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1287" r:id="rId2"/>
    <p:sldId id="1285" r:id="rId3"/>
    <p:sldId id="261" r:id="rId4"/>
    <p:sldId id="1223" r:id="rId5"/>
    <p:sldId id="1325" r:id="rId6"/>
    <p:sldId id="1008" r:id="rId7"/>
    <p:sldId id="1024" r:id="rId8"/>
    <p:sldId id="979" r:id="rId9"/>
    <p:sldId id="980" r:id="rId10"/>
    <p:sldId id="981" r:id="rId11"/>
    <p:sldId id="982" r:id="rId12"/>
    <p:sldId id="1326" r:id="rId13"/>
    <p:sldId id="1327" r:id="rId14"/>
    <p:sldId id="1328" r:id="rId15"/>
    <p:sldId id="1352"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Montserrat" panose="00000500000000000000" pitchFamily="2" charset="0"/>
      <p:regular r:id="rId24"/>
      <p:bold r:id="rId25"/>
      <p:italic r:id="rId26"/>
      <p:boldItalic r:id="rId27"/>
    </p:embeddedFont>
    <p:embeddedFont>
      <p:font typeface="Montserrat SemiBold" panose="00000700000000000000" pitchFamily="2"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6E6E6"/>
    <a:srgbClr val="FF9F1C"/>
    <a:srgbClr val="1942A6"/>
    <a:srgbClr val="7B93CC"/>
    <a:srgbClr val="9D399D"/>
    <a:srgbClr val="F0D5CF"/>
    <a:srgbClr val="FF5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1" autoAdjust="0"/>
    <p:restoredTop sz="95226" autoAdjust="0"/>
  </p:normalViewPr>
  <p:slideViewPr>
    <p:cSldViewPr snapToGrid="0" snapToObjects="1">
      <p:cViewPr varScale="1">
        <p:scale>
          <a:sx n="59" d="100"/>
          <a:sy n="59" d="100"/>
        </p:scale>
        <p:origin x="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extLst>
      <p:ext uri="{BB962C8B-B14F-4D97-AF65-F5344CB8AC3E}">
        <p14:creationId xmlns:p14="http://schemas.microsoft.com/office/powerpoint/2010/main" val="14577480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57326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32735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28983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10983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5166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68507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14682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7855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154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3891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29.04.2022</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7274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29.04.2022</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33990059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aws.amazon.com/sagemaker/latest/dg/xgboost_hyperparameters.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ljanjughazyan/cars1" TargetMode="External"/><Relationship Id="rId2" Type="http://schemas.openxmlformats.org/officeDocument/2006/relationships/hyperlink" Target="https://www.flickr.com/photos/pasa/6757993805" TargetMode="External"/><Relationship Id="rId1" Type="http://schemas.openxmlformats.org/officeDocument/2006/relationships/slideLayout" Target="../slideLayouts/slideLayout7.xml"/><Relationship Id="rId6" Type="http://schemas.openxmlformats.org/officeDocument/2006/relationships/hyperlink" Target="https://www.pexels.com/photo/accomplishment-ceremony-education-graduation-267885/" TargetMode="External"/><Relationship Id="rId5" Type="http://schemas.openxmlformats.org/officeDocument/2006/relationships/hyperlink" Target="https://www.kaggle.com/mohansacharya/graduate-admissions"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1" y="1633727"/>
            <a:ext cx="4666333" cy="2145601"/>
            <a:chOff x="544021" y="1501647"/>
            <a:chExt cx="4666333" cy="2145601"/>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1" y="1501647"/>
              <a:ext cx="466633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ontserrat SemiBold" pitchFamily="2" charset="-52"/>
                  <a:ea typeface="Montserrat" charset="0"/>
                  <a:cs typeface="Montserrat" charset="0"/>
                </a:rPr>
                <a:t>PROJECT CARD [SKIP IF FAMILIAR]</a:t>
              </a:r>
            </a:p>
          </p:txBody>
        </p:sp>
        <p:cxnSp>
          <p:nvCxnSpPr>
            <p:cNvPr id="5" name="Прямая соединительная линия 4"/>
            <p:cNvCxnSpPr/>
            <p:nvPr/>
          </p:nvCxnSpPr>
          <p:spPr>
            <a:xfrm>
              <a:off x="704856" y="3647248"/>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0E5460ED-1B0D-4682-853E-EC6297E8C3D0}"/>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Rounded Corners 9">
            <a:extLst>
              <a:ext uri="{FF2B5EF4-FFF2-40B4-BE49-F238E27FC236}">
                <a16:creationId xmlns:a16="http://schemas.microsoft.com/office/drawing/2014/main" id="{A824B192-C5C9-4707-B2B0-059991822E69}"/>
              </a:ext>
            </a:extLst>
          </p:cNvPr>
          <p:cNvSpPr/>
          <p:nvPr/>
        </p:nvSpPr>
        <p:spPr>
          <a:xfrm>
            <a:off x="620222" y="4170263"/>
            <a:ext cx="122254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723C56CB-7A7A-4F0E-8A4A-6A162998B2D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4F24877-C482-4F61-9BA7-69E9D02CC79C}"/>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3" name="Isosceles Triangle 12">
            <a:extLst>
              <a:ext uri="{FF2B5EF4-FFF2-40B4-BE49-F238E27FC236}">
                <a16:creationId xmlns:a16="http://schemas.microsoft.com/office/drawing/2014/main" id="{176D5DA7-D9D1-4C8C-97F2-D4E9CF8E1F7C}"/>
              </a:ext>
            </a:extLst>
          </p:cNvPr>
          <p:cNvSpPr/>
          <p:nvPr/>
        </p:nvSpPr>
        <p:spPr>
          <a:xfrm>
            <a:off x="1690370" y="4473852"/>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B0134924-7BC2-4DC7-8CF8-C38C80779717}"/>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255467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6090CF-672F-3D4A-A7C8-9C00938D1DC4}"/>
              </a:ext>
            </a:extLst>
          </p:cNvPr>
          <p:cNvSpPr txBox="1">
            <a:spLocks/>
          </p:cNvSpPr>
          <p:nvPr/>
        </p:nvSpPr>
        <p:spPr>
          <a:xfrm>
            <a:off x="521380" y="834326"/>
            <a:ext cx="805413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err="1">
                <a:latin typeface="Montserrat"/>
              </a:rPr>
              <a:t>XGBoost</a:t>
            </a:r>
            <a:r>
              <a:rPr lang="en-CA" sz="1800" dirty="0">
                <a:latin typeface="Montserrat"/>
              </a:rPr>
              <a:t> currently only trains using CPUs.</a:t>
            </a:r>
          </a:p>
          <a:p>
            <a:pPr marL="342900" indent="-342900" algn="l">
              <a:buFont typeface="Arial" panose="020B0604020202020204" pitchFamily="34" charset="0"/>
              <a:buChar char="•"/>
            </a:pPr>
            <a:r>
              <a:rPr lang="en-CA" sz="1800" dirty="0" err="1">
                <a:latin typeface="Montserrat"/>
              </a:rPr>
              <a:t>XGboost</a:t>
            </a:r>
            <a:r>
              <a:rPr lang="en-CA" sz="1800" dirty="0">
                <a:latin typeface="Montserrat"/>
              </a:rPr>
              <a:t> is </a:t>
            </a:r>
            <a:r>
              <a:rPr lang="en-CA" sz="1800" b="1" dirty="0">
                <a:latin typeface="Montserrat"/>
              </a:rPr>
              <a:t>memory intensive algorithm</a:t>
            </a:r>
            <a:r>
              <a:rPr lang="en-CA" sz="1800" dirty="0">
                <a:latin typeface="Montserrat"/>
              </a:rPr>
              <a:t> so it does not require much compute.</a:t>
            </a:r>
          </a:p>
          <a:p>
            <a:pPr marL="342900" indent="-342900" algn="l">
              <a:buFont typeface="Arial" panose="020B0604020202020204" pitchFamily="34" charset="0"/>
              <a:buChar char="•"/>
            </a:pPr>
            <a:r>
              <a:rPr lang="en-CA" sz="1800" dirty="0">
                <a:latin typeface="Montserrat"/>
              </a:rPr>
              <a:t>M4: General-purpose compute instance is recommended. </a:t>
            </a:r>
          </a:p>
          <a:p>
            <a:pPr algn="l"/>
            <a:endParaRPr lang="en-US" sz="1800" dirty="0">
              <a:latin typeface="Montserrat"/>
            </a:endParaRPr>
          </a:p>
        </p:txBody>
      </p:sp>
      <p:sp>
        <p:nvSpPr>
          <p:cNvPr id="5" name="Title 1">
            <a:extLst>
              <a:ext uri="{FF2B5EF4-FFF2-40B4-BE49-F238E27FC236}">
                <a16:creationId xmlns:a16="http://schemas.microsoft.com/office/drawing/2014/main" id="{6A093A53-D8AC-1B40-8F51-71D8FD9D8E42}"/>
              </a:ext>
            </a:extLst>
          </p:cNvPr>
          <p:cNvSpPr txBox="1">
            <a:spLocks/>
          </p:cNvSpPr>
          <p:nvPr/>
        </p:nvSpPr>
        <p:spPr>
          <a:xfrm>
            <a:off x="521380" y="231240"/>
            <a:ext cx="8687770" cy="461624"/>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RPr/>
            </a:defPPr>
            <a:lvl1pPr>
              <a:defRPr sz="2400" b="1">
                <a:solidFill>
                  <a:srgbClr val="FF9900"/>
                </a:solidFill>
                <a:latin typeface="Montserrat" charset="0"/>
              </a:defRPr>
            </a:lvl1pPr>
          </a:lstStyle>
          <a:p>
            <a:r>
              <a:rPr lang="en-CA" dirty="0"/>
              <a:t>SAGEMAKER XGBOOST: EC2 INSTANCE</a:t>
            </a:r>
          </a:p>
        </p:txBody>
      </p:sp>
      <p:pic>
        <p:nvPicPr>
          <p:cNvPr id="6" name="Picture 5">
            <a:extLst>
              <a:ext uri="{FF2B5EF4-FFF2-40B4-BE49-F238E27FC236}">
                <a16:creationId xmlns:a16="http://schemas.microsoft.com/office/drawing/2014/main" id="{883208BC-94CF-4266-B331-C27380BF7E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8984" y="462052"/>
            <a:ext cx="3780694" cy="4564986"/>
          </a:xfrm>
          <a:prstGeom prst="rect">
            <a:avLst/>
          </a:prstGeom>
        </p:spPr>
      </p:pic>
    </p:spTree>
    <p:extLst>
      <p:ext uri="{BB962C8B-B14F-4D97-AF65-F5344CB8AC3E}">
        <p14:creationId xmlns:p14="http://schemas.microsoft.com/office/powerpoint/2010/main" val="157975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042D640-F5FD-1F4D-AA72-0E75FF979C6D}"/>
              </a:ext>
            </a:extLst>
          </p:cNvPr>
          <p:cNvSpPr txBox="1">
            <a:spLocks/>
          </p:cNvSpPr>
          <p:nvPr/>
        </p:nvSpPr>
        <p:spPr>
          <a:xfrm>
            <a:off x="437025" y="702697"/>
            <a:ext cx="8127460" cy="526097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a:rPr>
              <a:t>There is over 40 hyperparameters to tune </a:t>
            </a:r>
            <a:r>
              <a:rPr lang="en-CA" sz="1800" dirty="0" err="1">
                <a:latin typeface="Montserrat"/>
              </a:rPr>
              <a:t>Xgboost</a:t>
            </a:r>
            <a:r>
              <a:rPr lang="en-CA" sz="1800" dirty="0">
                <a:latin typeface="Montserrat"/>
              </a:rPr>
              <a:t> algorithm with AWS </a:t>
            </a:r>
            <a:r>
              <a:rPr lang="en-CA" sz="1800" dirty="0" err="1">
                <a:latin typeface="Montserrat"/>
              </a:rPr>
              <a:t>SageMaker</a:t>
            </a:r>
            <a:r>
              <a:rPr lang="en-CA" sz="1800" dirty="0">
                <a:latin typeface="Montserrat"/>
              </a:rPr>
              <a:t> </a:t>
            </a:r>
          </a:p>
          <a:p>
            <a:pPr marL="342900" indent="-342900" algn="l">
              <a:buFont typeface="Arial" panose="020B0604020202020204" pitchFamily="34" charset="0"/>
              <a:buChar char="•"/>
            </a:pPr>
            <a:r>
              <a:rPr lang="en-CA" sz="1800" dirty="0">
                <a:latin typeface="Montserrat"/>
              </a:rPr>
              <a:t>Here’re the tree most important ones:</a:t>
            </a:r>
          </a:p>
          <a:p>
            <a:pPr marL="342900" indent="-342900" algn="l">
              <a:buFont typeface="Arial" panose="020B0604020202020204" pitchFamily="34" charset="0"/>
              <a:buChar char="•"/>
            </a:pPr>
            <a:r>
              <a:rPr lang="en-CA" sz="1800" dirty="0" err="1">
                <a:latin typeface="Montserrat"/>
              </a:rPr>
              <a:t>Max_depth</a:t>
            </a:r>
            <a:r>
              <a:rPr lang="en-CA" sz="1800" dirty="0">
                <a:latin typeface="Montserrat"/>
              </a:rPr>
              <a:t> (0 – inf): max depth of the tree which is critical to ensure that you have the right balance between bias and variance. If the </a:t>
            </a:r>
            <a:r>
              <a:rPr lang="en-CA" sz="1800" dirty="0" err="1">
                <a:latin typeface="Montserrat"/>
              </a:rPr>
              <a:t>max_depth</a:t>
            </a:r>
            <a:r>
              <a:rPr lang="en-CA" sz="1800" dirty="0">
                <a:latin typeface="Montserrat"/>
              </a:rPr>
              <a:t> is set too small, you will underfit the training data. If you increase the </a:t>
            </a:r>
            <a:r>
              <a:rPr lang="en-CA" sz="1800" dirty="0" err="1">
                <a:latin typeface="Montserrat"/>
              </a:rPr>
              <a:t>max_depth</a:t>
            </a:r>
            <a:r>
              <a:rPr lang="en-CA" sz="1800" dirty="0">
                <a:latin typeface="Montserrat"/>
              </a:rPr>
              <a:t>, the model will become more complex and will overfit the training data. Default value is 6.</a:t>
            </a:r>
          </a:p>
          <a:p>
            <a:pPr marL="342900" indent="-342900" algn="l">
              <a:buFont typeface="Arial" panose="020B0604020202020204" pitchFamily="34" charset="0"/>
              <a:buChar char="•"/>
            </a:pPr>
            <a:r>
              <a:rPr lang="en-CA" sz="1800" dirty="0">
                <a:latin typeface="Montserrat"/>
              </a:rPr>
              <a:t>Eta (0 – 1): (learning rate) step size shrinkage used in updates to prevents overfitting and make the boosting process more conservative. After each boosting step, you can use eta to shrink feature weights</a:t>
            </a:r>
            <a:r>
              <a:rPr lang="en-US" sz="1800" dirty="0">
                <a:latin typeface="Montserrat"/>
              </a:rPr>
              <a:t>.</a:t>
            </a:r>
            <a:endParaRPr lang="en-CA" sz="1800" dirty="0">
              <a:latin typeface="Montserrat"/>
            </a:endParaRPr>
          </a:p>
          <a:p>
            <a:pPr marL="342900" indent="-342900" algn="l">
              <a:buFont typeface="Arial" panose="020B0604020202020204" pitchFamily="34" charset="0"/>
              <a:buChar char="•"/>
            </a:pPr>
            <a:r>
              <a:rPr lang="en-CA" sz="1800" dirty="0">
                <a:latin typeface="Montserrat"/>
              </a:rPr>
              <a:t>Alpha: L1 regularization term on weights. regularization term to avoid overfitting. Higher values indicates higher regularization effect. </a:t>
            </a:r>
            <a:r>
              <a:rPr lang="en-CA" sz="1800">
                <a:latin typeface="Montserrat"/>
              </a:rPr>
              <a:t>If alpha </a:t>
            </a:r>
            <a:r>
              <a:rPr lang="en-CA" sz="1800" dirty="0">
                <a:latin typeface="Montserrat"/>
              </a:rPr>
              <a:t>is set to zero, no regularization is put in place.</a:t>
            </a:r>
          </a:p>
          <a:p>
            <a:pPr marL="342900" indent="-342900" algn="l">
              <a:buFont typeface="Arial" panose="020B0604020202020204" pitchFamily="34" charset="0"/>
              <a:buChar char="•"/>
            </a:pPr>
            <a:r>
              <a:rPr lang="en-CA" sz="1800" dirty="0">
                <a:latin typeface="Montserrat"/>
              </a:rPr>
              <a:t>Lambda: L2 regularization, increasing this value makes training more conservative.</a:t>
            </a:r>
          </a:p>
          <a:p>
            <a:pPr marL="342900" indent="-342900" algn="l">
              <a:buFont typeface="Arial" panose="020B0604020202020204" pitchFamily="34" charset="0"/>
              <a:buChar char="•"/>
            </a:pPr>
            <a:r>
              <a:rPr lang="en-CA" sz="1800" dirty="0">
                <a:latin typeface="Montserrat"/>
              </a:rPr>
              <a:t>Check out the rest of hyperparameters here: </a:t>
            </a:r>
            <a:r>
              <a:rPr lang="en-US" sz="1800" dirty="0">
                <a:latin typeface="Montserrat"/>
                <a:hlinkClick r:id="rId2">
                  <a:extLst>
                    <a:ext uri="{A12FA001-AC4F-418D-AE19-62706E023703}">
                      <ahyp:hlinkClr xmlns:ahyp="http://schemas.microsoft.com/office/drawing/2018/hyperlinkcolor" val="tx"/>
                    </a:ext>
                  </a:extLst>
                </a:hlinkClick>
              </a:rPr>
              <a:t>https://docs.aws.amazon.com/sagemaker/latest/dg/xgboost_hyperparameters.html</a:t>
            </a:r>
            <a:endParaRPr lang="en-US" sz="1800" dirty="0">
              <a:latin typeface="Montserrat"/>
            </a:endParaRPr>
          </a:p>
        </p:txBody>
      </p:sp>
      <p:sp>
        <p:nvSpPr>
          <p:cNvPr id="5" name="Title 1">
            <a:extLst>
              <a:ext uri="{FF2B5EF4-FFF2-40B4-BE49-F238E27FC236}">
                <a16:creationId xmlns:a16="http://schemas.microsoft.com/office/drawing/2014/main" id="{A2DC2A23-3309-9143-9CDE-30566951486C}"/>
              </a:ext>
            </a:extLst>
          </p:cNvPr>
          <p:cNvSpPr txBox="1">
            <a:spLocks/>
          </p:cNvSpPr>
          <p:nvPr/>
        </p:nvSpPr>
        <p:spPr>
          <a:xfrm>
            <a:off x="437025" y="241073"/>
            <a:ext cx="9193992" cy="461624"/>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RPr/>
            </a:defPPr>
            <a:lvl1pPr>
              <a:defRPr sz="2400" b="1">
                <a:solidFill>
                  <a:srgbClr val="FF9900"/>
                </a:solidFill>
                <a:latin typeface="Montserrat" charset="0"/>
              </a:defRPr>
            </a:lvl1pPr>
          </a:lstStyle>
          <a:p>
            <a:r>
              <a:rPr lang="en-CA" dirty="0"/>
              <a:t>SAGEMAKER XGBOOST: HYPERPARAMETERS</a:t>
            </a:r>
          </a:p>
        </p:txBody>
      </p:sp>
      <p:pic>
        <p:nvPicPr>
          <p:cNvPr id="6" name="Picture 5">
            <a:extLst>
              <a:ext uri="{FF2B5EF4-FFF2-40B4-BE49-F238E27FC236}">
                <a16:creationId xmlns:a16="http://schemas.microsoft.com/office/drawing/2014/main" id="{316E1880-8A3E-4DE7-A561-43A92DEEA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451" y="635653"/>
            <a:ext cx="3158387" cy="4351338"/>
          </a:xfrm>
          <a:prstGeom prst="rect">
            <a:avLst/>
          </a:prstGeom>
        </p:spPr>
      </p:pic>
    </p:spTree>
    <p:extLst>
      <p:ext uri="{BB962C8B-B14F-4D97-AF65-F5344CB8AC3E}">
        <p14:creationId xmlns:p14="http://schemas.microsoft.com/office/powerpoint/2010/main" val="311965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0" y="1633727"/>
            <a:ext cx="5074919" cy="2171481"/>
            <a:chOff x="544020" y="1501647"/>
            <a:chExt cx="5074919" cy="2171481"/>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0" y="1501647"/>
              <a:ext cx="5074919"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ontserrat SemiBold" pitchFamily="2" charset="-52"/>
                  <a:ea typeface="Montserrat" charset="0"/>
                  <a:cs typeface="Montserrat" charset="0"/>
                </a:rPr>
                <a:t>CODE DEMO: XG-BOOST IN SAGEMAKER</a:t>
              </a:r>
            </a:p>
          </p:txBody>
        </p:sp>
        <p:cxnSp>
          <p:nvCxnSpPr>
            <p:cNvPr id="5" name="Прямая соединительная линия 4"/>
            <p:cNvCxnSpPr/>
            <p:nvPr/>
          </p:nvCxnSpPr>
          <p:spPr>
            <a:xfrm>
              <a:off x="620222" y="3673128"/>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0E5460ED-1B0D-4682-853E-EC6297E8C3D0}"/>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Rounded Corners 9">
            <a:extLst>
              <a:ext uri="{FF2B5EF4-FFF2-40B4-BE49-F238E27FC236}">
                <a16:creationId xmlns:a16="http://schemas.microsoft.com/office/drawing/2014/main" id="{A824B192-C5C9-4707-B2B0-059991822E69}"/>
              </a:ext>
            </a:extLst>
          </p:cNvPr>
          <p:cNvSpPr/>
          <p:nvPr/>
        </p:nvSpPr>
        <p:spPr>
          <a:xfrm>
            <a:off x="620222" y="4170263"/>
            <a:ext cx="251921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723C56CB-7A7A-4F0E-8A4A-6A162998B2D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4F24877-C482-4F61-9BA7-69E9D02CC79C}"/>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3" name="Isosceles Triangle 12">
            <a:extLst>
              <a:ext uri="{FF2B5EF4-FFF2-40B4-BE49-F238E27FC236}">
                <a16:creationId xmlns:a16="http://schemas.microsoft.com/office/drawing/2014/main" id="{176D5DA7-D9D1-4C8C-97F2-D4E9CF8E1F7C}"/>
              </a:ext>
            </a:extLst>
          </p:cNvPr>
          <p:cNvSpPr/>
          <p:nvPr/>
        </p:nvSpPr>
        <p:spPr>
          <a:xfrm>
            <a:off x="2987040" y="4490222"/>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B0134924-7BC2-4DC7-8CF8-C38C80779717}"/>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169061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DC2A23-3309-9143-9CDE-30566951486C}"/>
              </a:ext>
            </a:extLst>
          </p:cNvPr>
          <p:cNvSpPr txBox="1">
            <a:spLocks/>
          </p:cNvSpPr>
          <p:nvPr/>
        </p:nvSpPr>
        <p:spPr>
          <a:xfrm>
            <a:off x="437025" y="241073"/>
            <a:ext cx="9193992" cy="461624"/>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RPr/>
            </a:defPPr>
            <a:lvl1pPr>
              <a:defRPr sz="2400" b="1">
                <a:solidFill>
                  <a:srgbClr val="FF9900"/>
                </a:solidFill>
                <a:latin typeface="Montserrat" charset="0"/>
              </a:defRPr>
            </a:lvl1pPr>
          </a:lstStyle>
          <a:p>
            <a:r>
              <a:rPr lang="en-CA" dirty="0"/>
              <a:t>CODE DEMO: XG-BOOST IN SAGEMAKER</a:t>
            </a:r>
          </a:p>
        </p:txBody>
      </p:sp>
      <p:pic>
        <p:nvPicPr>
          <p:cNvPr id="3" name="Picture 2">
            <a:extLst>
              <a:ext uri="{FF2B5EF4-FFF2-40B4-BE49-F238E27FC236}">
                <a16:creationId xmlns:a16="http://schemas.microsoft.com/office/drawing/2014/main" id="{2DF9B84D-D541-46DE-8010-513303DF6530}"/>
              </a:ext>
            </a:extLst>
          </p:cNvPr>
          <p:cNvPicPr>
            <a:picLocks noChangeAspect="1"/>
          </p:cNvPicPr>
          <p:nvPr/>
        </p:nvPicPr>
        <p:blipFill>
          <a:blip r:embed="rId2"/>
          <a:stretch>
            <a:fillRect/>
          </a:stretch>
        </p:blipFill>
        <p:spPr>
          <a:xfrm>
            <a:off x="293914" y="1504875"/>
            <a:ext cx="11604171" cy="4210847"/>
          </a:xfrm>
          <a:prstGeom prst="rect">
            <a:avLst/>
          </a:prstGeom>
        </p:spPr>
      </p:pic>
    </p:spTree>
    <p:extLst>
      <p:ext uri="{BB962C8B-B14F-4D97-AF65-F5344CB8AC3E}">
        <p14:creationId xmlns:p14="http://schemas.microsoft.com/office/powerpoint/2010/main" val="215447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0" y="1633727"/>
            <a:ext cx="5074919" cy="2171481"/>
            <a:chOff x="544020" y="1501647"/>
            <a:chExt cx="5074919" cy="2171481"/>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0" y="1501647"/>
              <a:ext cx="5074919"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ontserrat SemiBold" pitchFamily="2" charset="-52"/>
                  <a:ea typeface="Montserrat" charset="0"/>
                  <a:cs typeface="Montserrat" charset="0"/>
                </a:rPr>
                <a:t>FINAL END-OF-DAY CAPSTONE PROJECT</a:t>
              </a:r>
            </a:p>
          </p:txBody>
        </p:sp>
        <p:cxnSp>
          <p:nvCxnSpPr>
            <p:cNvPr id="5" name="Прямая соединительная линия 4"/>
            <p:cNvCxnSpPr/>
            <p:nvPr/>
          </p:nvCxnSpPr>
          <p:spPr>
            <a:xfrm>
              <a:off x="620222" y="3673128"/>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0E5460ED-1B0D-4682-853E-EC6297E8C3D0}"/>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Rounded Corners 9">
            <a:extLst>
              <a:ext uri="{FF2B5EF4-FFF2-40B4-BE49-F238E27FC236}">
                <a16:creationId xmlns:a16="http://schemas.microsoft.com/office/drawing/2014/main" id="{A824B192-C5C9-4707-B2B0-059991822E69}"/>
              </a:ext>
            </a:extLst>
          </p:cNvPr>
          <p:cNvSpPr/>
          <p:nvPr/>
        </p:nvSpPr>
        <p:spPr>
          <a:xfrm>
            <a:off x="620222" y="4170263"/>
            <a:ext cx="251921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723C56CB-7A7A-4F0E-8A4A-6A162998B2D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4F24877-C482-4F61-9BA7-69E9D02CC79C}"/>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3" name="Isosceles Triangle 12">
            <a:extLst>
              <a:ext uri="{FF2B5EF4-FFF2-40B4-BE49-F238E27FC236}">
                <a16:creationId xmlns:a16="http://schemas.microsoft.com/office/drawing/2014/main" id="{176D5DA7-D9D1-4C8C-97F2-D4E9CF8E1F7C}"/>
              </a:ext>
            </a:extLst>
          </p:cNvPr>
          <p:cNvSpPr/>
          <p:nvPr/>
        </p:nvSpPr>
        <p:spPr>
          <a:xfrm>
            <a:off x="2987040" y="4490222"/>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B0134924-7BC2-4DC7-8CF8-C38C80779717}"/>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24287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83138" y="653882"/>
            <a:ext cx="10974887" cy="3224145"/>
          </a:xfrm>
          <a:prstGeom prst="rect">
            <a:avLst/>
          </a:prstGeom>
        </p:spPr>
        <p:txBody>
          <a:bodyPr vert="horz" lIns="91440" tIns="45720" rIns="91440" bIns="45720" rtlCol="0">
            <a:normAutofit/>
          </a:bodyPr>
          <a:lstStyle/>
          <a:p>
            <a:pPr marL="342900" indent="-342900">
              <a:lnSpc>
                <a:spcPct val="90000"/>
              </a:lnSpc>
              <a:spcBef>
                <a:spcPts val="1000"/>
              </a:spcBef>
              <a:buFont typeface="Arial" panose="020B0604020202020204" pitchFamily="34" charset="0"/>
              <a:buChar char="•"/>
            </a:pPr>
            <a:r>
              <a:rPr lang="en-CA" sz="1800" kern="1200" dirty="0">
                <a:solidFill>
                  <a:schemeClr val="tx1"/>
                </a:solidFill>
                <a:latin typeface="Montserrat" charset="0"/>
              </a:rPr>
              <a:t>In this hands-on project, we will train an XG-Boost regression model to predict life expectancy using built-in </a:t>
            </a:r>
            <a:r>
              <a:rPr lang="en-CA" sz="1800" kern="1200" dirty="0" err="1">
                <a:solidFill>
                  <a:schemeClr val="tx1"/>
                </a:solidFill>
                <a:latin typeface="Montserrat" charset="0"/>
              </a:rPr>
              <a:t>SageMaker</a:t>
            </a:r>
            <a:r>
              <a:rPr lang="en-CA" sz="1800" kern="1200" dirty="0">
                <a:solidFill>
                  <a:schemeClr val="tx1"/>
                </a:solidFill>
                <a:latin typeface="Montserrat" charset="0"/>
              </a:rPr>
              <a:t> Algorithms.</a:t>
            </a:r>
          </a:p>
          <a:p>
            <a:pPr marL="342900" indent="-342900">
              <a:lnSpc>
                <a:spcPct val="90000"/>
              </a:lnSpc>
              <a:spcBef>
                <a:spcPts val="1000"/>
              </a:spcBef>
              <a:buFont typeface="Arial" panose="020B0604020202020204" pitchFamily="34" charset="0"/>
              <a:buChar char="•"/>
            </a:pPr>
            <a:r>
              <a:rPr lang="en-CA" sz="1800" kern="1200" dirty="0">
                <a:solidFill>
                  <a:schemeClr val="tx1"/>
                </a:solidFill>
                <a:latin typeface="Montserrat" charset="0"/>
              </a:rPr>
              <a:t>This data was initially obtained from World Health Organization (WHO) and United Nations Website. Data contains features like year, status, life expectancy, adult mortality, infant deaths, percentage of expenditure, alcohol etc.</a:t>
            </a:r>
          </a:p>
          <a:p>
            <a:pPr marL="342900" indent="-342900">
              <a:lnSpc>
                <a:spcPct val="90000"/>
              </a:lnSpc>
              <a:spcBef>
                <a:spcPts val="1000"/>
              </a:spcBef>
              <a:buFont typeface="Arial" panose="020B0604020202020204" pitchFamily="34" charset="0"/>
              <a:buChar char="•"/>
            </a:pPr>
            <a:r>
              <a:rPr lang="en-CA" sz="1800" b="1" kern="1200" dirty="0">
                <a:solidFill>
                  <a:schemeClr val="tx1"/>
                </a:solidFill>
                <a:latin typeface="Montserrat" charset="0"/>
              </a:rPr>
              <a:t>Tasks:</a:t>
            </a:r>
          </a:p>
          <a:p>
            <a:pPr marL="914400" lvl="1" indent="-457200">
              <a:buFont typeface="+mj-lt"/>
              <a:buAutoNum type="arabicPeriod"/>
            </a:pPr>
            <a:r>
              <a:rPr lang="en-CA" sz="1800" dirty="0">
                <a:latin typeface="Montserrat" charset="0"/>
              </a:rPr>
              <a:t>Split the data into training, validation, testing and upload it to S3</a:t>
            </a:r>
          </a:p>
          <a:p>
            <a:pPr marL="914400" lvl="1" indent="-457200">
              <a:buFont typeface="+mj-lt"/>
              <a:buAutoNum type="arabicPeriod"/>
            </a:pPr>
            <a:r>
              <a:rPr lang="en-CA" sz="1800" dirty="0">
                <a:latin typeface="Montserrat" charset="0"/>
              </a:rPr>
              <a:t>Train a regression model using built-in </a:t>
            </a:r>
            <a:r>
              <a:rPr lang="en-CA" sz="1800" dirty="0" err="1">
                <a:latin typeface="Montserrat" charset="0"/>
              </a:rPr>
              <a:t>SageMaker</a:t>
            </a:r>
            <a:r>
              <a:rPr lang="en-CA" sz="1800" dirty="0">
                <a:latin typeface="Montserrat" charset="0"/>
              </a:rPr>
              <a:t> XG-boost algorithm </a:t>
            </a:r>
          </a:p>
          <a:p>
            <a:pPr marL="914400" lvl="1" indent="-457200">
              <a:buFont typeface="+mj-lt"/>
              <a:buAutoNum type="arabicPeriod"/>
            </a:pPr>
            <a:r>
              <a:rPr lang="en-CA" sz="1800" dirty="0">
                <a:latin typeface="Montserrat" charset="0"/>
              </a:rPr>
              <a:t>Assess trained model performance</a:t>
            </a:r>
          </a:p>
          <a:p>
            <a:pPr marL="914400" lvl="1" indent="-457200">
              <a:buFont typeface="+mj-lt"/>
              <a:buAutoNum type="arabicPeriod"/>
            </a:pPr>
            <a:r>
              <a:rPr lang="en-CA" sz="1800" dirty="0">
                <a:latin typeface="Montserrat" charset="0"/>
              </a:rPr>
              <a:t>Plot trained model predictions vs. ground truth output</a:t>
            </a:r>
          </a:p>
          <a:p>
            <a:pPr marL="914400" lvl="1" indent="-457200">
              <a:buFont typeface="+mj-lt"/>
              <a:buAutoNum type="arabicPeriod"/>
            </a:pPr>
            <a:r>
              <a:rPr lang="en-CA" sz="1800" dirty="0">
                <a:latin typeface="Montserrat" charset="0"/>
              </a:rPr>
              <a:t>What is R2?</a:t>
            </a:r>
          </a:p>
          <a:p>
            <a:pPr marL="342900" lvl="1" indent="-342900">
              <a:lnSpc>
                <a:spcPct val="90000"/>
              </a:lnSpc>
              <a:spcBef>
                <a:spcPts val="1000"/>
              </a:spcBef>
              <a:buFont typeface="Arial" panose="020B0604020202020204" pitchFamily="34" charset="0"/>
              <a:buChar char="•"/>
            </a:pPr>
            <a:endParaRPr lang="en-CA" sz="1800" kern="1200" dirty="0">
              <a:solidFill>
                <a:schemeClr val="tx1"/>
              </a:solidFill>
              <a:latin typeface="Montserrat" charset="0"/>
            </a:endParaRPr>
          </a:p>
        </p:txBody>
      </p:sp>
      <p:sp>
        <p:nvSpPr>
          <p:cNvPr id="9" name="TextBox 8">
            <a:extLst>
              <a:ext uri="{FF2B5EF4-FFF2-40B4-BE49-F238E27FC236}">
                <a16:creationId xmlns:a16="http://schemas.microsoft.com/office/drawing/2014/main" id="{7D7A2849-F832-BF49-9B07-E8444A2B658A}"/>
              </a:ext>
            </a:extLst>
          </p:cNvPr>
          <p:cNvSpPr txBox="1"/>
          <p:nvPr/>
        </p:nvSpPr>
        <p:spPr>
          <a:xfrm>
            <a:off x="283138" y="175980"/>
            <a:ext cx="11908861" cy="707886"/>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a:defRPr sz="2400" b="1">
                <a:solidFill>
                  <a:srgbClr val="FF9900"/>
                </a:solidFill>
                <a:latin typeface="Montserrat" charset="0"/>
              </a:defRPr>
            </a:lvl1pPr>
          </a:lstStyle>
          <a:p>
            <a:r>
              <a:rPr lang="en-US" dirty="0"/>
              <a:t>PROJECT OVERVIEW: LIFE EXPECTANCY PREDICTION</a:t>
            </a:r>
          </a:p>
        </p:txBody>
      </p:sp>
      <p:sp>
        <p:nvSpPr>
          <p:cNvPr id="7" name="TextBox 6">
            <a:extLst>
              <a:ext uri="{FF2B5EF4-FFF2-40B4-BE49-F238E27FC236}">
                <a16:creationId xmlns:a16="http://schemas.microsoft.com/office/drawing/2014/main" id="{0162716A-1D30-7C4E-83EE-1CDDD71AC8E8}"/>
              </a:ext>
            </a:extLst>
          </p:cNvPr>
          <p:cNvSpPr txBox="1"/>
          <p:nvPr/>
        </p:nvSpPr>
        <p:spPr>
          <a:xfrm>
            <a:off x="839688" y="6487641"/>
            <a:ext cx="1330545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Calibri" panose="020F0502020204030204"/>
                <a:ea typeface="+mn-ea"/>
                <a:cs typeface="+mn-cs"/>
              </a:rPr>
              <a:t>Source: </a:t>
            </a:r>
            <a:r>
              <a:rPr kumimoji="0" lang="en-CA" sz="1400" b="0" i="0" u="none" strike="noStrike" kern="1200" cap="none" spc="0" normalizeH="0" baseline="0" noProof="0" dirty="0">
                <a:ln>
                  <a:noFill/>
                </a:ln>
                <a:solidFill>
                  <a:schemeClr val="tx1"/>
                </a:solidFill>
                <a:effectLst/>
                <a:uLnTx/>
                <a:uFillTx/>
                <a:latin typeface="Calibri" panose="020F0502020204030204"/>
                <a:ea typeface="+mn-ea"/>
                <a:cs typeface="+mn-cs"/>
              </a:rPr>
              <a:t>https://</a:t>
            </a:r>
            <a:r>
              <a:rPr kumimoji="0" lang="en-CA" sz="1400" b="0" i="0" u="none" strike="noStrike" kern="1200" cap="none" spc="0" normalizeH="0" baseline="0" noProof="0" dirty="0" err="1">
                <a:ln>
                  <a:noFill/>
                </a:ln>
                <a:solidFill>
                  <a:schemeClr val="tx1"/>
                </a:solidFill>
                <a:effectLst/>
                <a:uLnTx/>
                <a:uFillTx/>
                <a:latin typeface="Calibri" panose="020F0502020204030204"/>
                <a:ea typeface="+mn-ea"/>
                <a:cs typeface="+mn-cs"/>
              </a:rPr>
              <a:t>www.kaggle.com</a:t>
            </a:r>
            <a:r>
              <a:rPr kumimoji="0" lang="en-CA" sz="1400" b="0" i="0" u="none" strike="noStrike" kern="1200" cap="none" spc="0" normalizeH="0" baseline="0" noProof="0" dirty="0">
                <a:ln>
                  <a:noFill/>
                </a:ln>
                <a:solidFill>
                  <a:schemeClr val="tx1"/>
                </a:solidFill>
                <a:effectLst/>
                <a:uLnTx/>
                <a:uFillTx/>
                <a:latin typeface="Calibri" panose="020F0502020204030204"/>
                <a:ea typeface="+mn-ea"/>
                <a:cs typeface="+mn-cs"/>
              </a:rPr>
              <a:t>/</a:t>
            </a:r>
            <a:r>
              <a:rPr kumimoji="0" lang="en-CA" sz="1400" b="0" i="0" u="none" strike="noStrike" kern="1200" cap="none" spc="0" normalizeH="0" baseline="0" noProof="0" dirty="0" err="1">
                <a:ln>
                  <a:noFill/>
                </a:ln>
                <a:solidFill>
                  <a:schemeClr val="tx1"/>
                </a:solidFill>
                <a:effectLst/>
                <a:uLnTx/>
                <a:uFillTx/>
                <a:latin typeface="Calibri" panose="020F0502020204030204"/>
                <a:ea typeface="+mn-ea"/>
                <a:cs typeface="+mn-cs"/>
              </a:rPr>
              <a:t>jkumarajarshi</a:t>
            </a:r>
            <a:r>
              <a:rPr kumimoji="0" lang="en-CA" sz="1400" b="0" i="0" u="none" strike="noStrike" kern="1200" cap="none" spc="0" normalizeH="0" baseline="0" noProof="0" dirty="0">
                <a:ln>
                  <a:noFill/>
                </a:ln>
                <a:solidFill>
                  <a:schemeClr val="tx1"/>
                </a:solidFill>
                <a:effectLst/>
                <a:uLnTx/>
                <a:uFillTx/>
                <a:latin typeface="Calibri" panose="020F0502020204030204"/>
                <a:ea typeface="+mn-ea"/>
                <a:cs typeface="+mn-cs"/>
              </a:rPr>
              <a:t>/life-expectancy-who</a:t>
            </a:r>
          </a:p>
        </p:txBody>
      </p:sp>
      <p:sp>
        <p:nvSpPr>
          <p:cNvPr id="8" name="Content Placeholder 2">
            <a:extLst>
              <a:ext uri="{FF2B5EF4-FFF2-40B4-BE49-F238E27FC236}">
                <a16:creationId xmlns:a16="http://schemas.microsoft.com/office/drawing/2014/main" id="{7D829A07-070C-6446-AFD5-8134AC8F6E42}"/>
              </a:ext>
            </a:extLst>
          </p:cNvPr>
          <p:cNvSpPr txBox="1">
            <a:spLocks/>
          </p:cNvSpPr>
          <p:nvPr/>
        </p:nvSpPr>
        <p:spPr>
          <a:xfrm>
            <a:off x="759596" y="1264643"/>
            <a:ext cx="11432403"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CA" sz="2000" b="0" i="0" u="none" strike="noStrike" kern="1200" cap="none" spc="0" normalizeH="0" baseline="0" noProof="0" dirty="0">
              <a:ln>
                <a:noFill/>
              </a:ln>
              <a:solidFill>
                <a:prstClr val="black"/>
              </a:solidFill>
              <a:effectLst/>
              <a:uLnTx/>
              <a:uFillTx/>
              <a:latin typeface="Montserrat" charset="0"/>
              <a:ea typeface="Montserrat" charset="0"/>
              <a:cs typeface="Montserrat" charset="0"/>
            </a:endParaRPr>
          </a:p>
        </p:txBody>
      </p:sp>
      <p:sp>
        <p:nvSpPr>
          <p:cNvPr id="11" name="Content Placeholder 2">
            <a:extLst>
              <a:ext uri="{FF2B5EF4-FFF2-40B4-BE49-F238E27FC236}">
                <a16:creationId xmlns:a16="http://schemas.microsoft.com/office/drawing/2014/main" id="{AFAD8518-8C32-BE40-8E3A-97F4EB75E62A}"/>
              </a:ext>
            </a:extLst>
          </p:cNvPr>
          <p:cNvSpPr txBox="1">
            <a:spLocks/>
          </p:cNvSpPr>
          <p:nvPr/>
        </p:nvSpPr>
        <p:spPr>
          <a:xfrm>
            <a:off x="1409700" y="1573394"/>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D5F7923-2FA5-0644-9010-D465237E6328}"/>
              </a:ext>
            </a:extLst>
          </p:cNvPr>
          <p:cNvSpPr txBox="1"/>
          <p:nvPr/>
        </p:nvSpPr>
        <p:spPr>
          <a:xfrm>
            <a:off x="9135932" y="4682301"/>
            <a:ext cx="206425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LIFE EXPECTANCY</a:t>
            </a:r>
          </a:p>
        </p:txBody>
      </p:sp>
      <p:sp>
        <p:nvSpPr>
          <p:cNvPr id="19" name="TextBox 18">
            <a:extLst>
              <a:ext uri="{FF2B5EF4-FFF2-40B4-BE49-F238E27FC236}">
                <a16:creationId xmlns:a16="http://schemas.microsoft.com/office/drawing/2014/main" id="{FA137F00-6603-4847-B49B-4BE8EEE29AB2}"/>
              </a:ext>
            </a:extLst>
          </p:cNvPr>
          <p:cNvSpPr txBox="1"/>
          <p:nvPr/>
        </p:nvSpPr>
        <p:spPr>
          <a:xfrm>
            <a:off x="1632173" y="3661255"/>
            <a:ext cx="26213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chemeClr val="tx1"/>
                </a:solidFill>
                <a:effectLst/>
                <a:uLnTx/>
                <a:uFillTx/>
                <a:latin typeface="Calibri" panose="020F0502020204030204"/>
                <a:ea typeface="+mn-ea"/>
                <a:cs typeface="+mn-cs"/>
              </a:rPr>
              <a:t>INPUT FEATURES</a:t>
            </a:r>
          </a:p>
        </p:txBody>
      </p:sp>
      <p:sp>
        <p:nvSpPr>
          <p:cNvPr id="21" name="Rounded Rectangle 20">
            <a:extLst>
              <a:ext uri="{FF2B5EF4-FFF2-40B4-BE49-F238E27FC236}">
                <a16:creationId xmlns:a16="http://schemas.microsoft.com/office/drawing/2014/main" id="{56E59C39-6993-8F4C-8B99-B16B67B0AD81}"/>
              </a:ext>
            </a:extLst>
          </p:cNvPr>
          <p:cNvSpPr/>
          <p:nvPr/>
        </p:nvSpPr>
        <p:spPr>
          <a:xfrm>
            <a:off x="5482226" y="4575062"/>
            <a:ext cx="2614534" cy="11543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prstClr val="white"/>
                </a:solidFill>
                <a:effectLst/>
                <a:uLnTx/>
                <a:uFillTx/>
                <a:latin typeface="Calibri" panose="020F0502020204030204"/>
                <a:ea typeface="+mn-ea"/>
                <a:cs typeface="+mn-cs"/>
              </a:rPr>
              <a:t>XG-BOOST MODEL</a:t>
            </a:r>
          </a:p>
        </p:txBody>
      </p:sp>
      <p:sp>
        <p:nvSpPr>
          <p:cNvPr id="22" name="Right Arrow 21">
            <a:extLst>
              <a:ext uri="{FF2B5EF4-FFF2-40B4-BE49-F238E27FC236}">
                <a16:creationId xmlns:a16="http://schemas.microsoft.com/office/drawing/2014/main" id="{359454B4-FA36-404D-AA44-FA5D6176C2D1}"/>
              </a:ext>
            </a:extLst>
          </p:cNvPr>
          <p:cNvSpPr/>
          <p:nvPr/>
        </p:nvSpPr>
        <p:spPr>
          <a:xfrm>
            <a:off x="4325877" y="4890043"/>
            <a:ext cx="1105366" cy="5243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buClrTx/>
            </a:pPr>
            <a:endParaRPr lang="en-CA" sz="1800" b="1" kern="1200">
              <a:solidFill>
                <a:prstClr val="white"/>
              </a:solidFill>
              <a:latin typeface="Calibri" panose="020F0502020204030204"/>
            </a:endParaRPr>
          </a:p>
        </p:txBody>
      </p:sp>
      <p:sp>
        <p:nvSpPr>
          <p:cNvPr id="23" name="Right Arrow 22">
            <a:extLst>
              <a:ext uri="{FF2B5EF4-FFF2-40B4-BE49-F238E27FC236}">
                <a16:creationId xmlns:a16="http://schemas.microsoft.com/office/drawing/2014/main" id="{67D5B939-03AE-714D-A041-9F0DD4A67BFD}"/>
              </a:ext>
            </a:extLst>
          </p:cNvPr>
          <p:cNvSpPr/>
          <p:nvPr/>
        </p:nvSpPr>
        <p:spPr>
          <a:xfrm>
            <a:off x="8194181" y="4890043"/>
            <a:ext cx="1105366" cy="5243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buClrTx/>
            </a:pPr>
            <a:endParaRPr lang="en-CA" sz="1800" b="1" kern="1200">
              <a:solidFill>
                <a:prstClr val="white"/>
              </a:solidFill>
              <a:latin typeface="Calibri" panose="020F0502020204030204"/>
            </a:endParaRPr>
          </a:p>
        </p:txBody>
      </p:sp>
      <p:sp>
        <p:nvSpPr>
          <p:cNvPr id="26" name="TextBox 25">
            <a:extLst>
              <a:ext uri="{FF2B5EF4-FFF2-40B4-BE49-F238E27FC236}">
                <a16:creationId xmlns:a16="http://schemas.microsoft.com/office/drawing/2014/main" id="{CF395DDC-282D-B548-A752-E376ECFE5767}"/>
              </a:ext>
            </a:extLst>
          </p:cNvPr>
          <p:cNvSpPr txBox="1"/>
          <p:nvPr/>
        </p:nvSpPr>
        <p:spPr>
          <a:xfrm>
            <a:off x="8855411" y="3696129"/>
            <a:ext cx="267486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chemeClr val="tx1"/>
                </a:solidFill>
                <a:effectLst/>
                <a:uLnTx/>
                <a:uFillTx/>
                <a:latin typeface="Calibri" panose="020F0502020204030204"/>
                <a:ea typeface="+mn-ea"/>
                <a:cs typeface="+mn-cs"/>
              </a:rPr>
              <a:t>PREDICTION</a:t>
            </a:r>
          </a:p>
        </p:txBody>
      </p:sp>
      <p:sp>
        <p:nvSpPr>
          <p:cNvPr id="2" name="TextBox 1">
            <a:extLst>
              <a:ext uri="{FF2B5EF4-FFF2-40B4-BE49-F238E27FC236}">
                <a16:creationId xmlns:a16="http://schemas.microsoft.com/office/drawing/2014/main" id="{6F20F6E9-6048-A543-9EEC-BD3049111461}"/>
              </a:ext>
            </a:extLst>
          </p:cNvPr>
          <p:cNvSpPr txBox="1"/>
          <p:nvPr/>
        </p:nvSpPr>
        <p:spPr>
          <a:xfrm>
            <a:off x="696905" y="4009811"/>
            <a:ext cx="3905050" cy="2308324"/>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YEAR</a:t>
            </a:r>
          </a:p>
          <a:p>
            <a:pPr marR="0" lvl="0" algn="ctr"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ADULT MORTALITY</a:t>
            </a:r>
          </a:p>
          <a:p>
            <a:pPr marR="0" lvl="0" algn="ctr"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STATUS</a:t>
            </a:r>
          </a:p>
          <a:p>
            <a:pPr marR="0" lvl="0" algn="ctr"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INFANT DEATHS</a:t>
            </a:r>
          </a:p>
          <a:p>
            <a:pPr marR="0" lvl="0" algn="ctr"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ALCOHOL</a:t>
            </a:r>
          </a:p>
          <a:p>
            <a:pPr marR="0" lvl="0" algn="ctr"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HEPATITIS B</a:t>
            </a:r>
          </a:p>
        </p:txBody>
      </p:sp>
    </p:spTree>
    <p:extLst>
      <p:ext uri="{BB962C8B-B14F-4D97-AF65-F5344CB8AC3E}">
        <p14:creationId xmlns:p14="http://schemas.microsoft.com/office/powerpoint/2010/main" val="118893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CCED54-BB5A-43EB-9B2C-F11C3010932A}"/>
              </a:ext>
            </a:extLst>
          </p:cNvPr>
          <p:cNvSpPr txBox="1">
            <a:spLocks/>
          </p:cNvSpPr>
          <p:nvPr/>
        </p:nvSpPr>
        <p:spPr>
          <a:xfrm>
            <a:off x="152399" y="273160"/>
            <a:ext cx="11201401" cy="523220"/>
          </a:xfrm>
          <a:prstGeom prst="rect">
            <a:avLst/>
          </a:prstGeom>
        </p:spPr>
        <p:txBody>
          <a:bodyPr wrap="square">
            <a:spAutoFit/>
          </a:bodyPr>
          <a:lstStyle>
            <a:defPPr>
              <a:defRPr lang="en-US"/>
            </a:defPPr>
            <a:lvl1pPr>
              <a:defRPr sz="2800" b="1">
                <a:solidFill>
                  <a:srgbClr val="2CC23A"/>
                </a:solidFill>
                <a:latin typeface="Montserrat"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kern="1200" dirty="0">
                <a:solidFill>
                  <a:srgbClr val="FF9900"/>
                </a:solidFill>
                <a:ea typeface="+mn-ea"/>
                <a:cs typeface="+mn-cs"/>
              </a:rPr>
              <a:t>INTRODUCTION AND KEY LEARNING OUTCOMES</a:t>
            </a:r>
            <a:endParaRPr kumimoji="0" lang="en-CA" sz="2800" i="0" u="none" strike="noStrike" kern="1200" cap="none" spc="0" normalizeH="0" baseline="0" noProof="0" dirty="0">
              <a:ln>
                <a:noFill/>
              </a:ln>
              <a:solidFill>
                <a:srgbClr val="FF9900"/>
              </a:solidFill>
              <a:effectLst/>
              <a:uLnTx/>
              <a:uFillTx/>
              <a:latin typeface="Montserrat" charset="0"/>
              <a:ea typeface="+mn-ea"/>
              <a:cs typeface="+mn-cs"/>
            </a:endParaRPr>
          </a:p>
        </p:txBody>
      </p:sp>
      <p:sp>
        <p:nvSpPr>
          <p:cNvPr id="24" name="Content Placeholder 2">
            <a:extLst>
              <a:ext uri="{FF2B5EF4-FFF2-40B4-BE49-F238E27FC236}">
                <a16:creationId xmlns:a16="http://schemas.microsoft.com/office/drawing/2014/main" id="{48180EC8-A1AE-439A-A9AF-398910F47595}"/>
              </a:ext>
            </a:extLst>
          </p:cNvPr>
          <p:cNvSpPr txBox="1">
            <a:spLocks/>
          </p:cNvSpPr>
          <p:nvPr/>
        </p:nvSpPr>
        <p:spPr>
          <a:xfrm>
            <a:off x="228598" y="984726"/>
            <a:ext cx="11125202" cy="4401205"/>
          </a:xfrm>
          <a:prstGeom prst="rect">
            <a:avLst/>
          </a:prstGeom>
        </p:spPr>
        <p:txBody>
          <a:bodyPr wrap="square">
            <a:spAutoFit/>
          </a:bodyPr>
          <a:lstStyle>
            <a:defPPr marR="0" lvl="0" algn="l" rtl="0">
              <a:lnSpc>
                <a:spcPct val="100000"/>
              </a:lnSpc>
              <a:spcBef>
                <a:spcPts val="0"/>
              </a:spcBef>
              <a:spcAft>
                <a:spcPts val="0"/>
              </a:spcAft>
            </a:defPPr>
            <a:lvl1pPr marL="285750" indent="-285750" defTabSz="914400" eaLnBrk="1" latinLnBrk="0" hangingPunct="1">
              <a:buFont typeface="Arial" panose="020B0604020202020204" pitchFamily="34" charset="0"/>
              <a:buChar char="•"/>
              <a:defRPr sz="1800" kern="1200">
                <a:solidFill>
                  <a:srgbClr val="292F63"/>
                </a:solidFill>
                <a:latin typeface="Montserrat" charset="0"/>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en-CA" sz="2000" dirty="0">
                <a:solidFill>
                  <a:schemeClr val="tx1"/>
                </a:solidFill>
              </a:rPr>
              <a:t>We will also analyze university admission datasets in AWS </a:t>
            </a:r>
            <a:r>
              <a:rPr lang="en-CA" sz="2000" dirty="0" err="1">
                <a:solidFill>
                  <a:schemeClr val="tx1"/>
                </a:solidFill>
              </a:rPr>
              <a:t>SageMaker</a:t>
            </a:r>
            <a:r>
              <a:rPr lang="en-CA" sz="2000" dirty="0">
                <a:solidFill>
                  <a:schemeClr val="tx1"/>
                </a:solidFill>
              </a:rPr>
              <a:t> Studio and train an XG-Boost </a:t>
            </a:r>
            <a:r>
              <a:rPr lang="en-CA" sz="2000" dirty="0" err="1">
                <a:solidFill>
                  <a:schemeClr val="tx1"/>
                </a:solidFill>
              </a:rPr>
              <a:t>SageMaker</a:t>
            </a:r>
            <a:r>
              <a:rPr lang="en-CA" sz="2000" dirty="0">
                <a:solidFill>
                  <a:schemeClr val="tx1"/>
                </a:solidFill>
              </a:rPr>
              <a:t> Built-in algorithm.</a:t>
            </a:r>
          </a:p>
          <a:p>
            <a:r>
              <a:rPr lang="en-CA" sz="2000" dirty="0">
                <a:solidFill>
                  <a:schemeClr val="tx1"/>
                </a:solidFill>
              </a:rPr>
              <a:t>We will learn how to:</a:t>
            </a:r>
          </a:p>
          <a:p>
            <a:pPr marL="914400" lvl="1" indent="-457200">
              <a:buFont typeface="+mj-lt"/>
              <a:buAutoNum type="arabicPeriod"/>
            </a:pPr>
            <a:r>
              <a:rPr lang="en-CA" sz="2000" dirty="0">
                <a:latin typeface="Montserrat" charset="0"/>
              </a:rPr>
              <a:t>Train an XG-boost algorithm in </a:t>
            </a:r>
            <a:r>
              <a:rPr lang="en-CA" sz="2000" dirty="0" err="1">
                <a:latin typeface="Montserrat" charset="0"/>
              </a:rPr>
              <a:t>SageMaker</a:t>
            </a:r>
            <a:r>
              <a:rPr lang="en-CA" sz="2000" dirty="0">
                <a:latin typeface="Montserrat" charset="0"/>
              </a:rPr>
              <a:t> to predict university admission</a:t>
            </a:r>
          </a:p>
          <a:p>
            <a:pPr marL="914400" lvl="1" indent="-457200">
              <a:buFont typeface="+mj-lt"/>
              <a:buAutoNum type="arabicPeriod"/>
            </a:pPr>
            <a:r>
              <a:rPr lang="en-CA" sz="2000" dirty="0">
                <a:latin typeface="Montserrat" charset="0"/>
              </a:rPr>
              <a:t>Train an XG-boost algorithm in </a:t>
            </a:r>
            <a:r>
              <a:rPr lang="en-CA" sz="2000" dirty="0" err="1">
                <a:latin typeface="Montserrat" charset="0"/>
              </a:rPr>
              <a:t>SageMaker</a:t>
            </a:r>
            <a:r>
              <a:rPr lang="en-CA" sz="2000" dirty="0">
                <a:latin typeface="Montserrat" charset="0"/>
              </a:rPr>
              <a:t> to predict life expectancy (capstone project)</a:t>
            </a:r>
          </a:p>
          <a:p>
            <a:pPr marL="914400" lvl="1" indent="-457200">
              <a:buFont typeface="+mj-lt"/>
              <a:buAutoNum type="arabicPeriod"/>
            </a:pPr>
            <a:r>
              <a:rPr lang="en-CA" sz="2000" dirty="0">
                <a:latin typeface="Montserrat" charset="0"/>
              </a:rPr>
              <a:t>List XG-Boost hyperparameters</a:t>
            </a:r>
          </a:p>
          <a:p>
            <a:pPr marL="914400" lvl="1" indent="-457200">
              <a:buFont typeface="+mj-lt"/>
              <a:buAutoNum type="arabicPeriod"/>
            </a:pPr>
            <a:r>
              <a:rPr lang="en-CA" sz="2000" dirty="0">
                <a:latin typeface="Montserrat" charset="0"/>
              </a:rPr>
              <a:t>Assess trained models performance</a:t>
            </a:r>
          </a:p>
          <a:p>
            <a:pPr marL="914400" lvl="1" indent="-457200">
              <a:buFont typeface="+mj-lt"/>
              <a:buAutoNum type="arabicPeriod"/>
            </a:pPr>
            <a:r>
              <a:rPr lang="en-CA" sz="2000" dirty="0">
                <a:latin typeface="Montserrat" charset="0"/>
              </a:rPr>
              <a:t>Deploy an endpoint and perform inference</a:t>
            </a:r>
          </a:p>
          <a:p>
            <a:pPr marL="914400" lvl="1" indent="-457200">
              <a:buFont typeface="+mj-lt"/>
              <a:buAutoNum type="arabicPeriod"/>
            </a:pPr>
            <a:endParaRPr lang="en-CA" sz="2000" dirty="0">
              <a:latin typeface="Montserrat" charset="0"/>
            </a:endParaRPr>
          </a:p>
          <a:p>
            <a:pPr marL="914400" lvl="1" indent="-457200">
              <a:buFont typeface="+mj-lt"/>
              <a:buAutoNum type="arabicPeriod"/>
            </a:pPr>
            <a:endParaRPr lang="en-CA" sz="2000" dirty="0">
              <a:latin typeface="Montserrat" charset="0"/>
            </a:endParaRPr>
          </a:p>
          <a:p>
            <a:pPr marL="914400" lvl="1" indent="-457200">
              <a:buFont typeface="+mj-lt"/>
              <a:buAutoNum type="arabicPeriod"/>
            </a:pPr>
            <a:endParaRPr lang="en-CA" sz="2000" dirty="0">
              <a:latin typeface="Montserrat" charset="0"/>
            </a:endParaRPr>
          </a:p>
          <a:p>
            <a:pPr marL="800100" lvl="1" indent="-342900">
              <a:buFont typeface="Courier New" panose="02070309020205020404" pitchFamily="49" charset="0"/>
              <a:buChar char="o"/>
            </a:pPr>
            <a:endParaRPr lang="en-CA" sz="2000" dirty="0">
              <a:latin typeface="Montserrat" charset="0"/>
            </a:endParaRPr>
          </a:p>
          <a:p>
            <a:endParaRPr lang="en-CA" sz="2000" dirty="0">
              <a:solidFill>
                <a:schemeClr val="tx1"/>
              </a:solidFill>
            </a:endParaRPr>
          </a:p>
        </p:txBody>
      </p:sp>
    </p:spTree>
    <p:extLst>
      <p:ext uri="{BB962C8B-B14F-4D97-AF65-F5344CB8AC3E}">
        <p14:creationId xmlns:p14="http://schemas.microsoft.com/office/powerpoint/2010/main" val="354821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11">
            <a:extLst>
              <a:ext uri="{FF2B5EF4-FFF2-40B4-BE49-F238E27FC236}">
                <a16:creationId xmlns:a16="http://schemas.microsoft.com/office/drawing/2014/main" id="{9420DDB7-F11C-459F-A5B9-761CD9F03F7F}"/>
              </a:ext>
            </a:extLst>
          </p:cNvPr>
          <p:cNvSpPr/>
          <p:nvPr/>
        </p:nvSpPr>
        <p:spPr>
          <a:xfrm>
            <a:off x="661578" y="2695373"/>
            <a:ext cx="7539447" cy="70224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br>
              <a:rPr kumimoji="0" lang="en-CA" sz="1400" b="1" i="0" u="none" strike="noStrike" kern="1200" cap="none" spc="0" normalizeH="0" baseline="0" noProof="0" dirty="0">
                <a:ln>
                  <a:noFill/>
                </a:ln>
                <a:solidFill>
                  <a:prstClr val="black"/>
                </a:solidFill>
                <a:effectLst/>
                <a:uLnTx/>
                <a:uFillTx/>
                <a:latin typeface="Montserrat" charset="0"/>
                <a:ea typeface="Montserrat" charset="0"/>
                <a:cs typeface="Montserrat" charset="0"/>
              </a:rPr>
            </a:br>
            <a:endParaRPr kumimoji="0" lang="en-CA" sz="1400" b="1" i="0" u="none" strike="noStrike" kern="1200" cap="none" spc="0" normalizeH="0" baseline="0" noProof="0" dirty="0">
              <a:ln>
                <a:noFill/>
              </a:ln>
              <a:solidFill>
                <a:prstClr val="black"/>
              </a:solidFill>
              <a:effectLst/>
              <a:uLnTx/>
              <a:uFillTx/>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0041A389-5846-4DA9-AD15-B3B7581E108B}"/>
              </a:ext>
            </a:extLst>
          </p:cNvPr>
          <p:cNvSpPr txBox="1">
            <a:spLocks/>
          </p:cNvSpPr>
          <p:nvPr/>
        </p:nvSpPr>
        <p:spPr>
          <a:xfrm>
            <a:off x="152400" y="273160"/>
            <a:ext cx="10349952" cy="523220"/>
          </a:xfrm>
          <a:prstGeom prst="rect">
            <a:avLst/>
          </a:prstGeom>
        </p:spPr>
        <p:txBody>
          <a:bodyPr wrap="square">
            <a:spAutoFit/>
          </a:bodyPr>
          <a:lstStyle>
            <a:defPPr>
              <a:defRPr lang="en-US"/>
            </a:defPPr>
            <a:lvl1pPr>
              <a:defRPr sz="2800" b="1">
                <a:solidFill>
                  <a:srgbClr val="0054A7"/>
                </a:solidFill>
                <a:latin typeface="Montserrat" charset="0"/>
              </a:defRPr>
            </a:lvl1pPr>
          </a:lstStyle>
          <a:p>
            <a:r>
              <a:rPr lang="en-CA" dirty="0">
                <a:solidFill>
                  <a:srgbClr val="FF9900"/>
                </a:solidFill>
              </a:rPr>
              <a:t>PROJECT CARD</a:t>
            </a:r>
          </a:p>
        </p:txBody>
      </p:sp>
      <p:sp>
        <p:nvSpPr>
          <p:cNvPr id="11" name="Rectangle 10">
            <a:extLst>
              <a:ext uri="{FF2B5EF4-FFF2-40B4-BE49-F238E27FC236}">
                <a16:creationId xmlns:a16="http://schemas.microsoft.com/office/drawing/2014/main" id="{24B42103-EEA5-40BF-ADFD-24D36FA4268E}"/>
              </a:ext>
            </a:extLst>
          </p:cNvPr>
          <p:cNvSpPr/>
          <p:nvPr/>
        </p:nvSpPr>
        <p:spPr>
          <a:xfrm>
            <a:off x="176351" y="611344"/>
            <a:ext cx="7609365" cy="6167842"/>
          </a:xfrm>
          <a:prstGeom prst="rect">
            <a:avLst/>
          </a:prstGeom>
        </p:spPr>
        <p:txBody>
          <a:bodyPr wrap="square">
            <a:spAutoFit/>
          </a:bodyPr>
          <a:lstStyle/>
          <a:p>
            <a:pPr marL="285750" indent="-285750">
              <a:buFont typeface="Arial" panose="020B0604020202020204" pitchFamily="34" charset="0"/>
              <a:buChar char="•"/>
            </a:pPr>
            <a:endParaRPr lang="en-US" b="1" dirty="0">
              <a:solidFill>
                <a:schemeClr val="tx1"/>
              </a:solidFill>
              <a:latin typeface="Montserrat" charset="0"/>
            </a:endParaRPr>
          </a:p>
          <a:p>
            <a:r>
              <a:rPr lang="en-CA" b="1" u="sng" dirty="0">
                <a:solidFill>
                  <a:schemeClr val="tx1"/>
                </a:solidFill>
                <a:latin typeface="Montserrat" charset="0"/>
              </a:rPr>
              <a:t>GOAL: </a:t>
            </a:r>
          </a:p>
          <a:p>
            <a:pPr marL="285750" indent="-285750">
              <a:buFont typeface="Arial" panose="020B0604020202020204" pitchFamily="34" charset="0"/>
              <a:buChar char="•"/>
            </a:pPr>
            <a:r>
              <a:rPr lang="en-CA" i="1" dirty="0">
                <a:solidFill>
                  <a:schemeClr val="tx1"/>
                </a:solidFill>
                <a:latin typeface="Montserrat" charset="0"/>
              </a:rPr>
              <a:t>Build, train, test and deploy an XG-Boost built-in algorithm to predict chances of university admission into a particular university </a:t>
            </a:r>
            <a:r>
              <a:rPr lang="en-CA" sz="1400" dirty="0">
                <a:solidFill>
                  <a:schemeClr val="tx1"/>
                </a:solidFill>
                <a:latin typeface="Montserrat" pitchFamily="2" charset="77"/>
              </a:rPr>
              <a:t>given student’s profile.</a:t>
            </a:r>
          </a:p>
          <a:p>
            <a:endParaRPr lang="en-CA" b="1" dirty="0">
              <a:solidFill>
                <a:schemeClr val="tx1"/>
              </a:solidFill>
              <a:latin typeface="Montserrat" charset="0"/>
            </a:endParaRPr>
          </a:p>
          <a:p>
            <a:r>
              <a:rPr lang="en-CA" b="1" u="sng" dirty="0">
                <a:solidFill>
                  <a:schemeClr val="tx1"/>
                </a:solidFill>
                <a:latin typeface="Montserrat" charset="0"/>
              </a:rPr>
              <a:t>TOOL: </a:t>
            </a:r>
          </a:p>
          <a:p>
            <a:pPr marL="342900" indent="-342900">
              <a:buFont typeface="Arial" panose="020B0604020202020204" pitchFamily="34" charset="0"/>
              <a:buChar char="•"/>
            </a:pPr>
            <a:r>
              <a:rPr lang="en-CA" i="1" dirty="0">
                <a:solidFill>
                  <a:schemeClr val="tx1"/>
                </a:solidFill>
                <a:latin typeface="Montserrat" charset="0"/>
              </a:rPr>
              <a:t>AWS </a:t>
            </a:r>
            <a:r>
              <a:rPr lang="en-CA" i="1" dirty="0" err="1">
                <a:solidFill>
                  <a:schemeClr val="tx1"/>
                </a:solidFill>
                <a:latin typeface="Montserrat" charset="0"/>
              </a:rPr>
              <a:t>SageMaker</a:t>
            </a:r>
            <a:r>
              <a:rPr lang="en-CA" i="1" dirty="0">
                <a:solidFill>
                  <a:schemeClr val="tx1"/>
                </a:solidFill>
                <a:latin typeface="Montserrat" charset="0"/>
              </a:rPr>
              <a:t> Studio</a:t>
            </a:r>
          </a:p>
          <a:p>
            <a:endParaRPr lang="en-CA" b="1" dirty="0">
              <a:solidFill>
                <a:schemeClr val="tx1"/>
              </a:solidFill>
              <a:latin typeface="Montserrat" charset="0"/>
            </a:endParaRPr>
          </a:p>
          <a:p>
            <a:r>
              <a:rPr lang="en-CA" b="1" u="sng" dirty="0">
                <a:solidFill>
                  <a:schemeClr val="tx1"/>
                </a:solidFill>
                <a:latin typeface="Montserrat" charset="0"/>
              </a:rPr>
              <a:t>PRACTICAL REAL-WORLD APPLICATION:</a:t>
            </a:r>
          </a:p>
          <a:p>
            <a:pPr marL="285750" indent="-285750">
              <a:buFont typeface="Arial" panose="020B0604020202020204" pitchFamily="34" charset="0"/>
              <a:buChar char="•"/>
            </a:pPr>
            <a:r>
              <a:rPr lang="en-CA" i="1" dirty="0">
                <a:solidFill>
                  <a:schemeClr val="tx1"/>
                </a:solidFill>
                <a:latin typeface="Montserrat" charset="0"/>
              </a:rPr>
              <a:t>This project can be effectively used by university admission departments to determine top qualifying students. </a:t>
            </a:r>
          </a:p>
          <a:p>
            <a:endParaRPr lang="en-CA" b="1" dirty="0">
              <a:solidFill>
                <a:schemeClr val="tx1"/>
              </a:solidFill>
              <a:latin typeface="Montserrat" charset="0"/>
            </a:endParaRPr>
          </a:p>
          <a:p>
            <a:r>
              <a:rPr lang="en-CA" b="1" u="sng" dirty="0">
                <a:solidFill>
                  <a:schemeClr val="tx1"/>
                </a:solidFill>
                <a:latin typeface="Montserrat" charset="0"/>
              </a:rPr>
              <a:t>DATA: </a:t>
            </a:r>
          </a:p>
          <a:p>
            <a:endParaRPr lang="en-CA" b="1" u="sng" dirty="0">
              <a:solidFill>
                <a:schemeClr val="tx1"/>
              </a:solidFill>
              <a:latin typeface="Montserrat" charset="0"/>
            </a:endParaRPr>
          </a:p>
          <a:p>
            <a:r>
              <a:rPr lang="en-US" b="1" i="1" dirty="0">
                <a:solidFill>
                  <a:schemeClr val="tx1"/>
                </a:solidFill>
                <a:latin typeface="Montserrat" charset="0"/>
              </a:rPr>
              <a:t>INPUTS (FEATURES):</a:t>
            </a:r>
          </a:p>
          <a:p>
            <a:pPr marL="285750" lvl="2" indent="-285750">
              <a:buFont typeface="Arial" panose="020B0604020202020204" pitchFamily="34" charset="0"/>
              <a:buChar char="•"/>
            </a:pPr>
            <a:r>
              <a:rPr lang="en-US" i="1" dirty="0">
                <a:solidFill>
                  <a:schemeClr val="tx1"/>
                </a:solidFill>
                <a:latin typeface="Montserrat" charset="0"/>
              </a:rPr>
              <a:t>GRE Scores (out of 340)</a:t>
            </a:r>
          </a:p>
          <a:p>
            <a:pPr marL="285750" lvl="2" indent="-285750">
              <a:buFont typeface="Arial" panose="020B0604020202020204" pitchFamily="34" charset="0"/>
              <a:buChar char="•"/>
            </a:pPr>
            <a:r>
              <a:rPr lang="en-US" i="1" dirty="0">
                <a:solidFill>
                  <a:schemeClr val="tx1"/>
                </a:solidFill>
                <a:latin typeface="Montserrat" charset="0"/>
              </a:rPr>
              <a:t>TOEFL Scores (out of 120)</a:t>
            </a:r>
          </a:p>
          <a:p>
            <a:pPr marL="285750" lvl="2" indent="-285750">
              <a:buFont typeface="Arial" panose="020B0604020202020204" pitchFamily="34" charset="0"/>
              <a:buChar char="•"/>
            </a:pPr>
            <a:r>
              <a:rPr lang="en-US" i="1" dirty="0">
                <a:solidFill>
                  <a:schemeClr val="tx1"/>
                </a:solidFill>
                <a:latin typeface="Montserrat" charset="0"/>
              </a:rPr>
              <a:t>University Rating (out of 5)</a:t>
            </a:r>
          </a:p>
          <a:p>
            <a:pPr marL="285750" lvl="2" indent="-285750">
              <a:buFont typeface="Arial" panose="020B0604020202020204" pitchFamily="34" charset="0"/>
              <a:buChar char="•"/>
            </a:pPr>
            <a:r>
              <a:rPr lang="en-US" i="1" dirty="0">
                <a:solidFill>
                  <a:schemeClr val="tx1"/>
                </a:solidFill>
                <a:latin typeface="Montserrat" charset="0"/>
              </a:rPr>
              <a:t>Statement of Purpose (SOP) </a:t>
            </a:r>
          </a:p>
          <a:p>
            <a:pPr marL="285750" lvl="2" indent="-285750">
              <a:buFont typeface="Arial" panose="020B0604020202020204" pitchFamily="34" charset="0"/>
              <a:buChar char="•"/>
            </a:pPr>
            <a:r>
              <a:rPr lang="en-US" i="1" dirty="0">
                <a:solidFill>
                  <a:schemeClr val="tx1"/>
                </a:solidFill>
                <a:latin typeface="Montserrat" charset="0"/>
              </a:rPr>
              <a:t>Letter of Recommendation (LOR) Strength (out of 5)</a:t>
            </a:r>
          </a:p>
          <a:p>
            <a:pPr marL="285750" lvl="2" indent="-285750">
              <a:buFont typeface="Arial" panose="020B0604020202020204" pitchFamily="34" charset="0"/>
              <a:buChar char="•"/>
            </a:pPr>
            <a:r>
              <a:rPr lang="en-US" i="1" dirty="0">
                <a:solidFill>
                  <a:schemeClr val="tx1"/>
                </a:solidFill>
                <a:latin typeface="Montserrat" charset="0"/>
              </a:rPr>
              <a:t>Undergraduate GPA (out of 10)</a:t>
            </a:r>
          </a:p>
          <a:p>
            <a:pPr marL="285750" lvl="2" indent="-285750">
              <a:buFont typeface="Arial" panose="020B0604020202020204" pitchFamily="34" charset="0"/>
              <a:buChar char="•"/>
            </a:pPr>
            <a:r>
              <a:rPr lang="en-US" i="1" dirty="0">
                <a:solidFill>
                  <a:schemeClr val="tx1"/>
                </a:solidFill>
                <a:latin typeface="Montserrat" charset="0"/>
              </a:rPr>
              <a:t>Research Experience (either 0 or 1)</a:t>
            </a:r>
          </a:p>
          <a:p>
            <a:endParaRPr lang="en-US" i="1" dirty="0">
              <a:solidFill>
                <a:schemeClr val="tx1"/>
              </a:solidFill>
              <a:latin typeface="Montserrat" charset="0"/>
            </a:endParaRPr>
          </a:p>
          <a:p>
            <a:r>
              <a:rPr lang="en-US" b="1" i="1" dirty="0">
                <a:solidFill>
                  <a:schemeClr val="tx1"/>
                </a:solidFill>
                <a:latin typeface="Montserrat" charset="0"/>
              </a:rPr>
              <a:t>OUTPUTS:</a:t>
            </a:r>
          </a:p>
          <a:p>
            <a:pPr marL="285750" indent="-285750">
              <a:buFont typeface="Arial" panose="020B0604020202020204" pitchFamily="34" charset="0"/>
              <a:buChar char="•"/>
            </a:pPr>
            <a:r>
              <a:rPr lang="en-US" i="1" dirty="0">
                <a:solidFill>
                  <a:schemeClr val="tx1"/>
                </a:solidFill>
                <a:latin typeface="Montserrat" charset="0"/>
              </a:rPr>
              <a:t>Chance of admission (ranging from 0 to 1)</a:t>
            </a:r>
          </a:p>
          <a:p>
            <a:pPr>
              <a:lnSpc>
                <a:spcPct val="120000"/>
              </a:lnSpc>
            </a:pPr>
            <a:r>
              <a:rPr lang="en-CA" i="1" dirty="0">
                <a:solidFill>
                  <a:schemeClr val="tx1"/>
                </a:solidFill>
                <a:latin typeface="Montserrat" charset="0"/>
              </a:rPr>
              <a:t>   </a:t>
            </a:r>
            <a:endParaRPr lang="ru-RU" i="1" dirty="0">
              <a:solidFill>
                <a:schemeClr val="tx1"/>
              </a:solidFill>
              <a:latin typeface="Montserrat" charset="0"/>
            </a:endParaRPr>
          </a:p>
          <a:p>
            <a:pPr marL="285750" indent="-285750">
              <a:buFont typeface="Arial" panose="020B0604020202020204" pitchFamily="34" charset="0"/>
              <a:buChar char="•"/>
            </a:pPr>
            <a:endParaRPr lang="en-CA" b="1" dirty="0">
              <a:solidFill>
                <a:schemeClr val="tx1"/>
              </a:solidFill>
              <a:latin typeface="Montserrat" charset="0"/>
            </a:endParaRPr>
          </a:p>
        </p:txBody>
      </p:sp>
      <p:sp>
        <p:nvSpPr>
          <p:cNvPr id="13" name="TextBox 12">
            <a:extLst>
              <a:ext uri="{FF2B5EF4-FFF2-40B4-BE49-F238E27FC236}">
                <a16:creationId xmlns:a16="http://schemas.microsoft.com/office/drawing/2014/main" id="{77E49157-0394-4791-92A0-16AFBFE7600A}"/>
              </a:ext>
            </a:extLst>
          </p:cNvPr>
          <p:cNvSpPr txBox="1"/>
          <p:nvPr/>
        </p:nvSpPr>
        <p:spPr>
          <a:xfrm>
            <a:off x="4080379" y="6079215"/>
            <a:ext cx="6100762" cy="584775"/>
          </a:xfrm>
          <a:prstGeom prst="rect">
            <a:avLst/>
          </a:prstGeom>
          <a:noFill/>
        </p:spPr>
        <p:txBody>
          <a:bodyPr wrap="square">
            <a:spAutoFit/>
          </a:bodyPr>
          <a:lstStyle/>
          <a:p>
            <a:r>
              <a:rPr lang="en-CA" sz="1600" dirty="0">
                <a:solidFill>
                  <a:schemeClr val="bg1"/>
                </a:solidFill>
              </a:rPr>
              <a:t>Image Source: </a:t>
            </a:r>
            <a:r>
              <a:rPr lang="en-CA" sz="1600" dirty="0">
                <a:solidFill>
                  <a:schemeClr val="bg1"/>
                </a:solidFill>
                <a:hlinkClick r:id="rId2">
                  <a:extLst>
                    <a:ext uri="{A12FA001-AC4F-418D-AE19-62706E023703}">
                      <ahyp:hlinkClr xmlns:ahyp="http://schemas.microsoft.com/office/drawing/2018/hyperlinkcolor" val="tx"/>
                    </a:ext>
                  </a:extLst>
                </a:hlinkClick>
              </a:rPr>
              <a:t>https://www.flickr.com/photos/pasa/6757993805</a:t>
            </a:r>
            <a:endParaRPr lang="en-CA" sz="1600" dirty="0">
              <a:solidFill>
                <a:schemeClr val="bg1"/>
              </a:solidFill>
            </a:endParaRPr>
          </a:p>
          <a:p>
            <a:r>
              <a:rPr lang="en-CA" sz="1600" dirty="0">
                <a:solidFill>
                  <a:schemeClr val="bg1"/>
                </a:solidFill>
              </a:rPr>
              <a:t>Dataset Source: </a:t>
            </a:r>
            <a:r>
              <a:rPr lang="en-CA" sz="1600" dirty="0">
                <a:solidFill>
                  <a:schemeClr val="bg1"/>
                </a:solidFill>
                <a:hlinkClick r:id="rId3">
                  <a:extLst>
                    <a:ext uri="{A12FA001-AC4F-418D-AE19-62706E023703}">
                      <ahyp:hlinkClr xmlns:ahyp="http://schemas.microsoft.com/office/drawing/2018/hyperlinkcolor" val="tx"/>
                    </a:ext>
                  </a:extLst>
                </a:hlinkClick>
              </a:rPr>
              <a:t>https://www.kaggle.com/ljanjughazyan/cars1</a:t>
            </a:r>
            <a:endParaRPr lang="en-CA" sz="1600" dirty="0">
              <a:solidFill>
                <a:schemeClr val="bg1"/>
              </a:solidFill>
            </a:endParaRPr>
          </a:p>
        </p:txBody>
      </p:sp>
      <p:pic>
        <p:nvPicPr>
          <p:cNvPr id="12" name="Picture 11" descr="A group of people standing in front of a crowd&#10;&#10;Description automatically generated">
            <a:extLst>
              <a:ext uri="{FF2B5EF4-FFF2-40B4-BE49-F238E27FC236}">
                <a16:creationId xmlns:a16="http://schemas.microsoft.com/office/drawing/2014/main" id="{641ABE98-4393-43EE-9E50-E516F3D7A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6031" y="2278691"/>
            <a:ext cx="4450207" cy="2647189"/>
          </a:xfrm>
          <a:prstGeom prst="rect">
            <a:avLst/>
          </a:prstGeom>
          <a:ln w="38100">
            <a:solidFill>
              <a:srgbClr val="FF9900"/>
            </a:solidFill>
          </a:ln>
        </p:spPr>
      </p:pic>
      <p:sp>
        <p:nvSpPr>
          <p:cNvPr id="17" name="Rectangle 16">
            <a:extLst>
              <a:ext uri="{FF2B5EF4-FFF2-40B4-BE49-F238E27FC236}">
                <a16:creationId xmlns:a16="http://schemas.microsoft.com/office/drawing/2014/main" id="{E05183BF-87B6-418B-9A10-9238560D0DC2}"/>
              </a:ext>
            </a:extLst>
          </p:cNvPr>
          <p:cNvSpPr/>
          <p:nvPr/>
        </p:nvSpPr>
        <p:spPr>
          <a:xfrm>
            <a:off x="2529667" y="6080236"/>
            <a:ext cx="7651474" cy="932563"/>
          </a:xfrm>
          <a:prstGeom prst="rect">
            <a:avLst/>
          </a:prstGeom>
        </p:spPr>
        <p:txBody>
          <a:bodyPr wrap="square">
            <a:spAutoFit/>
          </a:bodyPr>
          <a:lstStyle/>
          <a:p>
            <a:pPr marL="285750" indent="-285750">
              <a:buFont typeface="Arial" panose="020B0604020202020204" pitchFamily="34" charset="0"/>
              <a:buChar char="•"/>
            </a:pPr>
            <a:r>
              <a:rPr lang="en-CA" sz="1400" dirty="0">
                <a:solidFill>
                  <a:schemeClr val="tx1"/>
                </a:solidFill>
                <a:latin typeface="Montserrat" pitchFamily="2" charset="77"/>
              </a:rPr>
              <a:t>Data Source: </a:t>
            </a:r>
            <a:r>
              <a:rPr lang="en-CA" sz="1400" dirty="0">
                <a:solidFill>
                  <a:schemeClr val="tx1"/>
                </a:solidFill>
                <a:latin typeface="Montserrat" pitchFamily="2" charset="77"/>
                <a:hlinkClick r:id="rId5">
                  <a:extLst>
                    <a:ext uri="{A12FA001-AC4F-418D-AE19-62706E023703}">
                      <ahyp:hlinkClr xmlns:ahyp="http://schemas.microsoft.com/office/drawing/2018/hyperlinkcolor" val="tx"/>
                    </a:ext>
                  </a:extLst>
                </a:hlinkClick>
              </a:rPr>
              <a:t>https://www.kaggle.com/mohansacharya/graduate-admissions</a:t>
            </a:r>
            <a:endParaRPr lang="en-CA" sz="1400" dirty="0">
              <a:solidFill>
                <a:schemeClr val="tx1"/>
              </a:solidFill>
              <a:latin typeface="Montserrat" pitchFamily="2" charset="77"/>
            </a:endParaRPr>
          </a:p>
          <a:p>
            <a:pPr marL="285750" indent="-285750">
              <a:buFont typeface="Arial" panose="020B0604020202020204" pitchFamily="34" charset="0"/>
              <a:buChar char="•"/>
            </a:pPr>
            <a:r>
              <a:rPr lang="en-CA" sz="1400" dirty="0">
                <a:solidFill>
                  <a:schemeClr val="tx1"/>
                </a:solidFill>
                <a:latin typeface="Montserrat" pitchFamily="2" charset="77"/>
              </a:rPr>
              <a:t>Photo Credit: </a:t>
            </a:r>
            <a:r>
              <a:rPr lang="en-US" sz="1400" dirty="0">
                <a:solidFill>
                  <a:schemeClr val="tx1"/>
                </a:solidFill>
                <a:latin typeface="Montserrat" pitchFamily="2" charset="77"/>
                <a:hlinkClick r:id="rId6">
                  <a:extLst>
                    <a:ext uri="{A12FA001-AC4F-418D-AE19-62706E023703}">
                      <ahyp:hlinkClr xmlns:ahyp="http://schemas.microsoft.com/office/drawing/2018/hyperlinkcolor" val="tx"/>
                    </a:ext>
                  </a:extLst>
                </a:hlinkClick>
              </a:rPr>
              <a:t>https://www.pexels.com/photo/accomplishment-ceremony-education-graduation-267885/</a:t>
            </a:r>
            <a:endParaRPr lang="en-US" sz="1400" dirty="0">
              <a:solidFill>
                <a:schemeClr val="tx1"/>
              </a:solidFill>
              <a:latin typeface="Montserrat" pitchFamily="2" charset="77"/>
            </a:endParaRPr>
          </a:p>
          <a:p>
            <a:pPr marL="342900" indent="-285750" algn="just">
              <a:lnSpc>
                <a:spcPct val="90000"/>
              </a:lnSpc>
              <a:spcAft>
                <a:spcPts val="600"/>
              </a:spcAft>
              <a:buFont typeface="Arial" panose="020B0604020202020204" pitchFamily="34" charset="0"/>
              <a:buChar char="•"/>
            </a:pPr>
            <a:endParaRPr lang="en-CA" sz="1400" dirty="0">
              <a:solidFill>
                <a:schemeClr val="tx1"/>
              </a:solidFill>
              <a:latin typeface="Montserrat" pitchFamily="2" charset="77"/>
            </a:endParaRPr>
          </a:p>
        </p:txBody>
      </p:sp>
    </p:spTree>
    <p:extLst>
      <p:ext uri="{BB962C8B-B14F-4D97-AF65-F5344CB8AC3E}">
        <p14:creationId xmlns:p14="http://schemas.microsoft.com/office/powerpoint/2010/main" val="262288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36F08B-35AF-4805-B255-C5E4687B67B3}"/>
              </a:ext>
            </a:extLst>
          </p:cNvPr>
          <p:cNvSpPr/>
          <p:nvPr/>
        </p:nvSpPr>
        <p:spPr>
          <a:xfrm>
            <a:off x="355107" y="1296140"/>
            <a:ext cx="10946167" cy="2920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B92BDB9-5B72-4AE6-B5AB-E44B226E7A16}"/>
              </a:ext>
            </a:extLst>
          </p:cNvPr>
          <p:cNvSpPr/>
          <p:nvPr/>
        </p:nvSpPr>
        <p:spPr>
          <a:xfrm>
            <a:off x="176334" y="237642"/>
            <a:ext cx="6401111" cy="461665"/>
          </a:xfrm>
          <a:prstGeom prst="rect">
            <a:avLst/>
          </a:prstGeom>
        </p:spPr>
        <p:txBody>
          <a:bodyPr wrap="square">
            <a:spAutoFit/>
          </a:bodyPr>
          <a:lstStyle/>
          <a:p>
            <a:r>
              <a:rPr lang="en-CA" sz="2800" b="1" dirty="0">
                <a:solidFill>
                  <a:srgbClr val="FF9900"/>
                </a:solidFill>
                <a:latin typeface="Montserrat" charset="0"/>
              </a:rPr>
              <a:t>PROJECT OVERVIEW</a:t>
            </a:r>
            <a:endParaRPr lang="en-US" sz="2800" b="1" dirty="0">
              <a:solidFill>
                <a:srgbClr val="FF9900"/>
              </a:solidFill>
              <a:latin typeface="Montserrat" charset="0"/>
            </a:endParaRPr>
          </a:p>
        </p:txBody>
      </p:sp>
      <p:sp>
        <p:nvSpPr>
          <p:cNvPr id="15" name="Rounded Rectangle 6">
            <a:extLst>
              <a:ext uri="{FF2B5EF4-FFF2-40B4-BE49-F238E27FC236}">
                <a16:creationId xmlns:a16="http://schemas.microsoft.com/office/drawing/2014/main" id="{8C8BE179-665D-49D5-B978-98738FE55884}"/>
              </a:ext>
            </a:extLst>
          </p:cNvPr>
          <p:cNvSpPr/>
          <p:nvPr/>
        </p:nvSpPr>
        <p:spPr>
          <a:xfrm>
            <a:off x="4478822" y="2339635"/>
            <a:ext cx="3040912" cy="1552354"/>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bg1"/>
                </a:solidFill>
              </a:rPr>
              <a:t>MACHINE LEARNING MODEL </a:t>
            </a:r>
          </a:p>
        </p:txBody>
      </p:sp>
      <p:sp>
        <p:nvSpPr>
          <p:cNvPr id="16" name="Right Arrow 10">
            <a:extLst>
              <a:ext uri="{FF2B5EF4-FFF2-40B4-BE49-F238E27FC236}">
                <a16:creationId xmlns:a16="http://schemas.microsoft.com/office/drawing/2014/main" id="{26A3ED14-A45C-4F9D-B54B-2B1EBC7A0B3D}"/>
              </a:ext>
            </a:extLst>
          </p:cNvPr>
          <p:cNvSpPr/>
          <p:nvPr/>
        </p:nvSpPr>
        <p:spPr>
          <a:xfrm>
            <a:off x="7578745" y="2869966"/>
            <a:ext cx="841356" cy="533400"/>
          </a:xfrm>
          <a:prstGeom prst="rightArrow">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9D399D"/>
              </a:solidFill>
            </a:endParaRPr>
          </a:p>
        </p:txBody>
      </p:sp>
      <p:sp>
        <p:nvSpPr>
          <p:cNvPr id="17" name="Rectangle 16">
            <a:extLst>
              <a:ext uri="{FF2B5EF4-FFF2-40B4-BE49-F238E27FC236}">
                <a16:creationId xmlns:a16="http://schemas.microsoft.com/office/drawing/2014/main" id="{7ED382B2-59CD-49AC-867E-BE28A30793E3}"/>
              </a:ext>
            </a:extLst>
          </p:cNvPr>
          <p:cNvSpPr/>
          <p:nvPr/>
        </p:nvSpPr>
        <p:spPr>
          <a:xfrm>
            <a:off x="8592890" y="2348313"/>
            <a:ext cx="1698649" cy="1077218"/>
          </a:xfrm>
          <a:prstGeom prst="rect">
            <a:avLst/>
          </a:prstGeom>
          <a:ln>
            <a:noFill/>
          </a:ln>
        </p:spPr>
        <p:txBody>
          <a:bodyPr wrap="square">
            <a:spAutoFit/>
          </a:bodyPr>
          <a:lstStyle/>
          <a:p>
            <a:pPr algn="ctr">
              <a:lnSpc>
                <a:spcPct val="100000"/>
              </a:lnSpc>
              <a:buSzPct val="120000"/>
            </a:pPr>
            <a:r>
              <a:rPr lang="en-US" sz="1600" b="1" u="sng" dirty="0">
                <a:solidFill>
                  <a:schemeClr val="tx1"/>
                </a:solidFill>
                <a:latin typeface="Arial" charset="0"/>
                <a:ea typeface="Arial" charset="0"/>
                <a:cs typeface="Arial" charset="0"/>
              </a:rPr>
              <a:t>OUTPUT</a:t>
            </a:r>
          </a:p>
          <a:p>
            <a:pPr algn="ctr">
              <a:lnSpc>
                <a:spcPct val="100000"/>
              </a:lnSpc>
              <a:buSzPct val="120000"/>
            </a:pPr>
            <a:endParaRPr lang="en-US" sz="1600" b="1" dirty="0">
              <a:solidFill>
                <a:schemeClr val="tx1"/>
              </a:solidFill>
              <a:latin typeface="Arial" charset="0"/>
              <a:ea typeface="Arial" charset="0"/>
              <a:cs typeface="Arial" charset="0"/>
            </a:endParaRPr>
          </a:p>
          <a:p>
            <a:pPr algn="ctr">
              <a:buSzPct val="120000"/>
            </a:pPr>
            <a:r>
              <a:rPr lang="en-CA" sz="1600" b="1" dirty="0">
                <a:solidFill>
                  <a:schemeClr val="tx1"/>
                </a:solidFill>
                <a:latin typeface="Arial" charset="0"/>
                <a:ea typeface="Arial" charset="0"/>
                <a:cs typeface="Arial" charset="0"/>
              </a:rPr>
              <a:t>Chance of Admission </a:t>
            </a:r>
          </a:p>
        </p:txBody>
      </p:sp>
      <p:sp>
        <p:nvSpPr>
          <p:cNvPr id="18" name="Left Brace 17">
            <a:extLst>
              <a:ext uri="{FF2B5EF4-FFF2-40B4-BE49-F238E27FC236}">
                <a16:creationId xmlns:a16="http://schemas.microsoft.com/office/drawing/2014/main" id="{85CE8E62-AD39-4233-AC9D-C0787B3F1C12}"/>
              </a:ext>
            </a:extLst>
          </p:cNvPr>
          <p:cNvSpPr/>
          <p:nvPr/>
        </p:nvSpPr>
        <p:spPr>
          <a:xfrm>
            <a:off x="8497087" y="1189697"/>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9D399D"/>
              </a:solidFill>
            </a:endParaRPr>
          </a:p>
        </p:txBody>
      </p:sp>
      <p:sp>
        <p:nvSpPr>
          <p:cNvPr id="19" name="Left Brace 18">
            <a:extLst>
              <a:ext uri="{FF2B5EF4-FFF2-40B4-BE49-F238E27FC236}">
                <a16:creationId xmlns:a16="http://schemas.microsoft.com/office/drawing/2014/main" id="{6D87960C-9CD8-432C-BDD0-012542AB0AF4}"/>
              </a:ext>
            </a:extLst>
          </p:cNvPr>
          <p:cNvSpPr/>
          <p:nvPr/>
        </p:nvSpPr>
        <p:spPr>
          <a:xfrm rot="10800000">
            <a:off x="9770489" y="1189697"/>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9D399D"/>
              </a:solidFill>
            </a:endParaRPr>
          </a:p>
        </p:txBody>
      </p:sp>
      <p:sp>
        <p:nvSpPr>
          <p:cNvPr id="20" name="Right Arrow 15">
            <a:extLst>
              <a:ext uri="{FF2B5EF4-FFF2-40B4-BE49-F238E27FC236}">
                <a16:creationId xmlns:a16="http://schemas.microsoft.com/office/drawing/2014/main" id="{F1788488-5D5B-4C49-861D-F67B29CC7EA0}"/>
              </a:ext>
            </a:extLst>
          </p:cNvPr>
          <p:cNvSpPr/>
          <p:nvPr/>
        </p:nvSpPr>
        <p:spPr>
          <a:xfrm>
            <a:off x="3662427" y="2849112"/>
            <a:ext cx="725746" cy="533400"/>
          </a:xfrm>
          <a:prstGeom prst="rightArrow">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9D399D"/>
              </a:solidFill>
            </a:endParaRPr>
          </a:p>
        </p:txBody>
      </p:sp>
      <p:sp>
        <p:nvSpPr>
          <p:cNvPr id="21" name="Rectangle 20">
            <a:extLst>
              <a:ext uri="{FF2B5EF4-FFF2-40B4-BE49-F238E27FC236}">
                <a16:creationId xmlns:a16="http://schemas.microsoft.com/office/drawing/2014/main" id="{12E7BD7C-13A6-419C-AFA2-72938A14E240}"/>
              </a:ext>
            </a:extLst>
          </p:cNvPr>
          <p:cNvSpPr/>
          <p:nvPr/>
        </p:nvSpPr>
        <p:spPr>
          <a:xfrm>
            <a:off x="341443" y="1598784"/>
            <a:ext cx="3134366" cy="2339102"/>
          </a:xfrm>
          <a:prstGeom prst="rect">
            <a:avLst/>
          </a:prstGeom>
          <a:ln>
            <a:noFill/>
          </a:ln>
        </p:spPr>
        <p:txBody>
          <a:bodyPr wrap="square">
            <a:spAutoFit/>
          </a:bodyPr>
          <a:lstStyle/>
          <a:p>
            <a:pPr algn="ctr">
              <a:lnSpc>
                <a:spcPct val="100000"/>
              </a:lnSpc>
              <a:buSzPct val="120000"/>
            </a:pPr>
            <a:r>
              <a:rPr lang="en-US" sz="1600" b="1" u="sng" dirty="0">
                <a:solidFill>
                  <a:schemeClr val="tx1"/>
                </a:solidFill>
                <a:latin typeface="Arial" charset="0"/>
                <a:ea typeface="Arial" charset="0"/>
                <a:cs typeface="Arial" charset="0"/>
              </a:rPr>
              <a:t>INPUTS</a:t>
            </a:r>
          </a:p>
          <a:p>
            <a:pPr algn="ctr">
              <a:lnSpc>
                <a:spcPct val="100000"/>
              </a:lnSpc>
              <a:buSzPct val="120000"/>
            </a:pPr>
            <a:endParaRPr lang="en-US" sz="1600" b="1" dirty="0">
              <a:solidFill>
                <a:schemeClr val="tx1"/>
              </a:solidFill>
              <a:latin typeface="Arial" charset="0"/>
              <a:ea typeface="Arial" charset="0"/>
              <a:cs typeface="Arial" charset="0"/>
            </a:endParaRPr>
          </a:p>
          <a:p>
            <a:pPr algn="ctr">
              <a:buSzPct val="120000"/>
            </a:pPr>
            <a:r>
              <a:rPr lang="en-CA" b="1" dirty="0">
                <a:solidFill>
                  <a:schemeClr val="tx1"/>
                </a:solidFill>
                <a:latin typeface="Arial" charset="0"/>
                <a:ea typeface="Arial" charset="0"/>
                <a:cs typeface="Arial" charset="0"/>
              </a:rPr>
              <a:t>GRE Score </a:t>
            </a:r>
          </a:p>
          <a:p>
            <a:pPr algn="ctr">
              <a:buSzPct val="120000"/>
            </a:pPr>
            <a:r>
              <a:rPr lang="en-CA" b="1" dirty="0">
                <a:solidFill>
                  <a:schemeClr val="tx1"/>
                </a:solidFill>
                <a:latin typeface="Arial" charset="0"/>
                <a:ea typeface="Arial" charset="0"/>
                <a:cs typeface="Arial" charset="0"/>
              </a:rPr>
              <a:t>TOEFL Score</a:t>
            </a:r>
          </a:p>
          <a:p>
            <a:pPr algn="ctr">
              <a:buSzPct val="120000"/>
            </a:pPr>
            <a:r>
              <a:rPr lang="en-CA" b="1" dirty="0">
                <a:solidFill>
                  <a:schemeClr val="tx1"/>
                </a:solidFill>
                <a:latin typeface="Arial" charset="0"/>
                <a:ea typeface="Arial" charset="0"/>
                <a:cs typeface="Arial" charset="0"/>
              </a:rPr>
              <a:t>University Rating </a:t>
            </a:r>
          </a:p>
          <a:p>
            <a:pPr algn="ctr">
              <a:buSzPct val="120000"/>
            </a:pPr>
            <a:r>
              <a:rPr lang="en-CA" b="1" dirty="0">
                <a:solidFill>
                  <a:schemeClr val="tx1"/>
                </a:solidFill>
                <a:latin typeface="Arial" charset="0"/>
                <a:ea typeface="Arial" charset="0"/>
                <a:cs typeface="Arial" charset="0"/>
              </a:rPr>
              <a:t>Statement of Purpose (SOP) </a:t>
            </a:r>
          </a:p>
          <a:p>
            <a:pPr algn="ctr">
              <a:buSzPct val="120000"/>
            </a:pPr>
            <a:r>
              <a:rPr lang="en-CA" b="1" dirty="0">
                <a:solidFill>
                  <a:schemeClr val="tx1"/>
                </a:solidFill>
                <a:latin typeface="Arial" charset="0"/>
                <a:ea typeface="Arial" charset="0"/>
                <a:cs typeface="Arial" charset="0"/>
              </a:rPr>
              <a:t>Letter of Recommendation (LOR)</a:t>
            </a:r>
          </a:p>
          <a:p>
            <a:pPr algn="ctr">
              <a:buSzPct val="120000"/>
            </a:pPr>
            <a:r>
              <a:rPr lang="en-CA" b="1" dirty="0">
                <a:solidFill>
                  <a:schemeClr val="tx1"/>
                </a:solidFill>
                <a:latin typeface="Arial" charset="0"/>
                <a:ea typeface="Arial" charset="0"/>
                <a:cs typeface="Arial" charset="0"/>
              </a:rPr>
              <a:t>CGPA </a:t>
            </a:r>
          </a:p>
          <a:p>
            <a:pPr algn="ctr">
              <a:buSzPct val="120000"/>
            </a:pPr>
            <a:r>
              <a:rPr lang="en-CA" b="1" dirty="0">
                <a:solidFill>
                  <a:schemeClr val="tx1"/>
                </a:solidFill>
                <a:latin typeface="Arial" charset="0"/>
                <a:ea typeface="Arial" charset="0"/>
                <a:cs typeface="Arial" charset="0"/>
              </a:rPr>
              <a:t>Research </a:t>
            </a:r>
          </a:p>
          <a:p>
            <a:pPr algn="ctr">
              <a:lnSpc>
                <a:spcPct val="100000"/>
              </a:lnSpc>
              <a:buSzPct val="120000"/>
            </a:pPr>
            <a:endParaRPr lang="en-US" sz="1600" b="1" dirty="0">
              <a:solidFill>
                <a:schemeClr val="tx1"/>
              </a:solidFill>
              <a:latin typeface="Arial" charset="0"/>
              <a:ea typeface="Arial" charset="0"/>
              <a:cs typeface="Arial" charset="0"/>
            </a:endParaRPr>
          </a:p>
        </p:txBody>
      </p:sp>
      <p:sp>
        <p:nvSpPr>
          <p:cNvPr id="22" name="Left Brace 21">
            <a:extLst>
              <a:ext uri="{FF2B5EF4-FFF2-40B4-BE49-F238E27FC236}">
                <a16:creationId xmlns:a16="http://schemas.microsoft.com/office/drawing/2014/main" id="{082F1EA7-2048-48C3-B09C-824D73A35B81}"/>
              </a:ext>
            </a:extLst>
          </p:cNvPr>
          <p:cNvSpPr/>
          <p:nvPr/>
        </p:nvSpPr>
        <p:spPr>
          <a:xfrm>
            <a:off x="204371" y="1156615"/>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9D399D"/>
              </a:solidFill>
            </a:endParaRPr>
          </a:p>
        </p:txBody>
      </p:sp>
      <p:sp>
        <p:nvSpPr>
          <p:cNvPr id="23" name="Left Brace 22">
            <a:extLst>
              <a:ext uri="{FF2B5EF4-FFF2-40B4-BE49-F238E27FC236}">
                <a16:creationId xmlns:a16="http://schemas.microsoft.com/office/drawing/2014/main" id="{6A9E24CD-68F7-4F83-8853-4BC7D478DCC0}"/>
              </a:ext>
            </a:extLst>
          </p:cNvPr>
          <p:cNvSpPr/>
          <p:nvPr/>
        </p:nvSpPr>
        <p:spPr>
          <a:xfrm rot="10800000">
            <a:off x="2978636" y="1156616"/>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9D399D"/>
              </a:solidFill>
            </a:endParaRPr>
          </a:p>
        </p:txBody>
      </p:sp>
    </p:spTree>
    <p:extLst>
      <p:ext uri="{BB962C8B-B14F-4D97-AF65-F5344CB8AC3E}">
        <p14:creationId xmlns:p14="http://schemas.microsoft.com/office/powerpoint/2010/main" val="102355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544021" y="1633727"/>
            <a:ext cx="4581699" cy="1515873"/>
            <a:chOff x="544021" y="1501647"/>
            <a:chExt cx="4581699" cy="1515873"/>
          </a:xfrm>
        </p:grpSpPr>
        <p:sp>
          <p:nvSpPr>
            <p:cNvPr id="4" name="Прямоугольник 3">
              <a:extLst>
                <a:ext uri="{FF2B5EF4-FFF2-40B4-BE49-F238E27FC236}">
                  <a16:creationId xmlns:a16="http://schemas.microsoft.com/office/drawing/2014/main" id="{5EE88138-48BD-46AA-94F3-3B05DD703F63}"/>
                </a:ext>
              </a:extLst>
            </p:cNvPr>
            <p:cNvSpPr/>
            <p:nvPr/>
          </p:nvSpPr>
          <p:spPr>
            <a:xfrm>
              <a:off x="544021" y="1501647"/>
              <a:ext cx="377781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ontserrat SemiBold" pitchFamily="2" charset="-52"/>
                  <a:ea typeface="Montserrat" charset="0"/>
                  <a:cs typeface="Montserrat" charset="0"/>
                </a:rPr>
                <a:t>XG-BOOST IN SAGEMAKER</a:t>
              </a:r>
            </a:p>
          </p:txBody>
        </p:sp>
        <p:cxnSp>
          <p:nvCxnSpPr>
            <p:cNvPr id="5" name="Прямая соединительная линия 4"/>
            <p:cNvCxnSpPr/>
            <p:nvPr/>
          </p:nvCxnSpPr>
          <p:spPr>
            <a:xfrm>
              <a:off x="620222" y="3017520"/>
              <a:ext cx="4505498" cy="0"/>
            </a:xfrm>
            <a:prstGeom prst="line">
              <a:avLst/>
            </a:prstGeom>
            <a:ln w="19050">
              <a:solidFill>
                <a:srgbClr val="F39622"/>
              </a:solidFill>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0E5460ED-1B0D-4682-853E-EC6297E8C3D0}"/>
              </a:ext>
            </a:extLst>
          </p:cNvPr>
          <p:cNvSpPr/>
          <p:nvPr/>
        </p:nvSpPr>
        <p:spPr>
          <a:xfrm>
            <a:off x="620222" y="4173259"/>
            <a:ext cx="4066078" cy="228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Rounded Corners 9">
            <a:extLst>
              <a:ext uri="{FF2B5EF4-FFF2-40B4-BE49-F238E27FC236}">
                <a16:creationId xmlns:a16="http://schemas.microsoft.com/office/drawing/2014/main" id="{A824B192-C5C9-4707-B2B0-059991822E69}"/>
              </a:ext>
            </a:extLst>
          </p:cNvPr>
          <p:cNvSpPr/>
          <p:nvPr/>
        </p:nvSpPr>
        <p:spPr>
          <a:xfrm>
            <a:off x="620222" y="4170263"/>
            <a:ext cx="2519218" cy="228600"/>
          </a:xfrm>
          <a:prstGeom prst="roundRect">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9900"/>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723C56CB-7A7A-4F0E-8A4A-6A162998B2D6}"/>
              </a:ext>
            </a:extLst>
          </p:cNvPr>
          <p:cNvSpPr txBox="1"/>
          <p:nvPr/>
        </p:nvSpPr>
        <p:spPr>
          <a:xfrm>
            <a:off x="544022" y="4473852"/>
            <a:ext cx="643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EASY</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4F24877-C482-4F61-9BA7-69E9D02CC79C}"/>
              </a:ext>
            </a:extLst>
          </p:cNvPr>
          <p:cNvSpPr txBox="1"/>
          <p:nvPr/>
        </p:nvSpPr>
        <p:spPr>
          <a:xfrm>
            <a:off x="3534872" y="4473852"/>
            <a:ext cx="1238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FF9F1C"/>
                </a:solidFill>
                <a:effectLst/>
                <a:uLnTx/>
                <a:uFillTx/>
                <a:latin typeface="Calibri"/>
                <a:ea typeface="+mn-ea"/>
                <a:cs typeface="+mn-cs"/>
              </a:rPr>
              <a:t>ADVANCED</a:t>
            </a:r>
            <a:endParaRPr kumimoji="0" lang="en-US" sz="1800" b="0" i="0" u="none" strike="noStrike" kern="1200" cap="none" spc="0" normalizeH="0" baseline="0" noProof="0" dirty="0">
              <a:ln>
                <a:noFill/>
              </a:ln>
              <a:solidFill>
                <a:srgbClr val="FF9F1C"/>
              </a:solidFill>
              <a:effectLst/>
              <a:uLnTx/>
              <a:uFillTx/>
              <a:latin typeface="Calibri"/>
              <a:ea typeface="+mn-ea"/>
              <a:cs typeface="+mn-cs"/>
            </a:endParaRPr>
          </a:p>
        </p:txBody>
      </p:sp>
      <p:sp>
        <p:nvSpPr>
          <p:cNvPr id="13" name="Isosceles Triangle 12">
            <a:extLst>
              <a:ext uri="{FF2B5EF4-FFF2-40B4-BE49-F238E27FC236}">
                <a16:creationId xmlns:a16="http://schemas.microsoft.com/office/drawing/2014/main" id="{176D5DA7-D9D1-4C8C-97F2-D4E9CF8E1F7C}"/>
              </a:ext>
            </a:extLst>
          </p:cNvPr>
          <p:cNvSpPr/>
          <p:nvPr/>
        </p:nvSpPr>
        <p:spPr>
          <a:xfrm>
            <a:off x="2987040" y="4490222"/>
            <a:ext cx="304800" cy="228600"/>
          </a:xfrm>
          <a:prstGeom prst="triangle">
            <a:avLst/>
          </a:prstGeom>
          <a:solidFill>
            <a:srgbClr val="FF9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B0134924-7BC2-4DC7-8CF8-C38C80779717}"/>
              </a:ext>
            </a:extLst>
          </p:cNvPr>
          <p:cNvPicPr>
            <a:picLocks noChangeAspect="1"/>
          </p:cNvPicPr>
          <p:nvPr/>
        </p:nvPicPr>
        <p:blipFill>
          <a:blip r:embed="rId2"/>
          <a:stretch>
            <a:fillRect/>
          </a:stretch>
        </p:blipFill>
        <p:spPr>
          <a:xfrm>
            <a:off x="7117081" y="-1"/>
            <a:ext cx="5074919" cy="6857999"/>
          </a:xfrm>
          <a:prstGeom prst="rect">
            <a:avLst/>
          </a:prstGeom>
        </p:spPr>
      </p:pic>
    </p:spTree>
    <p:extLst>
      <p:ext uri="{BB962C8B-B14F-4D97-AF65-F5344CB8AC3E}">
        <p14:creationId xmlns:p14="http://schemas.microsoft.com/office/powerpoint/2010/main" val="345348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5EE88138-48BD-46AA-94F3-3B05DD703F63}"/>
              </a:ext>
            </a:extLst>
          </p:cNvPr>
          <p:cNvSpPr/>
          <p:nvPr/>
        </p:nvSpPr>
        <p:spPr>
          <a:xfrm>
            <a:off x="216278" y="260454"/>
            <a:ext cx="7585714" cy="461624"/>
          </a:xfrm>
          <a:prstGeom prst="rect">
            <a:avLst/>
          </a:prstGeom>
          <a:noFill/>
          <a:ln>
            <a:noFill/>
          </a:ln>
        </p:spPr>
        <p:txBody>
          <a:bodyPr spcFirstLastPara="1" wrap="square" lIns="45700" tIns="45700" rIns="45700" bIns="45700" anchor="t" anchorCtr="0">
            <a:spAutoFit/>
          </a:bodyPr>
          <a:lstStyle/>
          <a:p>
            <a:r>
              <a:rPr lang="en-US" sz="2400" b="1" dirty="0">
                <a:solidFill>
                  <a:srgbClr val="FF9900"/>
                </a:solidFill>
                <a:latin typeface="Montserrat" charset="0"/>
              </a:rPr>
              <a:t>XGBOOST: RECAP</a:t>
            </a:r>
          </a:p>
        </p:txBody>
      </p:sp>
      <p:sp>
        <p:nvSpPr>
          <p:cNvPr id="58" name="Content Placeholder 2">
            <a:extLst>
              <a:ext uri="{FF2B5EF4-FFF2-40B4-BE49-F238E27FC236}">
                <a16:creationId xmlns:a16="http://schemas.microsoft.com/office/drawing/2014/main" id="{22DB39B5-02D2-4987-8375-3E5DBC89DEBC}"/>
              </a:ext>
            </a:extLst>
          </p:cNvPr>
          <p:cNvSpPr txBox="1">
            <a:spLocks/>
          </p:cNvSpPr>
          <p:nvPr/>
        </p:nvSpPr>
        <p:spPr>
          <a:xfrm>
            <a:off x="392767" y="1262562"/>
            <a:ext cx="11406466"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CA" sz="1800" dirty="0"/>
          </a:p>
        </p:txBody>
      </p:sp>
      <p:sp>
        <p:nvSpPr>
          <p:cNvPr id="2" name="Rectangle: Rounded Corners 1">
            <a:extLst>
              <a:ext uri="{FF2B5EF4-FFF2-40B4-BE49-F238E27FC236}">
                <a16:creationId xmlns:a16="http://schemas.microsoft.com/office/drawing/2014/main" id="{115FC373-F118-48B0-894F-F6830166899A}"/>
              </a:ext>
            </a:extLst>
          </p:cNvPr>
          <p:cNvSpPr/>
          <p:nvPr/>
        </p:nvSpPr>
        <p:spPr>
          <a:xfrm>
            <a:off x="392767" y="4220109"/>
            <a:ext cx="1914532"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INITIAL MODEL (STARTING POINT)</a:t>
            </a:r>
            <a:endParaRPr lang="en-US" dirty="0"/>
          </a:p>
        </p:txBody>
      </p:sp>
      <p:sp>
        <p:nvSpPr>
          <p:cNvPr id="3" name="Arrow: Right 2">
            <a:extLst>
              <a:ext uri="{FF2B5EF4-FFF2-40B4-BE49-F238E27FC236}">
                <a16:creationId xmlns:a16="http://schemas.microsoft.com/office/drawing/2014/main" id="{C8450EFB-72C5-4002-9102-E478302FD2BB}"/>
              </a:ext>
            </a:extLst>
          </p:cNvPr>
          <p:cNvSpPr/>
          <p:nvPr/>
        </p:nvSpPr>
        <p:spPr>
          <a:xfrm>
            <a:off x="2348917" y="4554139"/>
            <a:ext cx="64581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28A6E926-7B65-4831-86B6-81F123572A55}"/>
              </a:ext>
            </a:extLst>
          </p:cNvPr>
          <p:cNvSpPr/>
          <p:nvPr/>
        </p:nvSpPr>
        <p:spPr>
          <a:xfrm>
            <a:off x="3036853" y="4220109"/>
            <a:ext cx="2094175"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CALCULATE THE ERRORS BASED ON THE PREVIOUS MODEL (RESIDUALS)</a:t>
            </a:r>
            <a:endParaRPr lang="en-US" dirty="0"/>
          </a:p>
        </p:txBody>
      </p:sp>
      <p:sp>
        <p:nvSpPr>
          <p:cNvPr id="26" name="Arrow: Right 25">
            <a:extLst>
              <a:ext uri="{FF2B5EF4-FFF2-40B4-BE49-F238E27FC236}">
                <a16:creationId xmlns:a16="http://schemas.microsoft.com/office/drawing/2014/main" id="{EDED0C59-7333-4715-A2B6-98F71054E8A6}"/>
              </a:ext>
            </a:extLst>
          </p:cNvPr>
          <p:cNvSpPr/>
          <p:nvPr/>
        </p:nvSpPr>
        <p:spPr>
          <a:xfrm rot="18802579">
            <a:off x="5016639" y="3641003"/>
            <a:ext cx="1103161" cy="392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D76AF25-DE8D-4B34-A610-43C60FCA8206}"/>
              </a:ext>
            </a:extLst>
          </p:cNvPr>
          <p:cNvSpPr/>
          <p:nvPr/>
        </p:nvSpPr>
        <p:spPr>
          <a:xfrm>
            <a:off x="5975007" y="3145642"/>
            <a:ext cx="2886075"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BUILD A MODEL TO PREDICT THOSE ERRORS</a:t>
            </a:r>
            <a:endParaRPr lang="en-US" dirty="0"/>
          </a:p>
        </p:txBody>
      </p:sp>
      <p:sp>
        <p:nvSpPr>
          <p:cNvPr id="29" name="Rectangle: Rounded Corners 28">
            <a:extLst>
              <a:ext uri="{FF2B5EF4-FFF2-40B4-BE49-F238E27FC236}">
                <a16:creationId xmlns:a16="http://schemas.microsoft.com/office/drawing/2014/main" id="{8E505659-4915-477A-B979-EC0ED977298B}"/>
              </a:ext>
            </a:extLst>
          </p:cNvPr>
          <p:cNvSpPr/>
          <p:nvPr/>
        </p:nvSpPr>
        <p:spPr>
          <a:xfrm>
            <a:off x="5975006" y="5307797"/>
            <a:ext cx="2886075"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ADD LAST MODEL TO THE ENSEMBLE</a:t>
            </a:r>
            <a:endParaRPr lang="en-US" dirty="0"/>
          </a:p>
        </p:txBody>
      </p:sp>
      <p:sp>
        <p:nvSpPr>
          <p:cNvPr id="30" name="Arrow: Right 29">
            <a:extLst>
              <a:ext uri="{FF2B5EF4-FFF2-40B4-BE49-F238E27FC236}">
                <a16:creationId xmlns:a16="http://schemas.microsoft.com/office/drawing/2014/main" id="{E423E793-2856-45F0-A221-3D1417E5FA7D}"/>
              </a:ext>
            </a:extLst>
          </p:cNvPr>
          <p:cNvSpPr/>
          <p:nvPr/>
        </p:nvSpPr>
        <p:spPr>
          <a:xfrm rot="12929280">
            <a:off x="4860522" y="5532937"/>
            <a:ext cx="1103161" cy="392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Curved Left 4">
            <a:extLst>
              <a:ext uri="{FF2B5EF4-FFF2-40B4-BE49-F238E27FC236}">
                <a16:creationId xmlns:a16="http://schemas.microsoft.com/office/drawing/2014/main" id="{5DD010BA-6E17-499E-B549-91D850BD4936}"/>
              </a:ext>
            </a:extLst>
          </p:cNvPr>
          <p:cNvSpPr/>
          <p:nvPr/>
        </p:nvSpPr>
        <p:spPr>
          <a:xfrm>
            <a:off x="8944317" y="3437649"/>
            <a:ext cx="1042573" cy="26003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ontent Placeholder 2">
            <a:extLst>
              <a:ext uri="{FF2B5EF4-FFF2-40B4-BE49-F238E27FC236}">
                <a16:creationId xmlns:a16="http://schemas.microsoft.com/office/drawing/2014/main" id="{E21E9B10-3AFB-41B9-A31D-6C73F73CECDB}"/>
              </a:ext>
            </a:extLst>
          </p:cNvPr>
          <p:cNvSpPr txBox="1">
            <a:spLocks/>
          </p:cNvSpPr>
          <p:nvPr/>
        </p:nvSpPr>
        <p:spPr>
          <a:xfrm>
            <a:off x="163166" y="760946"/>
            <a:ext cx="11865667"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err="1">
                <a:latin typeface="Montserrat" charset="0"/>
                <a:ea typeface="Montserrat" charset="0"/>
                <a:cs typeface="Montserrat" charset="0"/>
              </a:rPr>
              <a:t>XGBoost</a:t>
            </a:r>
            <a:r>
              <a:rPr lang="en-CA" sz="1800" dirty="0">
                <a:latin typeface="Montserrat" charset="0"/>
                <a:ea typeface="Montserrat" charset="0"/>
                <a:cs typeface="Montserrat" charset="0"/>
              </a:rPr>
              <a:t> repeatedly builds new models and combine them into an ensemble model </a:t>
            </a:r>
          </a:p>
          <a:p>
            <a:pPr marL="285750" indent="-285750" algn="l">
              <a:buFont typeface="Arial" panose="020B0604020202020204" pitchFamily="34" charset="0"/>
              <a:buChar char="•"/>
            </a:pPr>
            <a:r>
              <a:rPr lang="en-CA" sz="1800" dirty="0">
                <a:latin typeface="Montserrat" charset="0"/>
              </a:rPr>
              <a:t>Initially build the first model and calculate the error for each observation in the dataset </a:t>
            </a:r>
          </a:p>
          <a:p>
            <a:pPr marL="285750" indent="-285750" algn="l">
              <a:buFont typeface="Arial" panose="020B0604020202020204" pitchFamily="34" charset="0"/>
              <a:buChar char="•"/>
            </a:pPr>
            <a:r>
              <a:rPr lang="en-CA" sz="1800" dirty="0">
                <a:latin typeface="Montserrat" charset="0"/>
              </a:rPr>
              <a:t>Then you build a new model to predict those residuals (errors)</a:t>
            </a:r>
          </a:p>
          <a:p>
            <a:pPr marL="285750" indent="-285750" algn="l">
              <a:buFont typeface="Arial" panose="020B0604020202020204" pitchFamily="34" charset="0"/>
              <a:buChar char="•"/>
            </a:pPr>
            <a:r>
              <a:rPr lang="en-CA" sz="1800" dirty="0">
                <a:latin typeface="Montserrat" charset="0"/>
              </a:rPr>
              <a:t>Then you add prediction from this model to the ensemble of models</a:t>
            </a:r>
          </a:p>
          <a:p>
            <a:pPr marL="285750" indent="-285750" algn="l">
              <a:buFont typeface="Arial" panose="020B0604020202020204" pitchFamily="34" charset="0"/>
              <a:buChar char="•"/>
            </a:pPr>
            <a:r>
              <a:rPr lang="en-CA" sz="1800" dirty="0">
                <a:latin typeface="Montserrat" charset="0"/>
              </a:rPr>
              <a:t> </a:t>
            </a:r>
            <a:r>
              <a:rPr lang="en-CA" sz="1800" dirty="0" err="1">
                <a:latin typeface="Montserrat" charset="0"/>
              </a:rPr>
              <a:t>XGboost</a:t>
            </a:r>
            <a:r>
              <a:rPr lang="en-CA" sz="1800" dirty="0">
                <a:latin typeface="Montserrat" charset="0"/>
              </a:rPr>
              <a:t> is superior compared to gradient boosting algorithm since it offers a good balance between bias and variance (Gradient boosting only optimized for the variance so tend to overfit training data while </a:t>
            </a:r>
            <a:r>
              <a:rPr lang="en-CA" sz="1800" dirty="0" err="1">
                <a:latin typeface="Montserrat" charset="0"/>
              </a:rPr>
              <a:t>XGboost</a:t>
            </a:r>
            <a:r>
              <a:rPr lang="en-CA" sz="1800" dirty="0">
                <a:latin typeface="Montserrat" charset="0"/>
              </a:rPr>
              <a:t> offers regularization terms that can improve model generalization). </a:t>
            </a: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p>
        </p:txBody>
      </p:sp>
    </p:spTree>
    <p:extLst>
      <p:ext uri="{BB962C8B-B14F-4D97-AF65-F5344CB8AC3E}">
        <p14:creationId xmlns:p14="http://schemas.microsoft.com/office/powerpoint/2010/main" val="91398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9">
            <a:extLst>
              <a:ext uri="{FF2B5EF4-FFF2-40B4-BE49-F238E27FC236}">
                <a16:creationId xmlns:a16="http://schemas.microsoft.com/office/drawing/2014/main" id="{328A90F5-E443-40F9-8156-C7E3D21E37DA}"/>
              </a:ext>
            </a:extLst>
          </p:cNvPr>
          <p:cNvSpPr/>
          <p:nvPr/>
        </p:nvSpPr>
        <p:spPr>
          <a:xfrm>
            <a:off x="178178" y="103371"/>
            <a:ext cx="8229222" cy="954107"/>
          </a:xfrm>
          <a:prstGeom prst="rect">
            <a:avLst/>
          </a:prstGeom>
          <a:noFill/>
          <a:ln>
            <a:noFill/>
          </a:ln>
        </p:spPr>
        <p:txBody>
          <a:bodyPr spcFirstLastPara="1" wrap="square" lIns="45700" tIns="45700" rIns="45700" bIns="45700" anchor="t" anchorCtr="0">
            <a:spAutoFit/>
          </a:bodyPr>
          <a:lstStyle/>
          <a:p>
            <a:r>
              <a:rPr lang="en-US" sz="2400" b="1" dirty="0">
                <a:solidFill>
                  <a:srgbClr val="FF9900"/>
                </a:solidFill>
                <a:latin typeface="Montserrat" charset="0"/>
              </a:rPr>
              <a:t>XGBOOST: GRADIENT BOOSTING ALGORITHM</a:t>
            </a:r>
          </a:p>
        </p:txBody>
      </p:sp>
      <p:sp>
        <p:nvSpPr>
          <p:cNvPr id="18" name="Rectangle: Rounded Corners 17">
            <a:extLst>
              <a:ext uri="{FF2B5EF4-FFF2-40B4-BE49-F238E27FC236}">
                <a16:creationId xmlns:a16="http://schemas.microsoft.com/office/drawing/2014/main" id="{ED4862A6-7CAF-4749-8D49-578D591D73F2}"/>
              </a:ext>
            </a:extLst>
          </p:cNvPr>
          <p:cNvSpPr/>
          <p:nvPr/>
        </p:nvSpPr>
        <p:spPr>
          <a:xfrm>
            <a:off x="5119003" y="499508"/>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cxnSp>
        <p:nvCxnSpPr>
          <p:cNvPr id="20" name="Straight Arrow Connector 19">
            <a:extLst>
              <a:ext uri="{FF2B5EF4-FFF2-40B4-BE49-F238E27FC236}">
                <a16:creationId xmlns:a16="http://schemas.microsoft.com/office/drawing/2014/main" id="{37254D08-A56B-43E4-AE25-96264F1F831B}"/>
              </a:ext>
            </a:extLst>
          </p:cNvPr>
          <p:cNvCxnSpPr>
            <a:cxnSpLocks/>
            <a:stCxn id="18" idx="2"/>
            <a:endCxn id="22" idx="0"/>
          </p:cNvCxnSpPr>
          <p:nvPr/>
        </p:nvCxnSpPr>
        <p:spPr>
          <a:xfrm flipH="1">
            <a:off x="4959420" y="848703"/>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822911-0736-4B47-8D72-A884BEA31E0F}"/>
              </a:ext>
            </a:extLst>
          </p:cNvPr>
          <p:cNvCxnSpPr>
            <a:cxnSpLocks/>
            <a:stCxn id="18" idx="2"/>
            <a:endCxn id="23" idx="0"/>
          </p:cNvCxnSpPr>
          <p:nvPr/>
        </p:nvCxnSpPr>
        <p:spPr>
          <a:xfrm>
            <a:off x="5648896" y="848703"/>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456E2C5-ECAB-477F-870E-EB1D6E2DEE7B}"/>
              </a:ext>
            </a:extLst>
          </p:cNvPr>
          <p:cNvSpPr/>
          <p:nvPr/>
        </p:nvSpPr>
        <p:spPr>
          <a:xfrm>
            <a:off x="4336287" y="1190304"/>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sp>
        <p:nvSpPr>
          <p:cNvPr id="23" name="Rectangle: Rounded Corners 22">
            <a:extLst>
              <a:ext uri="{FF2B5EF4-FFF2-40B4-BE49-F238E27FC236}">
                <a16:creationId xmlns:a16="http://schemas.microsoft.com/office/drawing/2014/main" id="{B07264C3-7293-47FF-82AA-E828C325B96D}"/>
              </a:ext>
            </a:extLst>
          </p:cNvPr>
          <p:cNvSpPr/>
          <p:nvPr/>
        </p:nvSpPr>
        <p:spPr>
          <a:xfrm>
            <a:off x="5819600" y="1190304"/>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cxnSp>
        <p:nvCxnSpPr>
          <p:cNvPr id="24" name="Straight Arrow Connector 23">
            <a:extLst>
              <a:ext uri="{FF2B5EF4-FFF2-40B4-BE49-F238E27FC236}">
                <a16:creationId xmlns:a16="http://schemas.microsoft.com/office/drawing/2014/main" id="{799780D8-1614-4F3E-9B77-232089AA51CA}"/>
              </a:ext>
            </a:extLst>
          </p:cNvPr>
          <p:cNvCxnSpPr>
            <a:cxnSpLocks/>
          </p:cNvCxnSpPr>
          <p:nvPr/>
        </p:nvCxnSpPr>
        <p:spPr>
          <a:xfrm flipH="1">
            <a:off x="6007082" y="1541983"/>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F0ADE5B-2F01-44D5-A7E6-3BECB0A9C0C1}"/>
              </a:ext>
            </a:extLst>
          </p:cNvPr>
          <p:cNvCxnSpPr>
            <a:cxnSpLocks/>
          </p:cNvCxnSpPr>
          <p:nvPr/>
        </p:nvCxnSpPr>
        <p:spPr>
          <a:xfrm>
            <a:off x="6431612" y="1541983"/>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FB43CD-73C5-4B89-B05C-93952509D95B}"/>
              </a:ext>
            </a:extLst>
          </p:cNvPr>
          <p:cNvCxnSpPr>
            <a:cxnSpLocks/>
            <a:endCxn id="28" idx="0"/>
          </p:cNvCxnSpPr>
          <p:nvPr/>
        </p:nvCxnSpPr>
        <p:spPr>
          <a:xfrm flipH="1">
            <a:off x="4274817" y="1541983"/>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DD7A49-38D7-4425-A162-E1BA1762A890}"/>
              </a:ext>
            </a:extLst>
          </p:cNvPr>
          <p:cNvCxnSpPr>
            <a:cxnSpLocks/>
            <a:endCxn id="29" idx="0"/>
          </p:cNvCxnSpPr>
          <p:nvPr/>
        </p:nvCxnSpPr>
        <p:spPr>
          <a:xfrm>
            <a:off x="4699347" y="1541983"/>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5B37046-FE7E-471E-B6E6-656DDA00BBA2}"/>
              </a:ext>
            </a:extLst>
          </p:cNvPr>
          <p:cNvSpPr/>
          <p:nvPr/>
        </p:nvSpPr>
        <p:spPr>
          <a:xfrm>
            <a:off x="3916630" y="1883585"/>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29" name="Rectangle: Rounded Corners 28">
            <a:extLst>
              <a:ext uri="{FF2B5EF4-FFF2-40B4-BE49-F238E27FC236}">
                <a16:creationId xmlns:a16="http://schemas.microsoft.com/office/drawing/2014/main" id="{65BD9D4B-8EEC-4CA6-B348-6A5E0C63144C}"/>
              </a:ext>
            </a:extLst>
          </p:cNvPr>
          <p:cNvSpPr/>
          <p:nvPr/>
        </p:nvSpPr>
        <p:spPr>
          <a:xfrm>
            <a:off x="4870052" y="1883585"/>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30" name="Rectangle: Rounded Corners 29">
            <a:extLst>
              <a:ext uri="{FF2B5EF4-FFF2-40B4-BE49-F238E27FC236}">
                <a16:creationId xmlns:a16="http://schemas.microsoft.com/office/drawing/2014/main" id="{6F738A5D-1F36-4043-B437-CB167106D54C}"/>
              </a:ext>
            </a:extLst>
          </p:cNvPr>
          <p:cNvSpPr/>
          <p:nvPr/>
        </p:nvSpPr>
        <p:spPr>
          <a:xfrm>
            <a:off x="5648895" y="1902748"/>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31" name="Rectangle: Rounded Corners 30">
            <a:extLst>
              <a:ext uri="{FF2B5EF4-FFF2-40B4-BE49-F238E27FC236}">
                <a16:creationId xmlns:a16="http://schemas.microsoft.com/office/drawing/2014/main" id="{9CA2C4C8-F126-47CE-9221-ACA3F6728738}"/>
              </a:ext>
            </a:extLst>
          </p:cNvPr>
          <p:cNvSpPr/>
          <p:nvPr/>
        </p:nvSpPr>
        <p:spPr>
          <a:xfrm>
            <a:off x="6602317" y="1902748"/>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32" name="TextBox 31">
            <a:extLst>
              <a:ext uri="{FF2B5EF4-FFF2-40B4-BE49-F238E27FC236}">
                <a16:creationId xmlns:a16="http://schemas.microsoft.com/office/drawing/2014/main" id="{89FC4D44-EB5E-461F-A899-B09087189F60}"/>
              </a:ext>
            </a:extLst>
          </p:cNvPr>
          <p:cNvSpPr txBox="1"/>
          <p:nvPr/>
        </p:nvSpPr>
        <p:spPr>
          <a:xfrm>
            <a:off x="4182100" y="1523994"/>
            <a:ext cx="296876" cy="369332"/>
          </a:xfrm>
          <a:prstGeom prst="rect">
            <a:avLst/>
          </a:prstGeom>
          <a:noFill/>
        </p:spPr>
        <p:txBody>
          <a:bodyPr wrap="none" rtlCol="0">
            <a:spAutoFit/>
          </a:bodyPr>
          <a:lstStyle/>
          <a:p>
            <a:r>
              <a:rPr lang="en-CA" dirty="0"/>
              <a:t>Y</a:t>
            </a:r>
            <a:endParaRPr lang="en-US" dirty="0"/>
          </a:p>
        </p:txBody>
      </p:sp>
      <p:sp>
        <p:nvSpPr>
          <p:cNvPr id="33" name="TextBox 32">
            <a:extLst>
              <a:ext uri="{FF2B5EF4-FFF2-40B4-BE49-F238E27FC236}">
                <a16:creationId xmlns:a16="http://schemas.microsoft.com/office/drawing/2014/main" id="{23E41B2A-40DA-4EAC-8965-47E29C11B4A1}"/>
              </a:ext>
            </a:extLst>
          </p:cNvPr>
          <p:cNvSpPr txBox="1"/>
          <p:nvPr/>
        </p:nvSpPr>
        <p:spPr>
          <a:xfrm>
            <a:off x="4975749" y="820684"/>
            <a:ext cx="296876" cy="369332"/>
          </a:xfrm>
          <a:prstGeom prst="rect">
            <a:avLst/>
          </a:prstGeom>
          <a:noFill/>
        </p:spPr>
        <p:txBody>
          <a:bodyPr wrap="none" rtlCol="0">
            <a:spAutoFit/>
          </a:bodyPr>
          <a:lstStyle/>
          <a:p>
            <a:r>
              <a:rPr lang="en-CA" dirty="0"/>
              <a:t>Y</a:t>
            </a:r>
            <a:endParaRPr lang="en-US" dirty="0"/>
          </a:p>
        </p:txBody>
      </p:sp>
      <p:sp>
        <p:nvSpPr>
          <p:cNvPr id="34" name="TextBox 33">
            <a:extLst>
              <a:ext uri="{FF2B5EF4-FFF2-40B4-BE49-F238E27FC236}">
                <a16:creationId xmlns:a16="http://schemas.microsoft.com/office/drawing/2014/main" id="{F2604D73-301A-4D89-827A-879312A52754}"/>
              </a:ext>
            </a:extLst>
          </p:cNvPr>
          <p:cNvSpPr txBox="1"/>
          <p:nvPr/>
        </p:nvSpPr>
        <p:spPr>
          <a:xfrm>
            <a:off x="6088281" y="820684"/>
            <a:ext cx="333746" cy="369332"/>
          </a:xfrm>
          <a:prstGeom prst="rect">
            <a:avLst/>
          </a:prstGeom>
          <a:noFill/>
        </p:spPr>
        <p:txBody>
          <a:bodyPr wrap="none" rtlCol="0">
            <a:spAutoFit/>
          </a:bodyPr>
          <a:lstStyle/>
          <a:p>
            <a:r>
              <a:rPr lang="en-CA" dirty="0"/>
              <a:t>N</a:t>
            </a:r>
            <a:endParaRPr lang="en-US" dirty="0"/>
          </a:p>
        </p:txBody>
      </p:sp>
      <p:sp>
        <p:nvSpPr>
          <p:cNvPr id="35" name="TextBox 34">
            <a:extLst>
              <a:ext uri="{FF2B5EF4-FFF2-40B4-BE49-F238E27FC236}">
                <a16:creationId xmlns:a16="http://schemas.microsoft.com/office/drawing/2014/main" id="{172573F2-FF3C-4212-9107-6C78BC37B6AC}"/>
              </a:ext>
            </a:extLst>
          </p:cNvPr>
          <p:cNvSpPr txBox="1"/>
          <p:nvPr/>
        </p:nvSpPr>
        <p:spPr>
          <a:xfrm>
            <a:off x="6801426" y="1514253"/>
            <a:ext cx="333746" cy="369332"/>
          </a:xfrm>
          <a:prstGeom prst="rect">
            <a:avLst/>
          </a:prstGeom>
          <a:noFill/>
        </p:spPr>
        <p:txBody>
          <a:bodyPr wrap="none" rtlCol="0">
            <a:spAutoFit/>
          </a:bodyPr>
          <a:lstStyle/>
          <a:p>
            <a:r>
              <a:rPr lang="en-CA" dirty="0"/>
              <a:t>N</a:t>
            </a:r>
            <a:endParaRPr lang="en-US" dirty="0"/>
          </a:p>
        </p:txBody>
      </p:sp>
      <p:sp>
        <p:nvSpPr>
          <p:cNvPr id="36" name="TextBox 35">
            <a:extLst>
              <a:ext uri="{FF2B5EF4-FFF2-40B4-BE49-F238E27FC236}">
                <a16:creationId xmlns:a16="http://schemas.microsoft.com/office/drawing/2014/main" id="{AC5FFEA5-7B6E-44E8-A181-0D9F42C412D0}"/>
              </a:ext>
            </a:extLst>
          </p:cNvPr>
          <p:cNvSpPr txBox="1"/>
          <p:nvPr/>
        </p:nvSpPr>
        <p:spPr>
          <a:xfrm>
            <a:off x="5017918" y="1496535"/>
            <a:ext cx="333746" cy="369332"/>
          </a:xfrm>
          <a:prstGeom prst="rect">
            <a:avLst/>
          </a:prstGeom>
          <a:noFill/>
        </p:spPr>
        <p:txBody>
          <a:bodyPr wrap="none" rtlCol="0">
            <a:spAutoFit/>
          </a:bodyPr>
          <a:lstStyle/>
          <a:p>
            <a:r>
              <a:rPr lang="en-CA" dirty="0"/>
              <a:t>N</a:t>
            </a:r>
            <a:endParaRPr lang="en-US" dirty="0"/>
          </a:p>
        </p:txBody>
      </p:sp>
      <p:sp>
        <p:nvSpPr>
          <p:cNvPr id="37" name="TextBox 36">
            <a:extLst>
              <a:ext uri="{FF2B5EF4-FFF2-40B4-BE49-F238E27FC236}">
                <a16:creationId xmlns:a16="http://schemas.microsoft.com/office/drawing/2014/main" id="{B82F9CAE-BEEC-4D50-B375-75A36D29006E}"/>
              </a:ext>
            </a:extLst>
          </p:cNvPr>
          <p:cNvSpPr txBox="1"/>
          <p:nvPr/>
        </p:nvSpPr>
        <p:spPr>
          <a:xfrm>
            <a:off x="5967308" y="1495593"/>
            <a:ext cx="296876" cy="369332"/>
          </a:xfrm>
          <a:prstGeom prst="rect">
            <a:avLst/>
          </a:prstGeom>
          <a:noFill/>
        </p:spPr>
        <p:txBody>
          <a:bodyPr wrap="none" rtlCol="0">
            <a:spAutoFit/>
          </a:bodyPr>
          <a:lstStyle/>
          <a:p>
            <a:r>
              <a:rPr lang="en-CA" dirty="0"/>
              <a:t>Y</a:t>
            </a:r>
            <a:endParaRPr lang="en-US" dirty="0"/>
          </a:p>
        </p:txBody>
      </p:sp>
      <p:sp>
        <p:nvSpPr>
          <p:cNvPr id="39" name="Plus Sign 38">
            <a:extLst>
              <a:ext uri="{FF2B5EF4-FFF2-40B4-BE49-F238E27FC236}">
                <a16:creationId xmlns:a16="http://schemas.microsoft.com/office/drawing/2014/main" id="{A1E8FF01-49A1-4BBE-8D5E-204940878F71}"/>
              </a:ext>
            </a:extLst>
          </p:cNvPr>
          <p:cNvSpPr/>
          <p:nvPr/>
        </p:nvSpPr>
        <p:spPr>
          <a:xfrm>
            <a:off x="1471081" y="645136"/>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B974ED9-2B48-4AE4-B971-282A53CA2D9F}"/>
              </a:ext>
            </a:extLst>
          </p:cNvPr>
          <p:cNvSpPr/>
          <p:nvPr/>
        </p:nvSpPr>
        <p:spPr>
          <a:xfrm>
            <a:off x="256305" y="926226"/>
            <a:ext cx="1059786" cy="51799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100" dirty="0">
                <a:solidFill>
                  <a:srgbClr val="FF0000"/>
                </a:solidFill>
              </a:rPr>
              <a:t>INITIAL GUESS (AVERAGE)</a:t>
            </a:r>
            <a:endParaRPr lang="en-US" sz="1100" dirty="0">
              <a:solidFill>
                <a:srgbClr val="FF0000"/>
              </a:solidFill>
            </a:endParaRPr>
          </a:p>
        </p:txBody>
      </p:sp>
      <p:sp>
        <p:nvSpPr>
          <p:cNvPr id="42" name="TextBox 41">
            <a:extLst>
              <a:ext uri="{FF2B5EF4-FFF2-40B4-BE49-F238E27FC236}">
                <a16:creationId xmlns:a16="http://schemas.microsoft.com/office/drawing/2014/main" id="{EEAC017F-AB0B-418B-A3D5-BE8B549064E5}"/>
              </a:ext>
            </a:extLst>
          </p:cNvPr>
          <p:cNvSpPr txBox="1"/>
          <p:nvPr/>
        </p:nvSpPr>
        <p:spPr>
          <a:xfrm>
            <a:off x="2166696" y="967722"/>
            <a:ext cx="1881233" cy="307777"/>
          </a:xfrm>
          <a:prstGeom prst="rect">
            <a:avLst/>
          </a:prstGeom>
          <a:noFill/>
        </p:spPr>
        <p:txBody>
          <a:bodyPr wrap="square" rtlCol="0">
            <a:spAutoFit/>
          </a:bodyPr>
          <a:lstStyle/>
          <a:p>
            <a:pPr algn="ctr"/>
            <a:r>
              <a:rPr lang="en-CA" b="1" dirty="0"/>
              <a:t>Learning Rate</a:t>
            </a:r>
            <a:endParaRPr lang="en-US" b="1" dirty="0"/>
          </a:p>
        </p:txBody>
      </p:sp>
      <p:sp>
        <p:nvSpPr>
          <p:cNvPr id="43" name="Multiplication Sign 42">
            <a:extLst>
              <a:ext uri="{FF2B5EF4-FFF2-40B4-BE49-F238E27FC236}">
                <a16:creationId xmlns:a16="http://schemas.microsoft.com/office/drawing/2014/main" id="{F3251DE7-7E57-44D0-BBA8-C521C7A5E829}"/>
              </a:ext>
            </a:extLst>
          </p:cNvPr>
          <p:cNvSpPr/>
          <p:nvPr/>
        </p:nvSpPr>
        <p:spPr>
          <a:xfrm>
            <a:off x="3509926" y="695246"/>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57239363-86F1-42CD-BF24-FADB08047D59}"/>
              </a:ext>
            </a:extLst>
          </p:cNvPr>
          <p:cNvSpPr/>
          <p:nvPr/>
        </p:nvSpPr>
        <p:spPr>
          <a:xfrm>
            <a:off x="7085540" y="2308021"/>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cxnSp>
        <p:nvCxnSpPr>
          <p:cNvPr id="45" name="Straight Arrow Connector 44">
            <a:extLst>
              <a:ext uri="{FF2B5EF4-FFF2-40B4-BE49-F238E27FC236}">
                <a16:creationId xmlns:a16="http://schemas.microsoft.com/office/drawing/2014/main" id="{3979E667-786F-42DB-B94E-3D62B5106F83}"/>
              </a:ext>
            </a:extLst>
          </p:cNvPr>
          <p:cNvCxnSpPr>
            <a:cxnSpLocks/>
            <a:stCxn id="44" idx="2"/>
            <a:endCxn id="47" idx="0"/>
          </p:cNvCxnSpPr>
          <p:nvPr/>
        </p:nvCxnSpPr>
        <p:spPr>
          <a:xfrm flipH="1">
            <a:off x="6925957" y="2657216"/>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F58CF3-7382-4FC2-B1C4-B93E33AD2BBF}"/>
              </a:ext>
            </a:extLst>
          </p:cNvPr>
          <p:cNvCxnSpPr>
            <a:cxnSpLocks/>
            <a:stCxn id="44" idx="2"/>
            <a:endCxn id="48" idx="0"/>
          </p:cNvCxnSpPr>
          <p:nvPr/>
        </p:nvCxnSpPr>
        <p:spPr>
          <a:xfrm>
            <a:off x="7615433" y="2657216"/>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EBEF9416-2B87-4379-ACBA-CAA271839981}"/>
              </a:ext>
            </a:extLst>
          </p:cNvPr>
          <p:cNvSpPr/>
          <p:nvPr/>
        </p:nvSpPr>
        <p:spPr>
          <a:xfrm>
            <a:off x="6302824" y="2998817"/>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sp>
        <p:nvSpPr>
          <p:cNvPr id="48" name="Rectangle: Rounded Corners 47">
            <a:extLst>
              <a:ext uri="{FF2B5EF4-FFF2-40B4-BE49-F238E27FC236}">
                <a16:creationId xmlns:a16="http://schemas.microsoft.com/office/drawing/2014/main" id="{0AB115C5-5809-4C81-AD76-7B8A045839C9}"/>
              </a:ext>
            </a:extLst>
          </p:cNvPr>
          <p:cNvSpPr/>
          <p:nvPr/>
        </p:nvSpPr>
        <p:spPr>
          <a:xfrm>
            <a:off x="7786137" y="2998817"/>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cxnSp>
        <p:nvCxnSpPr>
          <p:cNvPr id="51" name="Straight Arrow Connector 50">
            <a:extLst>
              <a:ext uri="{FF2B5EF4-FFF2-40B4-BE49-F238E27FC236}">
                <a16:creationId xmlns:a16="http://schemas.microsoft.com/office/drawing/2014/main" id="{1BAA26A3-03B5-4620-AD90-A9F6BA987D60}"/>
              </a:ext>
            </a:extLst>
          </p:cNvPr>
          <p:cNvCxnSpPr>
            <a:cxnSpLocks/>
          </p:cNvCxnSpPr>
          <p:nvPr/>
        </p:nvCxnSpPr>
        <p:spPr>
          <a:xfrm flipH="1">
            <a:off x="7973619" y="3350496"/>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6FCF78-1C23-402C-9C82-43CEBFA2240D}"/>
              </a:ext>
            </a:extLst>
          </p:cNvPr>
          <p:cNvCxnSpPr>
            <a:cxnSpLocks/>
          </p:cNvCxnSpPr>
          <p:nvPr/>
        </p:nvCxnSpPr>
        <p:spPr>
          <a:xfrm>
            <a:off x="8398149" y="3350496"/>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F96A887-943B-4696-BE84-8BDF78EFC4D2}"/>
              </a:ext>
            </a:extLst>
          </p:cNvPr>
          <p:cNvCxnSpPr>
            <a:cxnSpLocks/>
            <a:endCxn id="55" idx="0"/>
          </p:cNvCxnSpPr>
          <p:nvPr/>
        </p:nvCxnSpPr>
        <p:spPr>
          <a:xfrm flipH="1">
            <a:off x="6241354" y="3350496"/>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91680D2-03EE-44EE-90A2-C9DFE776D72E}"/>
              </a:ext>
            </a:extLst>
          </p:cNvPr>
          <p:cNvCxnSpPr>
            <a:cxnSpLocks/>
            <a:endCxn id="56" idx="0"/>
          </p:cNvCxnSpPr>
          <p:nvPr/>
        </p:nvCxnSpPr>
        <p:spPr>
          <a:xfrm>
            <a:off x="6665884" y="3350496"/>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50E25343-51D7-4DE8-BD90-8BBC1B596419}"/>
              </a:ext>
            </a:extLst>
          </p:cNvPr>
          <p:cNvSpPr/>
          <p:nvPr/>
        </p:nvSpPr>
        <p:spPr>
          <a:xfrm>
            <a:off x="5883167" y="3692098"/>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56" name="Rectangle: Rounded Corners 55">
            <a:extLst>
              <a:ext uri="{FF2B5EF4-FFF2-40B4-BE49-F238E27FC236}">
                <a16:creationId xmlns:a16="http://schemas.microsoft.com/office/drawing/2014/main" id="{CBB06D7F-B42C-4DB0-801F-B28C31FB37D2}"/>
              </a:ext>
            </a:extLst>
          </p:cNvPr>
          <p:cNvSpPr/>
          <p:nvPr/>
        </p:nvSpPr>
        <p:spPr>
          <a:xfrm>
            <a:off x="6836589" y="3692098"/>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57" name="Rectangle: Rounded Corners 56">
            <a:extLst>
              <a:ext uri="{FF2B5EF4-FFF2-40B4-BE49-F238E27FC236}">
                <a16:creationId xmlns:a16="http://schemas.microsoft.com/office/drawing/2014/main" id="{493180B4-2CD5-4ACD-B056-B1C82879243B}"/>
              </a:ext>
            </a:extLst>
          </p:cNvPr>
          <p:cNvSpPr/>
          <p:nvPr/>
        </p:nvSpPr>
        <p:spPr>
          <a:xfrm>
            <a:off x="7615432" y="3711261"/>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58" name="Rectangle: Rounded Corners 57">
            <a:extLst>
              <a:ext uri="{FF2B5EF4-FFF2-40B4-BE49-F238E27FC236}">
                <a16:creationId xmlns:a16="http://schemas.microsoft.com/office/drawing/2014/main" id="{E659D57C-372B-43C9-9420-D86D55D3126A}"/>
              </a:ext>
            </a:extLst>
          </p:cNvPr>
          <p:cNvSpPr/>
          <p:nvPr/>
        </p:nvSpPr>
        <p:spPr>
          <a:xfrm>
            <a:off x="8568854" y="3711261"/>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59" name="TextBox 58">
            <a:extLst>
              <a:ext uri="{FF2B5EF4-FFF2-40B4-BE49-F238E27FC236}">
                <a16:creationId xmlns:a16="http://schemas.microsoft.com/office/drawing/2014/main" id="{F1AAEE89-6E66-4907-B260-7E2B85A91C1F}"/>
              </a:ext>
            </a:extLst>
          </p:cNvPr>
          <p:cNvSpPr txBox="1"/>
          <p:nvPr/>
        </p:nvSpPr>
        <p:spPr>
          <a:xfrm>
            <a:off x="6148637" y="3332507"/>
            <a:ext cx="296876" cy="369332"/>
          </a:xfrm>
          <a:prstGeom prst="rect">
            <a:avLst/>
          </a:prstGeom>
          <a:noFill/>
        </p:spPr>
        <p:txBody>
          <a:bodyPr wrap="none" rtlCol="0">
            <a:spAutoFit/>
          </a:bodyPr>
          <a:lstStyle/>
          <a:p>
            <a:r>
              <a:rPr lang="en-CA" dirty="0"/>
              <a:t>Y</a:t>
            </a:r>
            <a:endParaRPr lang="en-US" dirty="0"/>
          </a:p>
        </p:txBody>
      </p:sp>
      <p:sp>
        <p:nvSpPr>
          <p:cNvPr id="60" name="TextBox 59">
            <a:extLst>
              <a:ext uri="{FF2B5EF4-FFF2-40B4-BE49-F238E27FC236}">
                <a16:creationId xmlns:a16="http://schemas.microsoft.com/office/drawing/2014/main" id="{5FF94438-8496-4257-9E88-612E595F4AB3}"/>
              </a:ext>
            </a:extLst>
          </p:cNvPr>
          <p:cNvSpPr txBox="1"/>
          <p:nvPr/>
        </p:nvSpPr>
        <p:spPr>
          <a:xfrm>
            <a:off x="6942286" y="2629197"/>
            <a:ext cx="296876" cy="369332"/>
          </a:xfrm>
          <a:prstGeom prst="rect">
            <a:avLst/>
          </a:prstGeom>
          <a:noFill/>
        </p:spPr>
        <p:txBody>
          <a:bodyPr wrap="none" rtlCol="0">
            <a:spAutoFit/>
          </a:bodyPr>
          <a:lstStyle/>
          <a:p>
            <a:r>
              <a:rPr lang="en-CA" dirty="0"/>
              <a:t>Y</a:t>
            </a:r>
            <a:endParaRPr lang="en-US" dirty="0"/>
          </a:p>
        </p:txBody>
      </p:sp>
      <p:sp>
        <p:nvSpPr>
          <p:cNvPr id="61" name="TextBox 60">
            <a:extLst>
              <a:ext uri="{FF2B5EF4-FFF2-40B4-BE49-F238E27FC236}">
                <a16:creationId xmlns:a16="http://schemas.microsoft.com/office/drawing/2014/main" id="{9924DD1D-3067-4470-9941-3611EA37017F}"/>
              </a:ext>
            </a:extLst>
          </p:cNvPr>
          <p:cNvSpPr txBox="1"/>
          <p:nvPr/>
        </p:nvSpPr>
        <p:spPr>
          <a:xfrm>
            <a:off x="8054818" y="2629197"/>
            <a:ext cx="333746" cy="369332"/>
          </a:xfrm>
          <a:prstGeom prst="rect">
            <a:avLst/>
          </a:prstGeom>
          <a:noFill/>
        </p:spPr>
        <p:txBody>
          <a:bodyPr wrap="none" rtlCol="0">
            <a:spAutoFit/>
          </a:bodyPr>
          <a:lstStyle/>
          <a:p>
            <a:r>
              <a:rPr lang="en-CA" dirty="0"/>
              <a:t>N</a:t>
            </a:r>
            <a:endParaRPr lang="en-US" dirty="0"/>
          </a:p>
        </p:txBody>
      </p:sp>
      <p:sp>
        <p:nvSpPr>
          <p:cNvPr id="64" name="TextBox 63">
            <a:extLst>
              <a:ext uri="{FF2B5EF4-FFF2-40B4-BE49-F238E27FC236}">
                <a16:creationId xmlns:a16="http://schemas.microsoft.com/office/drawing/2014/main" id="{B81472E8-C8A5-4577-AD6C-2D257B7486CC}"/>
              </a:ext>
            </a:extLst>
          </p:cNvPr>
          <p:cNvSpPr txBox="1"/>
          <p:nvPr/>
        </p:nvSpPr>
        <p:spPr>
          <a:xfrm>
            <a:off x="8767963" y="3322766"/>
            <a:ext cx="333746" cy="369332"/>
          </a:xfrm>
          <a:prstGeom prst="rect">
            <a:avLst/>
          </a:prstGeom>
          <a:noFill/>
        </p:spPr>
        <p:txBody>
          <a:bodyPr wrap="none" rtlCol="0">
            <a:spAutoFit/>
          </a:bodyPr>
          <a:lstStyle/>
          <a:p>
            <a:r>
              <a:rPr lang="en-CA" dirty="0"/>
              <a:t>N</a:t>
            </a:r>
            <a:endParaRPr lang="en-US" dirty="0"/>
          </a:p>
        </p:txBody>
      </p:sp>
      <p:sp>
        <p:nvSpPr>
          <p:cNvPr id="65" name="TextBox 64">
            <a:extLst>
              <a:ext uri="{FF2B5EF4-FFF2-40B4-BE49-F238E27FC236}">
                <a16:creationId xmlns:a16="http://schemas.microsoft.com/office/drawing/2014/main" id="{8CC33F82-E6CE-4FC2-938F-BA235033AD93}"/>
              </a:ext>
            </a:extLst>
          </p:cNvPr>
          <p:cNvSpPr txBox="1"/>
          <p:nvPr/>
        </p:nvSpPr>
        <p:spPr>
          <a:xfrm>
            <a:off x="6984455" y="3305048"/>
            <a:ext cx="333746" cy="369332"/>
          </a:xfrm>
          <a:prstGeom prst="rect">
            <a:avLst/>
          </a:prstGeom>
          <a:noFill/>
        </p:spPr>
        <p:txBody>
          <a:bodyPr wrap="none" rtlCol="0">
            <a:spAutoFit/>
          </a:bodyPr>
          <a:lstStyle/>
          <a:p>
            <a:r>
              <a:rPr lang="en-CA" dirty="0"/>
              <a:t>N</a:t>
            </a:r>
            <a:endParaRPr lang="en-US" dirty="0"/>
          </a:p>
        </p:txBody>
      </p:sp>
      <p:sp>
        <p:nvSpPr>
          <p:cNvPr id="67" name="TextBox 66">
            <a:extLst>
              <a:ext uri="{FF2B5EF4-FFF2-40B4-BE49-F238E27FC236}">
                <a16:creationId xmlns:a16="http://schemas.microsoft.com/office/drawing/2014/main" id="{77CEDFED-E733-4A6B-A59E-985312F47FBF}"/>
              </a:ext>
            </a:extLst>
          </p:cNvPr>
          <p:cNvSpPr txBox="1"/>
          <p:nvPr/>
        </p:nvSpPr>
        <p:spPr>
          <a:xfrm>
            <a:off x="7933845" y="3304106"/>
            <a:ext cx="296876" cy="369332"/>
          </a:xfrm>
          <a:prstGeom prst="rect">
            <a:avLst/>
          </a:prstGeom>
          <a:noFill/>
        </p:spPr>
        <p:txBody>
          <a:bodyPr wrap="none" rtlCol="0">
            <a:spAutoFit/>
          </a:bodyPr>
          <a:lstStyle/>
          <a:p>
            <a:r>
              <a:rPr lang="en-CA" dirty="0"/>
              <a:t>Y</a:t>
            </a:r>
            <a:endParaRPr lang="en-US" dirty="0"/>
          </a:p>
        </p:txBody>
      </p:sp>
      <p:sp>
        <p:nvSpPr>
          <p:cNvPr id="68" name="TextBox 67">
            <a:extLst>
              <a:ext uri="{FF2B5EF4-FFF2-40B4-BE49-F238E27FC236}">
                <a16:creationId xmlns:a16="http://schemas.microsoft.com/office/drawing/2014/main" id="{CC09F0F1-D6AF-43D1-AB77-CA5464D7FCF0}"/>
              </a:ext>
            </a:extLst>
          </p:cNvPr>
          <p:cNvSpPr txBox="1"/>
          <p:nvPr/>
        </p:nvSpPr>
        <p:spPr>
          <a:xfrm>
            <a:off x="3509710" y="2879130"/>
            <a:ext cx="1881233" cy="307777"/>
          </a:xfrm>
          <a:prstGeom prst="rect">
            <a:avLst/>
          </a:prstGeom>
          <a:noFill/>
        </p:spPr>
        <p:txBody>
          <a:bodyPr wrap="square" rtlCol="0">
            <a:spAutoFit/>
          </a:bodyPr>
          <a:lstStyle>
            <a:defPPr>
              <a:defRPr lang="en-US"/>
            </a:defPPr>
            <a:lvl1pPr algn="ctr">
              <a:defRPr sz="1600" b="1"/>
            </a:lvl1pPr>
          </a:lstStyle>
          <a:p>
            <a:r>
              <a:rPr lang="en-CA" sz="1400" dirty="0"/>
              <a:t>LEARNING RATE</a:t>
            </a:r>
            <a:endParaRPr lang="en-US" sz="1400" dirty="0"/>
          </a:p>
        </p:txBody>
      </p:sp>
      <p:sp>
        <p:nvSpPr>
          <p:cNvPr id="69" name="Multiplication Sign 68">
            <a:extLst>
              <a:ext uri="{FF2B5EF4-FFF2-40B4-BE49-F238E27FC236}">
                <a16:creationId xmlns:a16="http://schemas.microsoft.com/office/drawing/2014/main" id="{84F9520F-CB99-4E88-8591-A037D76547DE}"/>
              </a:ext>
            </a:extLst>
          </p:cNvPr>
          <p:cNvSpPr/>
          <p:nvPr/>
        </p:nvSpPr>
        <p:spPr>
          <a:xfrm>
            <a:off x="5034366" y="2618345"/>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C6BF0815-F1A3-4E57-82FD-ED9BDBD19F23}"/>
              </a:ext>
            </a:extLst>
          </p:cNvPr>
          <p:cNvSpPr/>
          <p:nvPr/>
        </p:nvSpPr>
        <p:spPr>
          <a:xfrm>
            <a:off x="7929726" y="4182413"/>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cxnSp>
        <p:nvCxnSpPr>
          <p:cNvPr id="71" name="Straight Arrow Connector 70">
            <a:extLst>
              <a:ext uri="{FF2B5EF4-FFF2-40B4-BE49-F238E27FC236}">
                <a16:creationId xmlns:a16="http://schemas.microsoft.com/office/drawing/2014/main" id="{3B60A329-CD12-4BBE-A2FE-8556FF25F632}"/>
              </a:ext>
            </a:extLst>
          </p:cNvPr>
          <p:cNvCxnSpPr>
            <a:cxnSpLocks/>
            <a:stCxn id="70" idx="2"/>
            <a:endCxn id="73" idx="0"/>
          </p:cNvCxnSpPr>
          <p:nvPr/>
        </p:nvCxnSpPr>
        <p:spPr>
          <a:xfrm flipH="1">
            <a:off x="7770143" y="4531608"/>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A7F9238-1352-4CA3-8201-FB8C3AE30600}"/>
              </a:ext>
            </a:extLst>
          </p:cNvPr>
          <p:cNvCxnSpPr>
            <a:cxnSpLocks/>
            <a:stCxn id="70" idx="2"/>
            <a:endCxn id="74" idx="0"/>
          </p:cNvCxnSpPr>
          <p:nvPr/>
        </p:nvCxnSpPr>
        <p:spPr>
          <a:xfrm>
            <a:off x="8459619" y="4531608"/>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377D3F6F-3C2A-46A1-9759-7A59ED97F043}"/>
              </a:ext>
            </a:extLst>
          </p:cNvPr>
          <p:cNvSpPr/>
          <p:nvPr/>
        </p:nvSpPr>
        <p:spPr>
          <a:xfrm>
            <a:off x="7147010" y="4873209"/>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sp>
        <p:nvSpPr>
          <p:cNvPr id="74" name="Rectangle: Rounded Corners 73">
            <a:extLst>
              <a:ext uri="{FF2B5EF4-FFF2-40B4-BE49-F238E27FC236}">
                <a16:creationId xmlns:a16="http://schemas.microsoft.com/office/drawing/2014/main" id="{BB12CCE6-4513-4210-8C0E-82C11BDD24F1}"/>
              </a:ext>
            </a:extLst>
          </p:cNvPr>
          <p:cNvSpPr/>
          <p:nvPr/>
        </p:nvSpPr>
        <p:spPr>
          <a:xfrm>
            <a:off x="8630323" y="4873209"/>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cxnSp>
        <p:nvCxnSpPr>
          <p:cNvPr id="75" name="Straight Arrow Connector 74">
            <a:extLst>
              <a:ext uri="{FF2B5EF4-FFF2-40B4-BE49-F238E27FC236}">
                <a16:creationId xmlns:a16="http://schemas.microsoft.com/office/drawing/2014/main" id="{113A7945-ACD3-4DF0-BC74-3D3F0CE660AD}"/>
              </a:ext>
            </a:extLst>
          </p:cNvPr>
          <p:cNvCxnSpPr>
            <a:cxnSpLocks/>
          </p:cNvCxnSpPr>
          <p:nvPr/>
        </p:nvCxnSpPr>
        <p:spPr>
          <a:xfrm flipH="1">
            <a:off x="8817805" y="5224888"/>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8D33846-18A6-4BD1-B392-D5D9B1FB30CC}"/>
              </a:ext>
            </a:extLst>
          </p:cNvPr>
          <p:cNvCxnSpPr>
            <a:cxnSpLocks/>
          </p:cNvCxnSpPr>
          <p:nvPr/>
        </p:nvCxnSpPr>
        <p:spPr>
          <a:xfrm>
            <a:off x="9242335" y="5224888"/>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062650-9B5F-4EAC-832A-DE398C895EB7}"/>
              </a:ext>
            </a:extLst>
          </p:cNvPr>
          <p:cNvCxnSpPr>
            <a:cxnSpLocks/>
            <a:endCxn id="79" idx="0"/>
          </p:cNvCxnSpPr>
          <p:nvPr/>
        </p:nvCxnSpPr>
        <p:spPr>
          <a:xfrm flipH="1">
            <a:off x="7085540" y="5224888"/>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2A902-07D8-491C-A6FA-4D59CA1B09C3}"/>
              </a:ext>
            </a:extLst>
          </p:cNvPr>
          <p:cNvCxnSpPr>
            <a:cxnSpLocks/>
            <a:endCxn id="80" idx="0"/>
          </p:cNvCxnSpPr>
          <p:nvPr/>
        </p:nvCxnSpPr>
        <p:spPr>
          <a:xfrm>
            <a:off x="7510070" y="5224888"/>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888EB103-1B62-4095-8A83-0741D409BFBB}"/>
              </a:ext>
            </a:extLst>
          </p:cNvPr>
          <p:cNvSpPr/>
          <p:nvPr/>
        </p:nvSpPr>
        <p:spPr>
          <a:xfrm>
            <a:off x="6727353" y="5566490"/>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80" name="Rectangle: Rounded Corners 79">
            <a:extLst>
              <a:ext uri="{FF2B5EF4-FFF2-40B4-BE49-F238E27FC236}">
                <a16:creationId xmlns:a16="http://schemas.microsoft.com/office/drawing/2014/main" id="{CCDB3A9A-D0CA-4086-BD2D-E5947700A174}"/>
              </a:ext>
            </a:extLst>
          </p:cNvPr>
          <p:cNvSpPr/>
          <p:nvPr/>
        </p:nvSpPr>
        <p:spPr>
          <a:xfrm>
            <a:off x="7680775" y="5566490"/>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81" name="Rectangle: Rounded Corners 80">
            <a:extLst>
              <a:ext uri="{FF2B5EF4-FFF2-40B4-BE49-F238E27FC236}">
                <a16:creationId xmlns:a16="http://schemas.microsoft.com/office/drawing/2014/main" id="{4638DBF9-222F-43D6-A3B9-D56C184226FA}"/>
              </a:ext>
            </a:extLst>
          </p:cNvPr>
          <p:cNvSpPr/>
          <p:nvPr/>
        </p:nvSpPr>
        <p:spPr>
          <a:xfrm>
            <a:off x="8459618" y="5585653"/>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82" name="Rectangle: Rounded Corners 81">
            <a:extLst>
              <a:ext uri="{FF2B5EF4-FFF2-40B4-BE49-F238E27FC236}">
                <a16:creationId xmlns:a16="http://schemas.microsoft.com/office/drawing/2014/main" id="{828B1E7D-2054-4F90-82C1-32AC9A80BC0E}"/>
              </a:ext>
            </a:extLst>
          </p:cNvPr>
          <p:cNvSpPr/>
          <p:nvPr/>
        </p:nvSpPr>
        <p:spPr>
          <a:xfrm>
            <a:off x="9413040" y="5585653"/>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83" name="TextBox 82">
            <a:extLst>
              <a:ext uri="{FF2B5EF4-FFF2-40B4-BE49-F238E27FC236}">
                <a16:creationId xmlns:a16="http://schemas.microsoft.com/office/drawing/2014/main" id="{431DADF9-1212-4281-BDC9-B9CCEB82B1E7}"/>
              </a:ext>
            </a:extLst>
          </p:cNvPr>
          <p:cNvSpPr txBox="1"/>
          <p:nvPr/>
        </p:nvSpPr>
        <p:spPr>
          <a:xfrm>
            <a:off x="6992823" y="5206899"/>
            <a:ext cx="296876" cy="369332"/>
          </a:xfrm>
          <a:prstGeom prst="rect">
            <a:avLst/>
          </a:prstGeom>
          <a:noFill/>
        </p:spPr>
        <p:txBody>
          <a:bodyPr wrap="none" rtlCol="0">
            <a:spAutoFit/>
          </a:bodyPr>
          <a:lstStyle/>
          <a:p>
            <a:r>
              <a:rPr lang="en-CA" dirty="0"/>
              <a:t>Y</a:t>
            </a:r>
            <a:endParaRPr lang="en-US" dirty="0"/>
          </a:p>
        </p:txBody>
      </p:sp>
      <p:sp>
        <p:nvSpPr>
          <p:cNvPr id="84" name="TextBox 83">
            <a:extLst>
              <a:ext uri="{FF2B5EF4-FFF2-40B4-BE49-F238E27FC236}">
                <a16:creationId xmlns:a16="http://schemas.microsoft.com/office/drawing/2014/main" id="{7D0F545D-AA55-4FFA-8327-A2F127334571}"/>
              </a:ext>
            </a:extLst>
          </p:cNvPr>
          <p:cNvSpPr txBox="1"/>
          <p:nvPr/>
        </p:nvSpPr>
        <p:spPr>
          <a:xfrm>
            <a:off x="7786472" y="4503589"/>
            <a:ext cx="296876" cy="369332"/>
          </a:xfrm>
          <a:prstGeom prst="rect">
            <a:avLst/>
          </a:prstGeom>
          <a:noFill/>
        </p:spPr>
        <p:txBody>
          <a:bodyPr wrap="none" rtlCol="0">
            <a:spAutoFit/>
          </a:bodyPr>
          <a:lstStyle/>
          <a:p>
            <a:r>
              <a:rPr lang="en-CA" dirty="0"/>
              <a:t>Y</a:t>
            </a:r>
            <a:endParaRPr lang="en-US" dirty="0"/>
          </a:p>
        </p:txBody>
      </p:sp>
      <p:sp>
        <p:nvSpPr>
          <p:cNvPr id="85" name="TextBox 84">
            <a:extLst>
              <a:ext uri="{FF2B5EF4-FFF2-40B4-BE49-F238E27FC236}">
                <a16:creationId xmlns:a16="http://schemas.microsoft.com/office/drawing/2014/main" id="{3C56101D-3E7B-4AB3-9134-70A2ED9BE78E}"/>
              </a:ext>
            </a:extLst>
          </p:cNvPr>
          <p:cNvSpPr txBox="1"/>
          <p:nvPr/>
        </p:nvSpPr>
        <p:spPr>
          <a:xfrm>
            <a:off x="8899004" y="4503589"/>
            <a:ext cx="333746" cy="369332"/>
          </a:xfrm>
          <a:prstGeom prst="rect">
            <a:avLst/>
          </a:prstGeom>
          <a:noFill/>
        </p:spPr>
        <p:txBody>
          <a:bodyPr wrap="none" rtlCol="0">
            <a:spAutoFit/>
          </a:bodyPr>
          <a:lstStyle/>
          <a:p>
            <a:r>
              <a:rPr lang="en-CA" dirty="0"/>
              <a:t>N</a:t>
            </a:r>
            <a:endParaRPr lang="en-US" dirty="0"/>
          </a:p>
        </p:txBody>
      </p:sp>
      <p:sp>
        <p:nvSpPr>
          <p:cNvPr id="86" name="TextBox 85">
            <a:extLst>
              <a:ext uri="{FF2B5EF4-FFF2-40B4-BE49-F238E27FC236}">
                <a16:creationId xmlns:a16="http://schemas.microsoft.com/office/drawing/2014/main" id="{4164EC16-1352-409B-9DC6-FEB9FB8A526B}"/>
              </a:ext>
            </a:extLst>
          </p:cNvPr>
          <p:cNvSpPr txBox="1"/>
          <p:nvPr/>
        </p:nvSpPr>
        <p:spPr>
          <a:xfrm>
            <a:off x="9612149" y="5197158"/>
            <a:ext cx="333746" cy="369332"/>
          </a:xfrm>
          <a:prstGeom prst="rect">
            <a:avLst/>
          </a:prstGeom>
          <a:noFill/>
        </p:spPr>
        <p:txBody>
          <a:bodyPr wrap="none" rtlCol="0">
            <a:spAutoFit/>
          </a:bodyPr>
          <a:lstStyle/>
          <a:p>
            <a:r>
              <a:rPr lang="en-CA" dirty="0"/>
              <a:t>N</a:t>
            </a:r>
            <a:endParaRPr lang="en-US" dirty="0"/>
          </a:p>
        </p:txBody>
      </p:sp>
      <p:sp>
        <p:nvSpPr>
          <p:cNvPr id="87" name="TextBox 86">
            <a:extLst>
              <a:ext uri="{FF2B5EF4-FFF2-40B4-BE49-F238E27FC236}">
                <a16:creationId xmlns:a16="http://schemas.microsoft.com/office/drawing/2014/main" id="{A4F89115-045A-4E00-869C-E970FFC61CCA}"/>
              </a:ext>
            </a:extLst>
          </p:cNvPr>
          <p:cNvSpPr txBox="1"/>
          <p:nvPr/>
        </p:nvSpPr>
        <p:spPr>
          <a:xfrm>
            <a:off x="7828641" y="5179440"/>
            <a:ext cx="333746" cy="369332"/>
          </a:xfrm>
          <a:prstGeom prst="rect">
            <a:avLst/>
          </a:prstGeom>
          <a:noFill/>
        </p:spPr>
        <p:txBody>
          <a:bodyPr wrap="none" rtlCol="0">
            <a:spAutoFit/>
          </a:bodyPr>
          <a:lstStyle/>
          <a:p>
            <a:r>
              <a:rPr lang="en-CA" dirty="0"/>
              <a:t>N</a:t>
            </a:r>
            <a:endParaRPr lang="en-US" dirty="0"/>
          </a:p>
        </p:txBody>
      </p:sp>
      <p:sp>
        <p:nvSpPr>
          <p:cNvPr id="88" name="TextBox 87">
            <a:extLst>
              <a:ext uri="{FF2B5EF4-FFF2-40B4-BE49-F238E27FC236}">
                <a16:creationId xmlns:a16="http://schemas.microsoft.com/office/drawing/2014/main" id="{56465C7C-F29E-44FC-AF6B-9352A287098E}"/>
              </a:ext>
            </a:extLst>
          </p:cNvPr>
          <p:cNvSpPr txBox="1"/>
          <p:nvPr/>
        </p:nvSpPr>
        <p:spPr>
          <a:xfrm>
            <a:off x="8778031" y="5178498"/>
            <a:ext cx="296876" cy="369332"/>
          </a:xfrm>
          <a:prstGeom prst="rect">
            <a:avLst/>
          </a:prstGeom>
          <a:noFill/>
        </p:spPr>
        <p:txBody>
          <a:bodyPr wrap="none" rtlCol="0">
            <a:spAutoFit/>
          </a:bodyPr>
          <a:lstStyle/>
          <a:p>
            <a:r>
              <a:rPr lang="en-CA" dirty="0"/>
              <a:t>Y</a:t>
            </a:r>
            <a:endParaRPr lang="en-US" dirty="0"/>
          </a:p>
        </p:txBody>
      </p:sp>
      <p:sp>
        <p:nvSpPr>
          <p:cNvPr id="89" name="TextBox 88">
            <a:extLst>
              <a:ext uri="{FF2B5EF4-FFF2-40B4-BE49-F238E27FC236}">
                <a16:creationId xmlns:a16="http://schemas.microsoft.com/office/drawing/2014/main" id="{58AD9054-D952-40C9-81C3-0A5FB1A8AD09}"/>
              </a:ext>
            </a:extLst>
          </p:cNvPr>
          <p:cNvSpPr txBox="1"/>
          <p:nvPr/>
        </p:nvSpPr>
        <p:spPr>
          <a:xfrm>
            <a:off x="4375456" y="4782012"/>
            <a:ext cx="1881233" cy="307777"/>
          </a:xfrm>
          <a:prstGeom prst="rect">
            <a:avLst/>
          </a:prstGeom>
          <a:noFill/>
        </p:spPr>
        <p:txBody>
          <a:bodyPr wrap="square" rtlCol="0">
            <a:spAutoFit/>
          </a:bodyPr>
          <a:lstStyle>
            <a:defPPr>
              <a:defRPr lang="en-US"/>
            </a:defPPr>
            <a:lvl1pPr algn="ctr">
              <a:defRPr sz="1600" b="1"/>
            </a:lvl1pPr>
          </a:lstStyle>
          <a:p>
            <a:r>
              <a:rPr lang="en-CA" sz="1400" dirty="0"/>
              <a:t>LEARNING RATE</a:t>
            </a:r>
            <a:endParaRPr lang="en-US" sz="1400" dirty="0"/>
          </a:p>
        </p:txBody>
      </p:sp>
      <p:sp>
        <p:nvSpPr>
          <p:cNvPr id="90" name="Multiplication Sign 89">
            <a:extLst>
              <a:ext uri="{FF2B5EF4-FFF2-40B4-BE49-F238E27FC236}">
                <a16:creationId xmlns:a16="http://schemas.microsoft.com/office/drawing/2014/main" id="{E33ADF3B-AF47-4514-8EF7-F21771B60ECC}"/>
              </a:ext>
            </a:extLst>
          </p:cNvPr>
          <p:cNvSpPr/>
          <p:nvPr/>
        </p:nvSpPr>
        <p:spPr>
          <a:xfrm>
            <a:off x="5901401" y="4547623"/>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2BEB728-F3E9-4465-97FF-736807C51ECB}"/>
              </a:ext>
            </a:extLst>
          </p:cNvPr>
          <p:cNvSpPr/>
          <p:nvPr/>
        </p:nvSpPr>
        <p:spPr>
          <a:xfrm>
            <a:off x="10591164" y="5189730"/>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66C4BF2-CAD0-4A53-9621-6AAA5797234D}"/>
              </a:ext>
            </a:extLst>
          </p:cNvPr>
          <p:cNvSpPr/>
          <p:nvPr/>
        </p:nvSpPr>
        <p:spPr>
          <a:xfrm>
            <a:off x="11194282" y="5178498"/>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454157A-72FD-45C1-83EA-C6270022BC63}"/>
              </a:ext>
            </a:extLst>
          </p:cNvPr>
          <p:cNvSpPr/>
          <p:nvPr/>
        </p:nvSpPr>
        <p:spPr>
          <a:xfrm>
            <a:off x="10037007" y="5178286"/>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1E16677-A1B6-488C-B5A8-654B2960109C}"/>
              </a:ext>
            </a:extLst>
          </p:cNvPr>
          <p:cNvSpPr/>
          <p:nvPr/>
        </p:nvSpPr>
        <p:spPr>
          <a:xfrm>
            <a:off x="11198719" y="5178286"/>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Plus Sign 93">
            <a:extLst>
              <a:ext uri="{FF2B5EF4-FFF2-40B4-BE49-F238E27FC236}">
                <a16:creationId xmlns:a16="http://schemas.microsoft.com/office/drawing/2014/main" id="{2E445BA7-2336-41DB-93B3-FDE2FC50EB17}"/>
              </a:ext>
            </a:extLst>
          </p:cNvPr>
          <p:cNvSpPr/>
          <p:nvPr/>
        </p:nvSpPr>
        <p:spPr>
          <a:xfrm>
            <a:off x="2737078" y="2500951"/>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Plus Sign 94">
            <a:extLst>
              <a:ext uri="{FF2B5EF4-FFF2-40B4-BE49-F238E27FC236}">
                <a16:creationId xmlns:a16="http://schemas.microsoft.com/office/drawing/2014/main" id="{CBB66EBB-DBB8-4947-930D-C04D0576DA12}"/>
              </a:ext>
            </a:extLst>
          </p:cNvPr>
          <p:cNvSpPr/>
          <p:nvPr/>
        </p:nvSpPr>
        <p:spPr>
          <a:xfrm>
            <a:off x="3616834" y="4469574"/>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FC820AE4-45A9-4FF0-8783-4E30F6826169}"/>
              </a:ext>
            </a:extLst>
          </p:cNvPr>
          <p:cNvCxnSpPr/>
          <p:nvPr/>
        </p:nvCxnSpPr>
        <p:spPr>
          <a:xfrm rot="10800000" flipV="1">
            <a:off x="2412167" y="3217683"/>
            <a:ext cx="1862650" cy="1039991"/>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D7B072-6940-4B93-8AD6-DB8A585F7ECC}"/>
              </a:ext>
            </a:extLst>
          </p:cNvPr>
          <p:cNvSpPr txBox="1"/>
          <p:nvPr/>
        </p:nvSpPr>
        <p:spPr>
          <a:xfrm>
            <a:off x="1471081" y="4275375"/>
            <a:ext cx="1834990" cy="369332"/>
          </a:xfrm>
          <a:prstGeom prst="rect">
            <a:avLst/>
          </a:prstGeom>
          <a:noFill/>
        </p:spPr>
        <p:txBody>
          <a:bodyPr wrap="none" rtlCol="0">
            <a:spAutoFit/>
          </a:bodyPr>
          <a:lstStyle/>
          <a:p>
            <a:r>
              <a:rPr lang="en-CA" b="1" dirty="0">
                <a:solidFill>
                  <a:srgbClr val="FF0000"/>
                </a:solidFill>
              </a:rPr>
              <a:t>SCALING FACTOR</a:t>
            </a:r>
            <a:endParaRPr lang="en-US" b="1" dirty="0">
              <a:solidFill>
                <a:srgbClr val="FF0000"/>
              </a:solidFill>
            </a:endParaRPr>
          </a:p>
        </p:txBody>
      </p:sp>
    </p:spTree>
    <p:extLst>
      <p:ext uri="{BB962C8B-B14F-4D97-AF65-F5344CB8AC3E}">
        <p14:creationId xmlns:p14="http://schemas.microsoft.com/office/powerpoint/2010/main" val="92526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par>
                                <p:cTn id="91" presetID="10" presetClass="entr" presetSubtype="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fade">
                                      <p:cBhvr>
                                        <p:cTn id="96" dur="500"/>
                                        <p:tgtEl>
                                          <p:spTgt spid="53"/>
                                        </p:tgtEl>
                                      </p:cBhvr>
                                    </p:animEffect>
                                  </p:childTnLst>
                                </p:cTn>
                              </p:par>
                              <p:par>
                                <p:cTn id="97" presetID="10"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500"/>
                                        <p:tgtEl>
                                          <p:spTgt spid="5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500"/>
                                        <p:tgtEl>
                                          <p:spTgt spid="5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fade">
                                      <p:cBhvr>
                                        <p:cTn id="111" dur="500"/>
                                        <p:tgtEl>
                                          <p:spTgt spid="5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fade">
                                      <p:cBhvr>
                                        <p:cTn id="120" dur="500"/>
                                        <p:tgtEl>
                                          <p:spTgt spid="6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fade">
                                      <p:cBhvr>
                                        <p:cTn id="123" dur="500"/>
                                        <p:tgtEl>
                                          <p:spTgt spid="6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5"/>
                                        </p:tgtEl>
                                        <p:attrNameLst>
                                          <p:attrName>style.visibility</p:attrName>
                                        </p:attrNameLst>
                                      </p:cBhvr>
                                      <p:to>
                                        <p:strVal val="visible"/>
                                      </p:to>
                                    </p:set>
                                    <p:animEffect transition="in" filter="fade">
                                      <p:cBhvr>
                                        <p:cTn id="126" dur="500"/>
                                        <p:tgtEl>
                                          <p:spTgt spid="6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fade">
                                      <p:cBhvr>
                                        <p:cTn id="129" dur="500"/>
                                        <p:tgtEl>
                                          <p:spTgt spid="6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fade">
                                      <p:cBhvr>
                                        <p:cTn id="132" dur="500"/>
                                        <p:tgtEl>
                                          <p:spTgt spid="6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fade">
                                      <p:cBhvr>
                                        <p:cTn id="135" dur="500"/>
                                        <p:tgtEl>
                                          <p:spTgt spid="6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500"/>
                                        <p:tgtEl>
                                          <p:spTgt spid="9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
                                        </p:tgtEl>
                                        <p:attrNameLst>
                                          <p:attrName>style.visibility</p:attrName>
                                        </p:attrNameLst>
                                      </p:cBhvr>
                                      <p:to>
                                        <p:strVal val="visible"/>
                                      </p:to>
                                    </p:set>
                                    <p:animEffect transition="in" filter="fade">
                                      <p:cBhvr>
                                        <p:cTn id="141" dur="500"/>
                                        <p:tgtEl>
                                          <p:spTgt spid="9"/>
                                        </p:tgtEl>
                                      </p:cBhvr>
                                    </p:animEffect>
                                  </p:childTnLst>
                                </p:cTn>
                              </p:par>
                              <p:par>
                                <p:cTn id="142" presetID="10" presetClass="entr" presetSubtype="0" fill="hold" nodeType="withEffect">
                                  <p:stCondLst>
                                    <p:cond delay="0"/>
                                  </p:stCondLst>
                                  <p:childTnLst>
                                    <p:set>
                                      <p:cBhvr>
                                        <p:cTn id="143" dur="1" fill="hold">
                                          <p:stCondLst>
                                            <p:cond delay="0"/>
                                          </p:stCondLst>
                                        </p:cTn>
                                        <p:tgtEl>
                                          <p:spTgt spid="8"/>
                                        </p:tgtEl>
                                        <p:attrNameLst>
                                          <p:attrName>style.visibility</p:attrName>
                                        </p:attrNameLst>
                                      </p:cBhvr>
                                      <p:to>
                                        <p:strVal val="visible"/>
                                      </p:to>
                                    </p:set>
                                    <p:animEffect transition="in" filter="fade">
                                      <p:cBhvr>
                                        <p:cTn id="144" dur="500"/>
                                        <p:tgtEl>
                                          <p:spTgt spid="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fade">
                                      <p:cBhvr>
                                        <p:cTn id="149" dur="500"/>
                                        <p:tgtEl>
                                          <p:spTgt spid="70"/>
                                        </p:tgtEl>
                                      </p:cBhvr>
                                    </p:animEffect>
                                  </p:childTnLst>
                                </p:cTn>
                              </p:par>
                              <p:par>
                                <p:cTn id="150" presetID="10" presetClass="entr" presetSubtype="0" fill="hold" nodeType="withEffect">
                                  <p:stCondLst>
                                    <p:cond delay="0"/>
                                  </p:stCondLst>
                                  <p:childTnLst>
                                    <p:set>
                                      <p:cBhvr>
                                        <p:cTn id="151" dur="1" fill="hold">
                                          <p:stCondLst>
                                            <p:cond delay="0"/>
                                          </p:stCondLst>
                                        </p:cTn>
                                        <p:tgtEl>
                                          <p:spTgt spid="71"/>
                                        </p:tgtEl>
                                        <p:attrNameLst>
                                          <p:attrName>style.visibility</p:attrName>
                                        </p:attrNameLst>
                                      </p:cBhvr>
                                      <p:to>
                                        <p:strVal val="visible"/>
                                      </p:to>
                                    </p:set>
                                    <p:animEffect transition="in" filter="fade">
                                      <p:cBhvr>
                                        <p:cTn id="152" dur="500"/>
                                        <p:tgtEl>
                                          <p:spTgt spid="71"/>
                                        </p:tgtEl>
                                      </p:cBhvr>
                                    </p:animEffect>
                                  </p:childTnLst>
                                </p:cTn>
                              </p:par>
                              <p:par>
                                <p:cTn id="153" presetID="10" presetClass="entr" presetSubtype="0" fill="hold" nodeType="with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fade">
                                      <p:cBhvr>
                                        <p:cTn id="155" dur="500"/>
                                        <p:tgtEl>
                                          <p:spTgt spid="7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74"/>
                                        </p:tgtEl>
                                        <p:attrNameLst>
                                          <p:attrName>style.visibility</p:attrName>
                                        </p:attrNameLst>
                                      </p:cBhvr>
                                      <p:to>
                                        <p:strVal val="visible"/>
                                      </p:to>
                                    </p:set>
                                    <p:animEffect transition="in" filter="fade">
                                      <p:cBhvr>
                                        <p:cTn id="161" dur="500"/>
                                        <p:tgtEl>
                                          <p:spTgt spid="74"/>
                                        </p:tgtEl>
                                      </p:cBhvr>
                                    </p:animEffect>
                                  </p:childTnLst>
                                </p:cTn>
                              </p:par>
                              <p:par>
                                <p:cTn id="162" presetID="10" presetClass="entr" presetSubtype="0" fill="hold"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fade">
                                      <p:cBhvr>
                                        <p:cTn id="167" dur="500"/>
                                        <p:tgtEl>
                                          <p:spTgt spid="76"/>
                                        </p:tgtEl>
                                      </p:cBhvr>
                                    </p:animEffect>
                                  </p:childTnLst>
                                </p:cTn>
                              </p:par>
                              <p:par>
                                <p:cTn id="168" presetID="10" presetClass="entr" presetSubtype="0" fill="hold" nodeType="withEffect">
                                  <p:stCondLst>
                                    <p:cond delay="0"/>
                                  </p:stCondLst>
                                  <p:childTnLst>
                                    <p:set>
                                      <p:cBhvr>
                                        <p:cTn id="169" dur="1" fill="hold">
                                          <p:stCondLst>
                                            <p:cond delay="0"/>
                                          </p:stCondLst>
                                        </p:cTn>
                                        <p:tgtEl>
                                          <p:spTgt spid="77"/>
                                        </p:tgtEl>
                                        <p:attrNameLst>
                                          <p:attrName>style.visibility</p:attrName>
                                        </p:attrNameLst>
                                      </p:cBhvr>
                                      <p:to>
                                        <p:strVal val="visible"/>
                                      </p:to>
                                    </p:set>
                                    <p:animEffect transition="in" filter="fade">
                                      <p:cBhvr>
                                        <p:cTn id="170" dur="500"/>
                                        <p:tgtEl>
                                          <p:spTgt spid="77"/>
                                        </p:tgtEl>
                                      </p:cBhvr>
                                    </p:animEffect>
                                  </p:childTnLst>
                                </p:cTn>
                              </p:par>
                              <p:par>
                                <p:cTn id="171" presetID="10"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fade">
                                      <p:cBhvr>
                                        <p:cTn id="173" dur="500"/>
                                        <p:tgtEl>
                                          <p:spTgt spid="7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9"/>
                                        </p:tgtEl>
                                        <p:attrNameLst>
                                          <p:attrName>style.visibility</p:attrName>
                                        </p:attrNameLst>
                                      </p:cBhvr>
                                      <p:to>
                                        <p:strVal val="visible"/>
                                      </p:to>
                                    </p:set>
                                    <p:animEffect transition="in" filter="fade">
                                      <p:cBhvr>
                                        <p:cTn id="176" dur="500"/>
                                        <p:tgtEl>
                                          <p:spTgt spid="7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81"/>
                                        </p:tgtEl>
                                        <p:attrNameLst>
                                          <p:attrName>style.visibility</p:attrName>
                                        </p:attrNameLst>
                                      </p:cBhvr>
                                      <p:to>
                                        <p:strVal val="visible"/>
                                      </p:to>
                                    </p:set>
                                    <p:animEffect transition="in" filter="fade">
                                      <p:cBhvr>
                                        <p:cTn id="182" dur="500"/>
                                        <p:tgtEl>
                                          <p:spTgt spid="81"/>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82"/>
                                        </p:tgtEl>
                                        <p:attrNameLst>
                                          <p:attrName>style.visibility</p:attrName>
                                        </p:attrNameLst>
                                      </p:cBhvr>
                                      <p:to>
                                        <p:strVal val="visible"/>
                                      </p:to>
                                    </p:set>
                                    <p:animEffect transition="in" filter="fade">
                                      <p:cBhvr>
                                        <p:cTn id="185" dur="500"/>
                                        <p:tgtEl>
                                          <p:spTgt spid="8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84"/>
                                        </p:tgtEl>
                                        <p:attrNameLst>
                                          <p:attrName>style.visibility</p:attrName>
                                        </p:attrNameLst>
                                      </p:cBhvr>
                                      <p:to>
                                        <p:strVal val="visible"/>
                                      </p:to>
                                    </p:set>
                                    <p:animEffect transition="in" filter="fade">
                                      <p:cBhvr>
                                        <p:cTn id="191" dur="500"/>
                                        <p:tgtEl>
                                          <p:spTgt spid="8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85"/>
                                        </p:tgtEl>
                                        <p:attrNameLst>
                                          <p:attrName>style.visibility</p:attrName>
                                        </p:attrNameLst>
                                      </p:cBhvr>
                                      <p:to>
                                        <p:strVal val="visible"/>
                                      </p:to>
                                    </p:set>
                                    <p:animEffect transition="in" filter="fade">
                                      <p:cBhvr>
                                        <p:cTn id="194" dur="500"/>
                                        <p:tgtEl>
                                          <p:spTgt spid="85"/>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86"/>
                                        </p:tgtEl>
                                        <p:attrNameLst>
                                          <p:attrName>style.visibility</p:attrName>
                                        </p:attrNameLst>
                                      </p:cBhvr>
                                      <p:to>
                                        <p:strVal val="visible"/>
                                      </p:to>
                                    </p:set>
                                    <p:animEffect transition="in" filter="fade">
                                      <p:cBhvr>
                                        <p:cTn id="197" dur="500"/>
                                        <p:tgtEl>
                                          <p:spTgt spid="86"/>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87"/>
                                        </p:tgtEl>
                                        <p:attrNameLst>
                                          <p:attrName>style.visibility</p:attrName>
                                        </p:attrNameLst>
                                      </p:cBhvr>
                                      <p:to>
                                        <p:strVal val="visible"/>
                                      </p:to>
                                    </p:set>
                                    <p:animEffect transition="in" filter="fade">
                                      <p:cBhvr>
                                        <p:cTn id="200" dur="500"/>
                                        <p:tgtEl>
                                          <p:spTgt spid="87"/>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fade">
                                      <p:cBhvr>
                                        <p:cTn id="203" dur="500"/>
                                        <p:tgtEl>
                                          <p:spTgt spid="8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89"/>
                                        </p:tgtEl>
                                        <p:attrNameLst>
                                          <p:attrName>style.visibility</p:attrName>
                                        </p:attrNameLst>
                                      </p:cBhvr>
                                      <p:to>
                                        <p:strVal val="visible"/>
                                      </p:to>
                                    </p:set>
                                    <p:animEffect transition="in" filter="fade">
                                      <p:cBhvr>
                                        <p:cTn id="206" dur="500"/>
                                        <p:tgtEl>
                                          <p:spTgt spid="8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90"/>
                                        </p:tgtEl>
                                        <p:attrNameLst>
                                          <p:attrName>style.visibility</p:attrName>
                                        </p:attrNameLst>
                                      </p:cBhvr>
                                      <p:to>
                                        <p:strVal val="visible"/>
                                      </p:to>
                                    </p:set>
                                    <p:animEffect transition="in" filter="fade">
                                      <p:cBhvr>
                                        <p:cTn id="209" dur="500"/>
                                        <p:tgtEl>
                                          <p:spTgt spid="90"/>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
                                        </p:tgtEl>
                                        <p:attrNameLst>
                                          <p:attrName>style.visibility</p:attrName>
                                        </p:attrNameLst>
                                      </p:cBhvr>
                                      <p:to>
                                        <p:strVal val="visible"/>
                                      </p:to>
                                    </p:set>
                                    <p:animEffect transition="in" filter="fade">
                                      <p:cBhvr>
                                        <p:cTn id="212" dur="500"/>
                                        <p:tgtEl>
                                          <p:spTgt spid="3"/>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91"/>
                                        </p:tgtEl>
                                        <p:attrNameLst>
                                          <p:attrName>style.visibility</p:attrName>
                                        </p:attrNameLst>
                                      </p:cBhvr>
                                      <p:to>
                                        <p:strVal val="visible"/>
                                      </p:to>
                                    </p:set>
                                    <p:animEffect transition="in" filter="fade">
                                      <p:cBhvr>
                                        <p:cTn id="215" dur="500"/>
                                        <p:tgtEl>
                                          <p:spTgt spid="91"/>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92"/>
                                        </p:tgtEl>
                                        <p:attrNameLst>
                                          <p:attrName>style.visibility</p:attrName>
                                        </p:attrNameLst>
                                      </p:cBhvr>
                                      <p:to>
                                        <p:strVal val="visible"/>
                                      </p:to>
                                    </p:set>
                                    <p:animEffect transition="in" filter="fade">
                                      <p:cBhvr>
                                        <p:cTn id="218" dur="500"/>
                                        <p:tgtEl>
                                          <p:spTgt spid="92"/>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93"/>
                                        </p:tgtEl>
                                        <p:attrNameLst>
                                          <p:attrName>style.visibility</p:attrName>
                                        </p:attrNameLst>
                                      </p:cBhvr>
                                      <p:to>
                                        <p:strVal val="visible"/>
                                      </p:to>
                                    </p:set>
                                    <p:animEffect transition="in" filter="fade">
                                      <p:cBhvr>
                                        <p:cTn id="221" dur="500"/>
                                        <p:tgtEl>
                                          <p:spTgt spid="93"/>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95"/>
                                        </p:tgtEl>
                                        <p:attrNameLst>
                                          <p:attrName>style.visibility</p:attrName>
                                        </p:attrNameLst>
                                      </p:cBhvr>
                                      <p:to>
                                        <p:strVal val="visible"/>
                                      </p:to>
                                    </p:set>
                                    <p:animEffect transition="in" filter="fade">
                                      <p:cBhvr>
                                        <p:cTn id="22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8" grpId="0" animBg="1"/>
      <p:bldP spid="29" grpId="0" animBg="1"/>
      <p:bldP spid="30" grpId="0" animBg="1"/>
      <p:bldP spid="31" grpId="0" animBg="1"/>
      <p:bldP spid="32" grpId="0"/>
      <p:bldP spid="33" grpId="0"/>
      <p:bldP spid="34" grpId="0"/>
      <p:bldP spid="35" grpId="0"/>
      <p:bldP spid="36" grpId="0"/>
      <p:bldP spid="37" grpId="0"/>
      <p:bldP spid="39" grpId="0" animBg="1"/>
      <p:bldP spid="42" grpId="0"/>
      <p:bldP spid="43" grpId="0" animBg="1"/>
      <p:bldP spid="44" grpId="0" animBg="1"/>
      <p:bldP spid="47" grpId="0" animBg="1"/>
      <p:bldP spid="48" grpId="0" animBg="1"/>
      <p:bldP spid="55" grpId="0" animBg="1"/>
      <p:bldP spid="56" grpId="0" animBg="1"/>
      <p:bldP spid="57" grpId="0" animBg="1"/>
      <p:bldP spid="58" grpId="0" animBg="1"/>
      <p:bldP spid="59" grpId="0"/>
      <p:bldP spid="60" grpId="0"/>
      <p:bldP spid="61" grpId="0"/>
      <p:bldP spid="64" grpId="0"/>
      <p:bldP spid="65" grpId="0"/>
      <p:bldP spid="67" grpId="0"/>
      <p:bldP spid="68" grpId="0"/>
      <p:bldP spid="69" grpId="0" animBg="1"/>
      <p:bldP spid="70" grpId="0" animBg="1"/>
      <p:bldP spid="73" grpId="0" animBg="1"/>
      <p:bldP spid="74" grpId="0" animBg="1"/>
      <p:bldP spid="79" grpId="0" animBg="1"/>
      <p:bldP spid="80" grpId="0" animBg="1"/>
      <p:bldP spid="81" grpId="0" animBg="1"/>
      <p:bldP spid="82" grpId="0" animBg="1"/>
      <p:bldP spid="83" grpId="0"/>
      <p:bldP spid="84" grpId="0"/>
      <p:bldP spid="85" grpId="0"/>
      <p:bldP spid="86" grpId="0"/>
      <p:bldP spid="87" grpId="0"/>
      <p:bldP spid="88" grpId="0"/>
      <p:bldP spid="89" grpId="0"/>
      <p:bldP spid="90" grpId="0" animBg="1"/>
      <p:bldP spid="3" grpId="0" animBg="1"/>
      <p:bldP spid="91" grpId="0" animBg="1"/>
      <p:bldP spid="92" grpId="0" animBg="1"/>
      <p:bldP spid="93" grpId="0" animBg="1"/>
      <p:bldP spid="94" grpId="0" animBg="1"/>
      <p:bldP spid="95"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ADFC5A-6F2A-FB4F-BA4C-BCDFD1E436D4}"/>
              </a:ext>
            </a:extLst>
          </p:cNvPr>
          <p:cNvSpPr txBox="1">
            <a:spLocks/>
          </p:cNvSpPr>
          <p:nvPr/>
        </p:nvSpPr>
        <p:spPr>
          <a:xfrm>
            <a:off x="360522" y="884748"/>
            <a:ext cx="875831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000" dirty="0">
                <a:latin typeface="Montserrat"/>
              </a:rPr>
              <a:t>Recently, </a:t>
            </a:r>
            <a:r>
              <a:rPr lang="en-CA" sz="2000" dirty="0" err="1">
                <a:latin typeface="Montserrat"/>
              </a:rPr>
              <a:t>XGBoost</a:t>
            </a:r>
            <a:r>
              <a:rPr lang="en-CA" sz="2000" dirty="0">
                <a:latin typeface="Montserrat"/>
              </a:rPr>
              <a:t> is the go to algorithm for most developers and has won several Kaggle competitions.</a:t>
            </a:r>
          </a:p>
          <a:p>
            <a:pPr marL="342900" indent="-342900" algn="l">
              <a:buFont typeface="Arial" panose="020B0604020202020204" pitchFamily="34" charset="0"/>
              <a:buChar char="•"/>
            </a:pPr>
            <a:r>
              <a:rPr lang="en-CA" sz="2000" dirty="0">
                <a:latin typeface="Montserrat"/>
              </a:rPr>
              <a:t>Why does </a:t>
            </a:r>
            <a:r>
              <a:rPr lang="en-CA" sz="2000" dirty="0" err="1">
                <a:latin typeface="Montserrat"/>
              </a:rPr>
              <a:t>Xgboost</a:t>
            </a:r>
            <a:r>
              <a:rPr lang="en-CA" sz="2000" dirty="0">
                <a:latin typeface="Montserrat"/>
              </a:rPr>
              <a:t> work really well? </a:t>
            </a:r>
          </a:p>
          <a:p>
            <a:pPr marL="971550" lvl="1" indent="-514350" algn="l">
              <a:buFont typeface="Courier New" panose="02070309020205020404" pitchFamily="49" charset="0"/>
              <a:buChar char="o"/>
            </a:pPr>
            <a:r>
              <a:rPr lang="en-CA" dirty="0">
                <a:latin typeface="Montserrat"/>
              </a:rPr>
              <a:t>Since the technique is an ensemble algorithm, it is very robust and could work well with several data types and complex distributions. </a:t>
            </a:r>
          </a:p>
          <a:p>
            <a:pPr marL="971550" lvl="1" indent="-514350" algn="l">
              <a:buFont typeface="Courier New" panose="02070309020205020404" pitchFamily="49" charset="0"/>
              <a:buChar char="o"/>
            </a:pPr>
            <a:r>
              <a:rPr lang="en-CA" dirty="0" err="1">
                <a:latin typeface="Montserrat"/>
              </a:rPr>
              <a:t>Xgboost</a:t>
            </a:r>
            <a:r>
              <a:rPr lang="en-CA" dirty="0">
                <a:latin typeface="Montserrat"/>
              </a:rPr>
              <a:t> has a many tunable hyperparameters that could improve model fitting.</a:t>
            </a:r>
          </a:p>
          <a:p>
            <a:pPr marL="514350" indent="-514350" algn="l">
              <a:buFont typeface="Courier New" panose="02070309020205020404" pitchFamily="49" charset="0"/>
              <a:buChar char="o"/>
            </a:pPr>
            <a:r>
              <a:rPr lang="en-CA" sz="2000" dirty="0">
                <a:latin typeface="Montserrat"/>
              </a:rPr>
              <a:t>What are the applications of </a:t>
            </a:r>
            <a:r>
              <a:rPr lang="en-CA" sz="2000" dirty="0" err="1">
                <a:latin typeface="Montserrat"/>
              </a:rPr>
              <a:t>XGBoost</a:t>
            </a:r>
            <a:r>
              <a:rPr lang="en-CA" sz="2000" dirty="0">
                <a:latin typeface="Montserrat"/>
              </a:rPr>
              <a:t>?</a:t>
            </a:r>
          </a:p>
          <a:p>
            <a:pPr marL="742950" lvl="1" indent="-285750" algn="l">
              <a:buFont typeface="Arial" panose="020B0604020202020204" pitchFamily="34" charset="0"/>
              <a:buChar char="•"/>
            </a:pPr>
            <a:r>
              <a:rPr lang="en-CA" dirty="0" err="1">
                <a:latin typeface="Montserrat"/>
              </a:rPr>
              <a:t>XGBoost</a:t>
            </a:r>
            <a:r>
              <a:rPr lang="en-CA" dirty="0">
                <a:latin typeface="Montserrat"/>
              </a:rPr>
              <a:t> could be used for fraud detection to detect the probability of a fraudulent transactions based on transaction features. </a:t>
            </a:r>
          </a:p>
        </p:txBody>
      </p:sp>
      <p:sp>
        <p:nvSpPr>
          <p:cNvPr id="5" name="Title 1">
            <a:extLst>
              <a:ext uri="{FF2B5EF4-FFF2-40B4-BE49-F238E27FC236}">
                <a16:creationId xmlns:a16="http://schemas.microsoft.com/office/drawing/2014/main" id="{58368532-628E-1B4C-B67F-6462A21DDFF3}"/>
              </a:ext>
            </a:extLst>
          </p:cNvPr>
          <p:cNvSpPr txBox="1">
            <a:spLocks/>
          </p:cNvSpPr>
          <p:nvPr/>
        </p:nvSpPr>
        <p:spPr>
          <a:xfrm>
            <a:off x="360521" y="231240"/>
            <a:ext cx="8687770" cy="461624"/>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a:defRPr sz="2400" b="1">
                <a:solidFill>
                  <a:srgbClr val="FF9900"/>
                </a:solidFill>
                <a:latin typeface="Montserrat" charset="0"/>
              </a:defRPr>
            </a:lvl1pPr>
          </a:lstStyle>
          <a:p>
            <a:r>
              <a:rPr lang="en-CA" dirty="0"/>
              <a:t>SAGEMAKER XGBOOST: OVERVIEW</a:t>
            </a:r>
          </a:p>
        </p:txBody>
      </p:sp>
    </p:spTree>
    <p:extLst>
      <p:ext uri="{BB962C8B-B14F-4D97-AF65-F5344CB8AC3E}">
        <p14:creationId xmlns:p14="http://schemas.microsoft.com/office/powerpoint/2010/main" val="386690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D5D2F8-86D0-9846-A19C-38536A8F0D2F}"/>
              </a:ext>
            </a:extLst>
          </p:cNvPr>
          <p:cNvSpPr txBox="1">
            <a:spLocks/>
          </p:cNvSpPr>
          <p:nvPr/>
        </p:nvSpPr>
        <p:spPr>
          <a:xfrm>
            <a:off x="414723" y="811793"/>
            <a:ext cx="731514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a:rPr>
              <a:t>Gradient boosting uses tabular data for inputs/outputs:</a:t>
            </a:r>
          </a:p>
          <a:p>
            <a:pPr lvl="1" algn="l">
              <a:buFont typeface="Courier New" panose="02070309020205020404" pitchFamily="49" charset="0"/>
              <a:buChar char="o"/>
            </a:pPr>
            <a:r>
              <a:rPr lang="en-CA" sz="1800" dirty="0">
                <a:latin typeface="Montserrat"/>
              </a:rPr>
              <a:t>Rows represent observations, </a:t>
            </a:r>
          </a:p>
          <a:p>
            <a:pPr lvl="1" algn="l">
              <a:buFont typeface="Courier New" panose="02070309020205020404" pitchFamily="49" charset="0"/>
              <a:buChar char="o"/>
            </a:pPr>
            <a:r>
              <a:rPr lang="en-CA" sz="1800" dirty="0">
                <a:latin typeface="Montserrat"/>
              </a:rPr>
              <a:t>One column represents the output or target label</a:t>
            </a:r>
          </a:p>
          <a:p>
            <a:pPr lvl="1" algn="l">
              <a:buFont typeface="Courier New" panose="02070309020205020404" pitchFamily="49" charset="0"/>
              <a:buChar char="o"/>
            </a:pPr>
            <a:r>
              <a:rPr lang="en-CA" sz="1800" dirty="0">
                <a:latin typeface="Montserrat"/>
              </a:rPr>
              <a:t>The rest of the columns represent the inputs (features)</a:t>
            </a:r>
          </a:p>
          <a:p>
            <a:pPr marL="342900" indent="-342900" algn="l">
              <a:buFont typeface="Arial" panose="020B0604020202020204" pitchFamily="34" charset="0"/>
              <a:buChar char="•"/>
            </a:pPr>
            <a:r>
              <a:rPr lang="en-CA" sz="1800" dirty="0">
                <a:latin typeface="Montserrat"/>
              </a:rPr>
              <a:t>Amazon </a:t>
            </a:r>
            <a:r>
              <a:rPr lang="en-CA" sz="1800" dirty="0" err="1">
                <a:latin typeface="Montserrat"/>
              </a:rPr>
              <a:t>SageMaker</a:t>
            </a:r>
            <a:r>
              <a:rPr lang="en-CA" sz="1800" dirty="0">
                <a:latin typeface="Montserrat"/>
              </a:rPr>
              <a:t> implementation of </a:t>
            </a:r>
            <a:r>
              <a:rPr lang="en-CA" sz="1800" dirty="0" err="1">
                <a:latin typeface="Montserrat"/>
              </a:rPr>
              <a:t>XGBoost</a:t>
            </a:r>
            <a:r>
              <a:rPr lang="en-CA" sz="1800" dirty="0">
                <a:latin typeface="Montserrat"/>
              </a:rPr>
              <a:t> supports the following file format for training and inference : </a:t>
            </a:r>
          </a:p>
          <a:p>
            <a:pPr lvl="1" algn="l">
              <a:buFont typeface="Courier New" panose="02070309020205020404" pitchFamily="49" charset="0"/>
              <a:buChar char="o"/>
            </a:pPr>
            <a:r>
              <a:rPr lang="en-CA" sz="1800" dirty="0">
                <a:latin typeface="Montserrat"/>
              </a:rPr>
              <a:t>CSV</a:t>
            </a:r>
          </a:p>
          <a:p>
            <a:pPr lvl="1" algn="l">
              <a:buFont typeface="Courier New" panose="02070309020205020404" pitchFamily="49" charset="0"/>
              <a:buChar char="o"/>
            </a:pPr>
            <a:r>
              <a:rPr lang="en-CA" sz="1800" dirty="0" err="1">
                <a:latin typeface="Montserrat"/>
              </a:rPr>
              <a:t>libsvm</a:t>
            </a:r>
            <a:r>
              <a:rPr lang="en-CA" sz="1800" dirty="0">
                <a:latin typeface="Montserrat"/>
              </a:rPr>
              <a:t> </a:t>
            </a:r>
          </a:p>
          <a:p>
            <a:pPr marL="342900" indent="-342900" algn="l">
              <a:buFont typeface="Arial" panose="020B0604020202020204" pitchFamily="34" charset="0"/>
              <a:buChar char="•"/>
            </a:pPr>
            <a:r>
              <a:rPr lang="en-CA" sz="1800" dirty="0" err="1">
                <a:latin typeface="Montserrat"/>
              </a:rPr>
              <a:t>Xgboost</a:t>
            </a:r>
            <a:r>
              <a:rPr lang="en-CA" sz="1800" dirty="0">
                <a:latin typeface="Montserrat"/>
              </a:rPr>
              <a:t> does not support </a:t>
            </a:r>
            <a:r>
              <a:rPr lang="en-CA" sz="1800" dirty="0" err="1">
                <a:latin typeface="Montserrat"/>
              </a:rPr>
              <a:t>protobuf</a:t>
            </a:r>
            <a:r>
              <a:rPr lang="en-CA" sz="1800" dirty="0">
                <a:latin typeface="Montserrat"/>
              </a:rPr>
              <a:t> format (</a:t>
            </a:r>
            <a:r>
              <a:rPr lang="en-CA" sz="1800" i="1" dirty="0">
                <a:latin typeface="Montserrat"/>
              </a:rPr>
              <a:t>note: this is unique compared to other Amazon </a:t>
            </a:r>
            <a:r>
              <a:rPr lang="en-CA" sz="1800" i="1" dirty="0" err="1">
                <a:latin typeface="Montserrat"/>
              </a:rPr>
              <a:t>SageMaker</a:t>
            </a:r>
            <a:r>
              <a:rPr lang="en-CA" sz="1800" i="1" dirty="0">
                <a:latin typeface="Montserrat"/>
              </a:rPr>
              <a:t> algorithms, which use the </a:t>
            </a:r>
            <a:r>
              <a:rPr lang="en-CA" sz="1800" i="1" dirty="0" err="1">
                <a:latin typeface="Montserrat"/>
              </a:rPr>
              <a:t>protobuf</a:t>
            </a:r>
            <a:r>
              <a:rPr lang="en-CA" sz="1800" i="1" dirty="0">
                <a:latin typeface="Montserrat"/>
              </a:rPr>
              <a:t> training input format</a:t>
            </a:r>
            <a:r>
              <a:rPr lang="en-CA" sz="1800" dirty="0">
                <a:latin typeface="Montserrat"/>
              </a:rPr>
              <a:t>).</a:t>
            </a:r>
          </a:p>
        </p:txBody>
      </p:sp>
      <p:sp>
        <p:nvSpPr>
          <p:cNvPr id="5" name="Title 1">
            <a:extLst>
              <a:ext uri="{FF2B5EF4-FFF2-40B4-BE49-F238E27FC236}">
                <a16:creationId xmlns:a16="http://schemas.microsoft.com/office/drawing/2014/main" id="{8596097D-4B61-CB41-96F7-CAE8B9A9BF47}"/>
              </a:ext>
            </a:extLst>
          </p:cNvPr>
          <p:cNvSpPr txBox="1">
            <a:spLocks/>
          </p:cNvSpPr>
          <p:nvPr/>
        </p:nvSpPr>
        <p:spPr>
          <a:xfrm>
            <a:off x="414723" y="230812"/>
            <a:ext cx="8687770" cy="461624"/>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RPr/>
            </a:defPPr>
            <a:lvl1pPr>
              <a:defRPr sz="2400" b="1">
                <a:solidFill>
                  <a:srgbClr val="FF9900"/>
                </a:solidFill>
                <a:latin typeface="Montserrat" charset="0"/>
              </a:defRPr>
            </a:lvl1pPr>
          </a:lstStyle>
          <a:p>
            <a:r>
              <a:rPr lang="en-CA" dirty="0"/>
              <a:t>SAGEMAKER XGBOOST: INPUT/OUTPUT DATA</a:t>
            </a:r>
          </a:p>
        </p:txBody>
      </p:sp>
      <p:pic>
        <p:nvPicPr>
          <p:cNvPr id="7" name="Picture 6">
            <a:extLst>
              <a:ext uri="{FF2B5EF4-FFF2-40B4-BE49-F238E27FC236}">
                <a16:creationId xmlns:a16="http://schemas.microsoft.com/office/drawing/2014/main" id="{498A9A6D-8A03-40E3-84E3-98F86BB0D2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989" y="1335972"/>
            <a:ext cx="3429000" cy="2725051"/>
          </a:xfrm>
          <a:prstGeom prst="rect">
            <a:avLst/>
          </a:prstGeom>
        </p:spPr>
      </p:pic>
    </p:spTree>
    <p:extLst>
      <p:ext uri="{BB962C8B-B14F-4D97-AF65-F5344CB8AC3E}">
        <p14:creationId xmlns:p14="http://schemas.microsoft.com/office/powerpoint/2010/main" val="539861651"/>
      </p:ext>
    </p:extLst>
  </p:cSld>
  <p:clrMapOvr>
    <a:masterClrMapping/>
  </p:clrMapOvr>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4238</TotalTime>
  <Words>1044</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Courier New</vt:lpstr>
      <vt:lpstr>Montserrat SemiBold</vt:lpstr>
      <vt:lpstr>Montserrat</vt:lpstr>
      <vt:lpstr>Calibri</vt:lpstr>
      <vt:lpstr>Arial</vt:lpstr>
      <vt:lpstr>Calibri Light</vt:lpstr>
      <vt:lpstr>1_Тема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Dr.Ryan</dc:creator>
  <cp:lastModifiedBy>ryanahmedaly@outlook.com</cp:lastModifiedBy>
  <cp:revision>306</cp:revision>
  <dcterms:modified xsi:type="dcterms:W3CDTF">2022-04-30T02:09:01Z</dcterms:modified>
</cp:coreProperties>
</file>