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  <Override PartName="/ppt/media/image3.jpeg" ContentType="image/jpeg"/>
  <Override PartName="/ppt/charts/chart1.xml" ContentType="application/vnd.openxmlformats-officedocument.drawingml.char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1pPr>
    <a:lvl2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2pPr>
    <a:lvl3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3pPr>
    <a:lvl4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4pPr>
    <a:lvl5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5pPr>
    <a:lvl6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6pPr>
    <a:lvl7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7pPr>
    <a:lvl8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8pPr>
    <a:lvl9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4B13F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882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78BC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54545">
              <a:alpha val="41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82A2F"/>
        </a:fontRef>
        <a:srgbClr val="282A2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D5C">
              <a:alpha val="82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B2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87B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254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7A8DB2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EDEDF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444C55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/Relationships>

</file>

<file path=ppt/charts/_rels/chart1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956645"/>
          <c:y val="0.0956645"/>
          <c:w val="0.808671"/>
          <c:h val="0.796171"/>
        </c:manualLayout>
      </c:layout>
      <c:doughnut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gradFill flip="none" rotWithShape="1">
              <a:gsLst>
                <a:gs pos="0">
                  <a:srgbClr val="00C1FB"/>
                </a:gs>
                <a:gs pos="100000">
                  <a:srgbClr val="0073CF">
                    <a:alpha val="90000"/>
                  </a:srgb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tl" rotWithShape="1" blurRad="317500" dist="125022" dir="8700000">
                <a:srgbClr val="000000">
                  <a:alpha val="75000"/>
                </a:srgbClr>
              </a:outerShdw>
            </a:effectLst>
          </c:spPr>
          <c:explosion val="0"/>
          <c:dPt>
            <c:idx val="0"/>
            <c:explosion val="0"/>
            <c:spPr>
              <a:gradFill flip="none" rotWithShape="1">
                <a:gsLst>
                  <a:gs pos="0">
                    <a:srgbClr val="00C1FB"/>
                  </a:gs>
                  <a:gs pos="100000">
                    <a:srgbClr val="0073CF">
                      <a:alpha val="9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tl" rotWithShape="1" blurRad="317500" dist="125022" dir="8700000">
                  <a:srgbClr val="000000">
                    <a:alpha val="75000"/>
                  </a:srgbClr>
                </a:outerShdw>
              </a:effectLst>
            </c:spPr>
          </c:dPt>
          <c:dPt>
            <c:idx val="1"/>
            <c:explosion val="0"/>
            <c:spPr>
              <a:gradFill flip="none" rotWithShape="1">
                <a:gsLst>
                  <a:gs pos="0">
                    <a:srgbClr val="50D655"/>
                  </a:gs>
                  <a:gs pos="100000">
                    <a:srgbClr val="16931F">
                      <a:alpha val="9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tl" rotWithShape="1" blurRad="317500" dist="125022" dir="8700000">
                  <a:srgbClr val="000000">
                    <a:alpha val="75000"/>
                  </a:srgbClr>
                </a:outerShdw>
              </a:effectLst>
            </c:spPr>
          </c:dPt>
          <c:dPt>
            <c:idx val="2"/>
            <c:explosion val="0"/>
            <c:spPr>
              <a:gradFill flip="none" rotWithShape="1">
                <a:gsLst>
                  <a:gs pos="0">
                    <a:srgbClr val="FCE12B"/>
                  </a:gs>
                  <a:gs pos="100000">
                    <a:srgbClr val="BE9A1A">
                      <a:alpha val="9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tl" rotWithShape="1" blurRad="317500" dist="125022" dir="8700000">
                  <a:srgbClr val="000000">
                    <a:alpha val="75000"/>
                  </a:srgbClr>
                </a:outerShdw>
              </a:effectLst>
            </c:spPr>
          </c:dPt>
          <c:dPt>
            <c:idx val="3"/>
            <c:explosion val="0"/>
            <c:spPr>
              <a:gradFill flip="none" rotWithShape="1">
                <a:gsLst>
                  <a:gs pos="0">
                    <a:srgbClr val="F0951A"/>
                  </a:gs>
                  <a:gs pos="100000">
                    <a:srgbClr val="DF6B10">
                      <a:alpha val="9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tl" rotWithShape="1" blurRad="317500" dist="125022" dir="8700000">
                  <a:srgbClr val="000000">
                    <a:alpha val="75000"/>
                  </a:srgbClr>
                </a:outerShdw>
              </a:effectLst>
            </c:spPr>
          </c:dPt>
          <c:dPt>
            <c:idx val="4"/>
            <c:explosion val="0"/>
            <c:spPr>
              <a:gradFill flip="none" rotWithShape="1">
                <a:gsLst>
                  <a:gs pos="0">
                    <a:srgbClr val="FC4912"/>
                  </a:gs>
                  <a:gs pos="100000">
                    <a:srgbClr val="C92605">
                      <a:alpha val="9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tl" rotWithShape="1" blurRad="317500" dist="125022" dir="8700000">
                  <a:srgbClr val="000000">
                    <a:alpha val="75000"/>
                  </a:srgbClr>
                </a:outerShdw>
              </a:effectLst>
            </c:spPr>
          </c:dPt>
          <c:dPt>
            <c:idx val="5"/>
            <c:explosion val="0"/>
            <c:spPr>
              <a:gradFill flip="none" rotWithShape="1">
                <a:gsLst>
                  <a:gs pos="0">
                    <a:srgbClr val="885CB2"/>
                  </a:gs>
                  <a:gs pos="100000">
                    <a:srgbClr val="773F9B">
                      <a:alpha val="9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tl" rotWithShape="1" blurRad="317500" dist="125022" dir="8700000">
                  <a:srgbClr val="000000">
                    <a:alpha val="75000"/>
                  </a:srgbClr>
                </a:outerShdw>
              </a:effectLst>
            </c:spPr>
          </c:dPt>
          <c:dLbls>
            <c:dLbl>
              <c:idx val="0"/>
              <c:numFmt formatCode="#,##0%" sourceLinked="0"/>
              <c:txPr>
                <a:bodyPr/>
                <a:lstStyle/>
                <a:p>
                  <a:pPr>
                    <a:defRPr b="0" i="0" strike="noStrike" sz="3000" u="none">
                      <a:solidFill>
                        <a:srgbClr val="FFFFFF"/>
                      </a:solidFill>
                      <a:latin typeface="Chalkduster"/>
                    </a:defRPr>
                  </a:pPr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numFmt formatCode="#,##0%" sourceLinked="0"/>
              <c:txPr>
                <a:bodyPr/>
                <a:lstStyle/>
                <a:p>
                  <a:pPr>
                    <a:defRPr b="0" i="0" strike="noStrike" sz="3000" u="none">
                      <a:solidFill>
                        <a:srgbClr val="FFFFFF"/>
                      </a:solidFill>
                      <a:latin typeface="Chalkduster"/>
                    </a:defRPr>
                  </a:pPr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"/>
              <c:numFmt formatCode="#,##0%" sourceLinked="0"/>
              <c:txPr>
                <a:bodyPr/>
                <a:lstStyle/>
                <a:p>
                  <a:pPr>
                    <a:defRPr b="0" i="0" strike="noStrike" sz="3000" u="none">
                      <a:solidFill>
                        <a:srgbClr val="FFFFFF"/>
                      </a:solidFill>
                      <a:latin typeface="Chalkduster"/>
                    </a:defRPr>
                  </a:pPr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3"/>
              <c:numFmt formatCode="#,##0%" sourceLinked="0"/>
              <c:txPr>
                <a:bodyPr/>
                <a:lstStyle/>
                <a:p>
                  <a:pPr>
                    <a:defRPr b="0" i="0" strike="noStrike" sz="3000" u="none">
                      <a:solidFill>
                        <a:srgbClr val="FFFFFF"/>
                      </a:solidFill>
                      <a:latin typeface="Chalkduster"/>
                    </a:defRPr>
                  </a:pPr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4"/>
              <c:numFmt formatCode="#,##0%" sourceLinked="0"/>
              <c:txPr>
                <a:bodyPr/>
                <a:lstStyle/>
                <a:p>
                  <a:pPr>
                    <a:defRPr b="0" i="0" strike="noStrike" sz="3000" u="none">
                      <a:solidFill>
                        <a:srgbClr val="FFFFFF"/>
                      </a:solidFill>
                      <a:latin typeface="Chalkduster"/>
                    </a:defRPr>
                  </a:pPr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5"/>
              <c:numFmt formatCode="#,##0%" sourceLinked="0"/>
              <c:txPr>
                <a:bodyPr/>
                <a:lstStyle/>
                <a:p>
                  <a:pPr>
                    <a:defRPr b="0" i="0" strike="noStrike" sz="3000" u="none">
                      <a:solidFill>
                        <a:srgbClr val="FFFFFF"/>
                      </a:solidFill>
                      <a:latin typeface="Chalkduster"/>
                    </a:defRPr>
                  </a:pPr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</c:dLbl>
            <c:numFmt formatCode="#,##0%" sourceLinked="0"/>
            <c:txPr>
              <a:bodyPr/>
              <a:lstStyle/>
              <a:p>
                <a:pPr>
                  <a:defRPr b="0" i="0" strike="noStrike" sz="3000" u="none">
                    <a:solidFill>
                      <a:srgbClr val="FFFFFF"/>
                    </a:solidFill>
                    <a:latin typeface="Chalkduster"/>
                  </a:defRPr>
                </a:pPr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noFill/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c:spPr>
            </c:leaderLines>
          </c:dLbls>
          <c:cat>
            <c:strRef>
              <c:f>Sheet1!$B$1:$E$1</c:f>
              <c:strCache>
                <c:ptCount val="4"/>
                <c:pt idx="0">
                  <c:v>Design</c:v>
                </c:pt>
                <c:pt idx="1">
                  <c:v>Develop</c:v>
                </c:pt>
                <c:pt idx="3">
                  <c:v>Deploy</c:v>
                </c:pt>
                <c:pt idx="5">
                  <c:v>Update</c:v>
                </c:pt>
              </c:strCache>
            </c:strRef>
          </c:cat>
          <c:val>
            <c:numRef>
              <c:f>Sheet1!$B$2:$E$2</c:f>
              <c:numCache>
                <c:ptCount val="4"/>
                <c:pt idx="0">
                  <c:v>25.000000</c:v>
                </c:pt>
                <c:pt idx="1">
                  <c:v>25.000000</c:v>
                </c:pt>
                <c:pt idx="3">
                  <c:v>25.000000</c:v>
                </c:pt>
                <c:pt idx="5">
                  <c:v>25.000000</c:v>
                </c:pt>
              </c:numCache>
            </c:numRef>
          </c:val>
        </c:ser>
        <c:firstSliceAng val="0"/>
        <c:holeSize val="74"/>
      </c:doughnutChart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2616200"/>
            <a:ext cx="10464800" cy="2540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207000"/>
            <a:ext cx="10464800" cy="1663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0" algn="ctr">
              <a:spcBef>
                <a:spcPts val="0"/>
              </a:spcBef>
              <a:buSzTx/>
              <a:buNone/>
            </a:lvl2pPr>
            <a:lvl3pPr marL="0" indent="0" algn="ctr">
              <a:spcBef>
                <a:spcPts val="0"/>
              </a:spcBef>
              <a:buSzTx/>
              <a:buNone/>
            </a:lvl3pPr>
            <a:lvl4pPr marL="0" indent="0" algn="ctr">
              <a:spcBef>
                <a:spcPts val="0"/>
              </a:spcBef>
              <a:buSzTx/>
              <a:buNone/>
            </a:lvl4pPr>
            <a:lvl5pPr marL="0" indent="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715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518049"/>
            <a:ext cx="10464800" cy="71750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38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  <a:ln w="88900"/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181100" y="1160942"/>
            <a:ext cx="10642600" cy="55118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181100" y="6794500"/>
            <a:ext cx="10642600" cy="15113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181100" y="8382000"/>
            <a:ext cx="10642600" cy="939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0" algn="ctr">
              <a:spcBef>
                <a:spcPts val="0"/>
              </a:spcBef>
              <a:buSzTx/>
              <a:buNone/>
            </a:lvl2pPr>
            <a:lvl3pPr marL="0" indent="0" algn="ctr">
              <a:spcBef>
                <a:spcPts val="0"/>
              </a:spcBef>
              <a:buSzTx/>
              <a:buNone/>
            </a:lvl3pPr>
            <a:lvl4pPr marL="0" indent="0" algn="ctr">
              <a:spcBef>
                <a:spcPts val="0"/>
              </a:spcBef>
              <a:buSzTx/>
              <a:buNone/>
            </a:lvl4pPr>
            <a:lvl5pPr marL="0" indent="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606800"/>
            <a:ext cx="10464800" cy="2540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26300" y="1231900"/>
            <a:ext cx="4914900" cy="69977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609600" y="1155700"/>
            <a:ext cx="5994400" cy="3568700"/>
          </a:xfrm>
          <a:prstGeom prst="rect">
            <a:avLst/>
          </a:prstGeom>
        </p:spPr>
        <p:txBody>
          <a:bodyPr anchor="b"/>
          <a:lstStyle>
            <a:lvl1pPr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609600" y="4762500"/>
            <a:ext cx="5994400" cy="356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0" algn="ctr">
              <a:spcBef>
                <a:spcPts val="0"/>
              </a:spcBef>
              <a:buSzTx/>
              <a:buNone/>
            </a:lvl2pPr>
            <a:lvl3pPr marL="0" indent="0" algn="ctr">
              <a:spcBef>
                <a:spcPts val="0"/>
              </a:spcBef>
              <a:buSzTx/>
              <a:buNone/>
            </a:lvl3pPr>
            <a:lvl4pPr marL="0" indent="0" algn="ctr">
              <a:spcBef>
                <a:spcPts val="0"/>
              </a:spcBef>
              <a:buSzTx/>
              <a:buNone/>
            </a:lvl4pPr>
            <a:lvl5pPr marL="0" indent="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xfrm>
            <a:off x="1270000" y="2768600"/>
            <a:ext cx="10464800" cy="57404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972300" y="2984500"/>
            <a:ext cx="4747115" cy="6019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270000" y="2946400"/>
            <a:ext cx="5270500" cy="6096000"/>
          </a:xfrm>
          <a:prstGeom prst="rect">
            <a:avLst/>
          </a:prstGeom>
        </p:spPr>
        <p:txBody>
          <a:bodyPr/>
          <a:lstStyle>
            <a:lvl1pPr marL="482600" indent="-482600">
              <a:spcBef>
                <a:spcPts val="3200"/>
              </a:spcBef>
              <a:buBlip>
                <a:blip r:embed="rId2"/>
              </a:buBlip>
              <a:defRPr sz="3200"/>
            </a:lvl1pPr>
            <a:lvl2pPr marL="965200" indent="-482600">
              <a:spcBef>
                <a:spcPts val="3200"/>
              </a:spcBef>
              <a:buBlip>
                <a:blip r:embed="rId2"/>
              </a:buBlip>
              <a:defRPr sz="3200"/>
            </a:lvl2pPr>
            <a:lvl3pPr marL="1447800" indent="-482600">
              <a:spcBef>
                <a:spcPts val="3200"/>
              </a:spcBef>
              <a:buBlip>
                <a:blip r:embed="rId2"/>
              </a:buBlip>
              <a:defRPr sz="3200"/>
            </a:lvl3pPr>
            <a:lvl4pPr marL="1930400" indent="-482600">
              <a:spcBef>
                <a:spcPts val="3200"/>
              </a:spcBef>
              <a:buBlip>
                <a:blip r:embed="rId2"/>
              </a:buBlip>
              <a:defRPr sz="3200"/>
            </a:lvl4pPr>
            <a:lvl5pPr marL="2413000" indent="-482600">
              <a:spcBef>
                <a:spcPts val="3200"/>
              </a:spcBef>
              <a:buBlip>
                <a:blip r:embed="rId2"/>
              </a:buBlip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256723" y="9197831"/>
            <a:ext cx="409839" cy="454170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7273168" y="5018682"/>
            <a:ext cx="4927601" cy="393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 rot="21600000">
            <a:off x="7269536" y="774699"/>
            <a:ext cx="4927601" cy="393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 rot="21600000">
            <a:off x="787399" y="774699"/>
            <a:ext cx="6159501" cy="8204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1270000" y="1066800"/>
            <a:ext cx="10464800" cy="762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1270000" y="203200"/>
            <a:ext cx="10464800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297011" y="9197831"/>
            <a:ext cx="409839" cy="45417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9pPr>
    </p:titleStyle>
    <p:bodyStyle>
      <a:lvl1pPr marL="571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1pPr>
      <a:lvl2pPr marL="1143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2pPr>
      <a:lvl3pPr marL="1714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3pPr>
      <a:lvl4pPr marL="2286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4pPr>
      <a:lvl5pPr marL="2857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5pPr>
      <a:lvl6pPr marL="3429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6pPr>
      <a:lvl7pPr marL="4000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7pPr>
      <a:lvl8pPr marL="4572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8pPr>
      <a:lvl9pPr marL="5143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hyperlink" Target="https://nodejs.org/en/download/" TargetMode="Externa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9.tif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hyperlink" Target="https://nodejs.org/" TargetMode="External"/><Relationship Id="rId4" Type="http://schemas.openxmlformats.org/officeDocument/2006/relationships/hyperlink" Target="https://electronjs.org/" TargetMode="External"/><Relationship Id="rId5" Type="http://schemas.openxmlformats.org/officeDocument/2006/relationships/hyperlink" Target="https://code.visualstudio.com/" TargetMode="External"/><Relationship Id="rId6" Type="http://schemas.openxmlformats.org/officeDocument/2006/relationships/hyperlink" Target="https://docs.npmjs.com/files/package-lock.json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mailto:vjpudelski@nextlinksoftware.com" TargetMode="External"/><Relationship Id="rId3" Type="http://schemas.openxmlformats.org/officeDocument/2006/relationships/hyperlink" Target="http://www.gitfetchvictor.com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"/><Relationship Id="rId3" Type="http://schemas.openxmlformats.org/officeDocument/2006/relationships/image" Target="../media/image3.tif"/><Relationship Id="rId4" Type="http://schemas.openxmlformats.org/officeDocument/2006/relationships/image" Target="../media/image4.tif"/><Relationship Id="rId5" Type="http://schemas.openxmlformats.org/officeDocument/2006/relationships/image" Target="../media/image5.tif"/><Relationship Id="rId6" Type="http://schemas.openxmlformats.org/officeDocument/2006/relationships/image" Target="../media/image6.tif"/><Relationship Id="rId7" Type="http://schemas.openxmlformats.org/officeDocument/2006/relationships/image" Target="../media/image7.tif"/><Relationship Id="rId8" Type="http://schemas.openxmlformats.org/officeDocument/2006/relationships/image" Target="../media/image8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Developing Desktop Applications with Electr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342900">
              <a:defRPr sz="5400"/>
            </a:lvl1pPr>
          </a:lstStyle>
          <a:p>
            <a:pPr/>
            <a:r>
              <a:t>Developing Desktop Applications with Electron</a:t>
            </a:r>
          </a:p>
        </p:txBody>
      </p:sp>
      <p:sp>
        <p:nvSpPr>
          <p:cNvPr id="120" name="©2019 - A gitfetchvictor production…"/>
          <p:cNvSpPr txBox="1"/>
          <p:nvPr>
            <p:ph type="subTitle" sz="quarter" idx="1"/>
          </p:nvPr>
        </p:nvSpPr>
        <p:spPr>
          <a:xfrm>
            <a:off x="1270000" y="9249232"/>
            <a:ext cx="10464800" cy="49266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pPr/>
            <a:r>
              <a:t>©2019 - A gitfetchvictor production…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Development Environ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Development Environment</a:t>
            </a:r>
          </a:p>
        </p:txBody>
      </p:sp>
      <p:sp>
        <p:nvSpPr>
          <p:cNvPr id="154" name="Install Nodej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Install Nodejs</a:t>
            </a:r>
          </a:p>
          <a:p>
            <a:pPr>
              <a:buBlip>
                <a:blip r:embed="rId2"/>
              </a:buBlip>
            </a:pPr>
            <a:r>
              <a:rPr u="sng">
                <a:hlinkClick r:id="rId3" invalidUrl="" action="" tgtFrame="" tooltip="" history="1" highlightClick="0" endSnd="0"/>
              </a:rPr>
              <a:t>https://nodejs.org/en/download/</a:t>
            </a:r>
          </a:p>
          <a:p>
            <a:pPr>
              <a:buBlip>
                <a:blip r:embed="rId2"/>
              </a:buBlip>
            </a:pPr>
            <a:r>
              <a:t>verify the install</a:t>
            </a:r>
          </a:p>
          <a:p>
            <a:pPr lvl="7" marL="0" indent="0">
              <a:buSzTx/>
              <a:buNone/>
            </a:pPr>
            <a:r>
              <a:t>       npm -v </a:t>
            </a:r>
          </a:p>
          <a:p>
            <a:pPr lvl="1" marL="0" indent="0">
              <a:buSzTx/>
              <a:buNone/>
            </a:pPr>
            <a:r>
              <a:t>       node -v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ode Edi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Code Editors</a:t>
            </a:r>
          </a:p>
        </p:txBody>
      </p:sp>
      <p:sp>
        <p:nvSpPr>
          <p:cNvPr id="157" name="Ato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  <a:defRPr>
                <a:solidFill>
                  <a:schemeClr val="accent3">
                    <a:satOff val="-19059"/>
                    <a:lumOff val="-22550"/>
                  </a:schemeClr>
                </a:solidFill>
              </a:defRPr>
            </a:pPr>
            <a:r>
              <a:t>Atom</a:t>
            </a:r>
          </a:p>
          <a:p>
            <a:pPr>
              <a:buBlip>
                <a:blip r:embed="rId2"/>
              </a:buBlip>
              <a:defRPr>
                <a:solidFill>
                  <a:schemeClr val="accent3">
                    <a:satOff val="-19059"/>
                    <a:lumOff val="-22550"/>
                  </a:schemeClr>
                </a:solidFill>
              </a:defRPr>
            </a:pPr>
            <a:r>
              <a:t>Visual Studio Code</a:t>
            </a:r>
          </a:p>
          <a:p>
            <a:pPr>
              <a:buBlip>
                <a:blip r:embed="rId2"/>
              </a:buBlip>
            </a:pPr>
            <a:r>
              <a:t>Visual Studio</a:t>
            </a:r>
          </a:p>
          <a:p>
            <a:pPr>
              <a:buBlip>
                <a:blip r:embed="rId2"/>
              </a:buBlip>
            </a:pPr>
            <a:r>
              <a:t>Brackets</a:t>
            </a:r>
          </a:p>
          <a:p>
            <a:pPr>
              <a:buBlip>
                <a:blip r:embed="rId2"/>
              </a:buBlip>
            </a:pPr>
            <a:r>
              <a:t>Insert your favorite editor here…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Visual Studio C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Visual Studio Code</a:t>
            </a:r>
          </a:p>
        </p:txBody>
      </p:sp>
      <p:sp>
        <p:nvSpPr>
          <p:cNvPr id="160" name="Terminal Window is in the edito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Terminal Window is in the editor</a:t>
            </a:r>
          </a:p>
          <a:p>
            <a:pPr>
              <a:buBlip>
                <a:blip r:embed="rId2"/>
              </a:buBlip>
            </a:pPr>
            <a:r>
              <a:t>It’s free</a:t>
            </a:r>
          </a:p>
          <a:p>
            <a:pPr>
              <a:buBlip>
                <a:blip r:embed="rId2"/>
              </a:buBlip>
            </a:pPr>
            <a:r>
              <a:t>I get a kick out of using Microsoft product to code on other platforms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Oh and the Best Part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sz="6000"/>
              <a:t>Oh and the Best Part…</a:t>
            </a:r>
            <a:r>
              <a:t> </a:t>
            </a:r>
          </a:p>
        </p:txBody>
      </p:sp>
      <p:sp>
        <p:nvSpPr>
          <p:cNvPr id="163" name="These Steps Apply to All Platforms…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</a:pPr>
            <a:r>
              <a:t>These Steps Apply to All Platforms…</a:t>
            </a:r>
          </a:p>
          <a:p>
            <a:pPr marL="0" indent="0" algn="ctr">
              <a:buSzTx/>
              <a:buNone/>
              <a:defRPr u="sng"/>
            </a:pPr>
            <a:r>
              <a:t>Linux, Mac, Windows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Let’s Code!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Let’s Code!</a:t>
            </a:r>
          </a:p>
          <a:p>
            <a:pPr>
              <a:defRPr sz="2400"/>
            </a:pPr>
            <a:r>
              <a:t>Hello World, Electron sytle…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We Have An Application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sz="4800"/>
              <a:t>We Have An Application!</a:t>
            </a:r>
            <a:r>
              <a:t> </a:t>
            </a:r>
          </a:p>
        </p:txBody>
      </p:sp>
      <p:sp>
        <p:nvSpPr>
          <p:cNvPr id="168" name="Are you creating SPA or Multipage app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31494" indent="-531494" defTabSz="425195">
              <a:spcBef>
                <a:spcPts val="3300"/>
              </a:spcBef>
              <a:buBlip>
                <a:blip r:embed="rId2"/>
              </a:buBlip>
              <a:defRPr sz="3348"/>
            </a:pPr>
            <a:r>
              <a:t>Are you creating SPA or Multipage app?</a:t>
            </a:r>
          </a:p>
          <a:p>
            <a:pPr marL="531494" indent="-531494" defTabSz="425195">
              <a:spcBef>
                <a:spcPts val="3300"/>
              </a:spcBef>
              <a:buBlip>
                <a:blip r:embed="rId2"/>
              </a:buBlip>
              <a:defRPr sz="3348"/>
            </a:pPr>
            <a:r>
              <a:t>What Frameworks are you going to use? </a:t>
            </a:r>
          </a:p>
          <a:p>
            <a:pPr marL="531494" indent="-531494" defTabSz="425195">
              <a:spcBef>
                <a:spcPts val="3300"/>
              </a:spcBef>
              <a:buBlip>
                <a:blip r:embed="rId2"/>
              </a:buBlip>
              <a:defRPr sz="3348"/>
            </a:pPr>
            <a:r>
              <a:t>What packages will be used? </a:t>
            </a:r>
          </a:p>
          <a:p>
            <a:pPr marL="531494" indent="-531494" defTabSz="425195">
              <a:spcBef>
                <a:spcPts val="3300"/>
              </a:spcBef>
              <a:buBlip>
                <a:blip r:embed="rId2"/>
              </a:buBlip>
              <a:defRPr sz="3348"/>
            </a:pPr>
            <a:r>
              <a:t>How to deploy the application?</a:t>
            </a:r>
          </a:p>
          <a:p>
            <a:pPr marL="531494" indent="-531494" defTabSz="425195">
              <a:spcBef>
                <a:spcPts val="3300"/>
              </a:spcBef>
              <a:buBlip>
                <a:blip r:embed="rId2"/>
              </a:buBlip>
              <a:defRPr sz="3348"/>
            </a:pPr>
            <a:r>
              <a:t>How to update the application?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implified Dev Cyc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48055">
              <a:defRPr sz="7056"/>
            </a:lvl1pPr>
          </a:lstStyle>
          <a:p>
            <a:pPr/>
            <a:r>
              <a:t>Simplified Dev Cycle</a:t>
            </a:r>
          </a:p>
        </p:txBody>
      </p:sp>
      <p:sp>
        <p:nvSpPr>
          <p:cNvPr id="171" name="Design it… Develop it… Deploy it… Update Apps in Field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315468">
              <a:defRPr sz="2484"/>
            </a:lvl1pPr>
          </a:lstStyle>
          <a:p>
            <a:pPr/>
            <a:r>
              <a:t>Design it… Develop it… Deploy it… Update Apps in Field… </a:t>
            </a:r>
          </a:p>
        </p:txBody>
      </p:sp>
      <p:graphicFrame>
        <p:nvGraphicFramePr>
          <p:cNvPr id="172" name="2D Donut Chart"/>
          <p:cNvGraphicFramePr/>
          <p:nvPr/>
        </p:nvGraphicFramePr>
        <p:xfrm>
          <a:off x="2959938" y="61315"/>
          <a:ext cx="7084925" cy="70849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Live Reloa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Live Reloads</a:t>
            </a:r>
          </a:p>
        </p:txBody>
      </p:sp>
      <p:sp>
        <p:nvSpPr>
          <p:cNvPr id="175" name="instead of always stopping and start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71499" indent="-571499">
              <a:buBlip>
                <a:blip r:embed="rId2"/>
              </a:buBlip>
              <a:defRPr sz="2800"/>
            </a:pPr>
            <a:r>
              <a:t>instead of always stopping and starting</a:t>
            </a:r>
          </a:p>
          <a:p>
            <a:pPr marL="734785" indent="-734785">
              <a:buBlip>
                <a:blip r:embed="rId2"/>
              </a:buBlip>
              <a:defRPr sz="2800"/>
            </a:pPr>
            <a:r>
              <a:rPr sz="3600"/>
              <a:t> </a:t>
            </a:r>
            <a:r>
              <a:t>npm install --save-dev electron-reload</a:t>
            </a:r>
          </a:p>
          <a:p>
            <a:pPr>
              <a:buBlip>
                <a:blip r:embed="rId2"/>
              </a:buBlip>
            </a:pPr>
            <a:r>
              <a:t>reloads browser as updates occur</a:t>
            </a:r>
          </a:p>
          <a:p>
            <a:pPr>
              <a:buBlip>
                <a:blip r:embed="rId2"/>
              </a:buBlip>
            </a:pPr>
            <a:r>
              <a:t>Note: When deploying app comment out live reload code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Debug via Conso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Debug via Console</a:t>
            </a:r>
          </a:p>
        </p:txBody>
      </p:sp>
      <p:sp>
        <p:nvSpPr>
          <p:cNvPr id="178" name="Console.log will work in Electr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Console.log will work in Electron</a:t>
            </a:r>
          </a:p>
          <a:p>
            <a:pPr>
              <a:buBlip>
                <a:blip r:embed="rId2"/>
              </a:buBlip>
            </a:pPr>
            <a:r>
              <a:t>Main process goes to terminal running application</a:t>
            </a:r>
          </a:p>
          <a:p>
            <a:pPr>
              <a:buBlip>
                <a:blip r:embed="rId2"/>
              </a:buBlip>
            </a:pPr>
            <a:r>
              <a:t>renderer process goes to browser window console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I like the DevTools, I want the DevTools, I just don’t want them displayed by default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88036">
              <a:defRPr sz="4536"/>
            </a:lvl1pPr>
          </a:lstStyle>
          <a:p>
            <a:pPr/>
            <a:r>
              <a:t>I like the DevTools, I want the DevTools, I just don’t want them displayed by default?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Image" descr="Image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985000" y="2997200"/>
            <a:ext cx="4810615" cy="6210300"/>
          </a:xfrm>
          <a:prstGeom prst="rect">
            <a:avLst/>
          </a:prstGeom>
          <a:effectLst>
            <a:outerShdw sx="100000" sy="100000" kx="0" ky="0" algn="b" rotWithShape="0" blurRad="1270000" dist="263244" dir="8665111">
              <a:srgbClr val="000000">
                <a:alpha val="74894"/>
              </a:srgbClr>
            </a:outerShdw>
          </a:effectLst>
        </p:spPr>
      </p:pic>
      <p:sp>
        <p:nvSpPr>
          <p:cNvPr id="123" name="Victor J. Pudelski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93192">
              <a:defRPr sz="4128"/>
            </a:pPr>
            <a:r>
              <a:t>Victor J. Pudelski</a:t>
            </a:r>
          </a:p>
          <a:p>
            <a:pPr defTabSz="393192">
              <a:defRPr sz="3096"/>
            </a:pPr>
            <a:r>
              <a:t>V. P. of Solutions @ TSC, LLC</a:t>
            </a:r>
          </a:p>
          <a:p>
            <a:pPr defTabSz="393192">
              <a:defRPr sz="3096"/>
            </a:pPr>
            <a:r>
              <a:t>Founder/Developer @ Next Link Software, LLC</a:t>
            </a:r>
          </a:p>
        </p:txBody>
      </p:sp>
      <p:sp>
        <p:nvSpPr>
          <p:cNvPr id="124" name="Developer ~20 yrs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424687" indent="-424687" defTabSz="402336">
              <a:spcBef>
                <a:spcPts val="2800"/>
              </a:spcBef>
              <a:buBlip>
                <a:blip r:embed="rId3"/>
              </a:buBlip>
              <a:defRPr sz="2816"/>
            </a:pPr>
            <a:r>
              <a:t>Developer ~20 yrs</a:t>
            </a:r>
          </a:p>
          <a:p>
            <a:pPr marL="424687" indent="-424687" defTabSz="402336">
              <a:spcBef>
                <a:spcPts val="2800"/>
              </a:spcBef>
              <a:buBlip>
                <a:blip r:embed="rId3"/>
              </a:buBlip>
              <a:defRPr sz="2816"/>
            </a:pPr>
            <a:r>
              <a:t>Worked mostly in ECM (boring stuff)</a:t>
            </a:r>
          </a:p>
          <a:p>
            <a:pPr marL="424687" indent="-424687" defTabSz="402336">
              <a:spcBef>
                <a:spcPts val="2800"/>
              </a:spcBef>
              <a:buBlip>
                <a:blip r:embed="rId3"/>
              </a:buBlip>
              <a:defRPr sz="2816"/>
            </a:pPr>
            <a:r>
              <a:t>First saw Electron @ CodeMash ~2016</a:t>
            </a:r>
          </a:p>
          <a:p>
            <a:pPr marL="424687" indent="-424687" defTabSz="402336">
              <a:spcBef>
                <a:spcPts val="2800"/>
              </a:spcBef>
              <a:buBlip>
                <a:blip r:embed="rId3"/>
              </a:buBlip>
              <a:defRPr sz="2816"/>
            </a:pPr>
            <a:r>
              <a:t>Written production code in Electron (written a lot more not in prod)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Hiding DevToo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Hiding DevTools</a:t>
            </a:r>
          </a:p>
        </p:txBody>
      </p:sp>
      <p:sp>
        <p:nvSpPr>
          <p:cNvPr id="183" name="KeyBoard Shortcuts…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KeyBoard Shortcuts… </a:t>
            </a:r>
          </a:p>
          <a:p>
            <a:pPr>
              <a:buBlip>
                <a:blip r:embed="rId2"/>
              </a:buBlip>
            </a:pPr>
            <a:r>
              <a:t>modify main.js and put some listeners for certain events… </a:t>
            </a:r>
          </a:p>
          <a:p>
            <a:pPr>
              <a:buBlip>
                <a:blip r:embed="rId2"/>
              </a:buBlip>
            </a:pPr>
            <a:r>
              <a:t>Let’s make DevTools CmdOrCtrl+D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// Open the DevTool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800"/>
            </a:pPr>
            <a:r>
              <a:t>// Open the DevTools.</a:t>
            </a:r>
          </a:p>
          <a:p>
            <a:pPr marL="0" indent="0">
              <a:buSzTx/>
              <a:buNone/>
              <a:defRPr sz="2800"/>
            </a:pPr>
            <a:r>
              <a:rPr>
                <a:solidFill>
                  <a:schemeClr val="accent3"/>
                </a:solidFill>
              </a:rPr>
              <a:t>globalShortcut.register('CmdOrCtrl+D'</a:t>
            </a:r>
            <a:r>
              <a:t>, </a:t>
            </a:r>
            <a:r>
              <a:rPr>
                <a:solidFill>
                  <a:schemeClr val="accent6"/>
                </a:solidFill>
              </a:rPr>
              <a:t>() =&gt; {</a:t>
            </a:r>
            <a:endParaRPr>
              <a:solidFill>
                <a:schemeClr val="accent6"/>
              </a:solidFill>
            </a:endParaRPr>
          </a:p>
          <a:p>
            <a:pPr marL="0" indent="0">
              <a:buSzTx/>
              <a:buNone/>
              <a:defRPr sz="2800">
                <a:solidFill>
                  <a:schemeClr val="accent6"/>
                </a:solidFill>
              </a:defRPr>
            </a:pPr>
            <a:r>
              <a:t>  win.webContents.openDevTools()</a:t>
            </a:r>
          </a:p>
          <a:p>
            <a:pPr marL="0" indent="0">
              <a:buSzTx/>
              <a:buNone/>
              <a:defRPr sz="2800"/>
            </a:pPr>
            <a:r>
              <a:rPr>
                <a:solidFill>
                  <a:schemeClr val="accent6"/>
                </a:solidFill>
              </a:rPr>
              <a:t>}</a:t>
            </a:r>
            <a:r>
              <a:t>)</a:t>
            </a:r>
          </a:p>
          <a:p>
            <a:pPr marL="0" indent="0">
              <a:buSzTx/>
              <a:buNone/>
              <a:defRPr sz="2800"/>
            </a:pPr>
          </a:p>
          <a:p>
            <a:pPr marL="0" indent="0">
              <a:buSzTx/>
              <a:buNone/>
              <a:defRPr sz="2800">
                <a:solidFill>
                  <a:schemeClr val="accent3"/>
                </a:solidFill>
              </a:defRPr>
            </a:pPr>
            <a:r>
              <a:t>registering the key</a:t>
            </a:r>
          </a:p>
          <a:p>
            <a:pPr marL="0" indent="0">
              <a:buSzTx/>
              <a:buNone/>
              <a:defRPr sz="2800">
                <a:solidFill>
                  <a:schemeClr val="accent6"/>
                </a:solidFill>
              </a:defRPr>
            </a:pPr>
            <a:r>
              <a:t>event handler when key pressed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Let’s talk Deploy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Let’s talk Deployment</a:t>
            </a:r>
          </a:p>
        </p:txBody>
      </p:sp>
      <p:sp>
        <p:nvSpPr>
          <p:cNvPr id="188" name="npm install --save-dev electron-build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734785" indent="-734785">
              <a:buBlip>
                <a:blip r:embed="rId2"/>
              </a:buBlip>
              <a:defRPr sz="2800"/>
            </a:pPr>
            <a:r>
              <a:rPr sz="3600"/>
              <a:t> </a:t>
            </a:r>
            <a:r>
              <a:t>npm install --save-dev electron-builder</a:t>
            </a:r>
          </a:p>
          <a:p>
            <a:pPr>
              <a:buBlip>
                <a:blip r:embed="rId2"/>
              </a:buBlip>
            </a:pPr>
            <a:r>
              <a:t>modify package.json</a:t>
            </a:r>
          </a:p>
          <a:p>
            <a:pPr>
              <a:buBlip>
                <a:blip r:embed="rId2"/>
              </a:buBlip>
            </a:pPr>
            <a:r>
              <a:t>voila! dmg and .app created!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ode Sign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Code Signing</a:t>
            </a:r>
          </a:p>
        </p:txBody>
      </p:sp>
      <p:sp>
        <p:nvSpPr>
          <p:cNvPr id="191" name="Windows - Certificate Authorit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Windows - Certificate Authority</a:t>
            </a:r>
          </a:p>
          <a:p>
            <a:pPr>
              <a:buBlip>
                <a:blip r:embed="rId2"/>
              </a:buBlip>
            </a:pPr>
            <a:r>
              <a:t>Mac - Apple Developer Program</a:t>
            </a:r>
          </a:p>
          <a:p>
            <a:pPr lvl="1">
              <a:buBlip>
                <a:blip r:embed="rId2"/>
              </a:buBlip>
            </a:pPr>
            <a:r>
              <a:t>KeyChain Access</a:t>
            </a:r>
          </a:p>
          <a:p>
            <a:pPr>
              <a:buBlip>
                <a:blip r:embed="rId2"/>
              </a:buBlip>
            </a:pPr>
            <a:r>
              <a:t>Use Self-Signed Certificate for Development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Oval"/>
          <p:cNvSpPr/>
          <p:nvPr/>
        </p:nvSpPr>
        <p:spPr>
          <a:xfrm>
            <a:off x="7302536" y="3783941"/>
            <a:ext cx="4528514" cy="442091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63500" dist="25400" dir="2700000">
                    <a:srgbClr val="000000">
                      <a:alpha val="70000"/>
                    </a:srgbClr>
                  </a:outerShdw>
                </a:effectLst>
              </a:defRPr>
            </a:pPr>
          </a:p>
        </p:txBody>
      </p:sp>
      <p:sp>
        <p:nvSpPr>
          <p:cNvPr id="194" name="Publish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Publishing</a:t>
            </a:r>
          </a:p>
        </p:txBody>
      </p:sp>
      <p:sp>
        <p:nvSpPr>
          <p:cNvPr id="195" name="GitHub, Amazon, WebSite, …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GitHub, Amazon, WebSite, …</a:t>
            </a:r>
          </a:p>
          <a:p>
            <a:pPr>
              <a:buBlip>
                <a:blip r:embed="rId2"/>
              </a:buBlip>
            </a:pPr>
            <a:r>
              <a:t>Idea is making releases available for updating</a:t>
            </a:r>
          </a:p>
        </p:txBody>
      </p:sp>
      <p:pic>
        <p:nvPicPr>
          <p:cNvPr id="19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17874" y="3358089"/>
            <a:ext cx="4897838" cy="4897838"/>
          </a:xfrm>
          <a:prstGeom prst="rect">
            <a:avLst/>
          </a:prstGeom>
          <a:ln w="889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Auto Update"/>
          <p:cNvSpPr txBox="1"/>
          <p:nvPr>
            <p:ph type="title"/>
          </p:nvPr>
        </p:nvSpPr>
        <p:spPr>
          <a:xfrm>
            <a:off x="1270000" y="215900"/>
            <a:ext cx="10464800" cy="2540000"/>
          </a:xfrm>
          <a:prstGeom prst="rect">
            <a:avLst/>
          </a:prstGeom>
        </p:spPr>
        <p:txBody>
          <a:bodyPr/>
          <a:lstStyle/>
          <a:p>
            <a:pPr/>
            <a:r>
              <a:t>Auto Update</a:t>
            </a:r>
          </a:p>
        </p:txBody>
      </p:sp>
      <p:sp>
        <p:nvSpPr>
          <p:cNvPr id="199" name="App can check for updat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31494" indent="-531494" defTabSz="425195">
              <a:spcBef>
                <a:spcPts val="3300"/>
              </a:spcBef>
              <a:buBlip>
                <a:blip r:embed="rId2"/>
              </a:buBlip>
              <a:defRPr sz="3348"/>
            </a:pPr>
            <a:r>
              <a:t>App can check for updates</a:t>
            </a:r>
          </a:p>
          <a:p>
            <a:pPr marL="531494" indent="-531494" defTabSz="425195">
              <a:spcBef>
                <a:spcPts val="3300"/>
              </a:spcBef>
              <a:buBlip>
                <a:blip r:embed="rId2"/>
              </a:buBlip>
              <a:defRPr sz="3348"/>
            </a:pPr>
            <a:r>
              <a:t>You can determine when to check for updates</a:t>
            </a:r>
          </a:p>
          <a:p>
            <a:pPr lvl="1" marL="1062989" indent="-531494" defTabSz="425195">
              <a:spcBef>
                <a:spcPts val="3300"/>
              </a:spcBef>
              <a:buBlip>
                <a:blip r:embed="rId2"/>
              </a:buBlip>
              <a:defRPr sz="3348"/>
            </a:pPr>
            <a:r>
              <a:t>At Startup -&gt; App.ready</a:t>
            </a:r>
          </a:p>
          <a:p>
            <a:pPr lvl="1" marL="1062989" indent="-531494" defTabSz="425195">
              <a:spcBef>
                <a:spcPts val="3300"/>
              </a:spcBef>
              <a:buBlip>
                <a:blip r:embed="rId2"/>
              </a:buBlip>
              <a:defRPr sz="3348"/>
            </a:pPr>
            <a:r>
              <a:t>Menu Option</a:t>
            </a:r>
          </a:p>
          <a:p>
            <a:pPr lvl="1" marL="1062989" indent="-531494" defTabSz="425195">
              <a:spcBef>
                <a:spcPts val="3300"/>
              </a:spcBef>
              <a:buBlip>
                <a:blip r:embed="rId2"/>
              </a:buBlip>
              <a:defRPr sz="3348"/>
            </a:pPr>
            <a:r>
              <a:t>Continuously on some interval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Updat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Updating</a:t>
            </a:r>
          </a:p>
        </p:txBody>
      </p:sp>
      <p:sp>
        <p:nvSpPr>
          <p:cNvPr id="202" name="Normal Development lifecycl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Normal Development lifecycle </a:t>
            </a:r>
          </a:p>
          <a:p>
            <a:pPr>
              <a:buBlip>
                <a:blip r:embed="rId2"/>
              </a:buBlip>
            </a:pPr>
            <a:r>
              <a:t>When Ready Publish to location being checked</a:t>
            </a:r>
          </a:p>
          <a:p>
            <a:pPr>
              <a:buBlip>
                <a:blip r:embed="rId2"/>
              </a:buBlip>
            </a:pPr>
            <a:r>
              <a:t>Voila! If coded right, user will be prompted or automatically updated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Quick Re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Quick Review</a:t>
            </a:r>
          </a:p>
        </p:txBody>
      </p:sp>
      <p:sp>
        <p:nvSpPr>
          <p:cNvPr id="205" name="What is Electron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What is Electron?</a:t>
            </a:r>
          </a:p>
          <a:p>
            <a:pPr>
              <a:buBlip>
                <a:blip r:embed="rId2"/>
              </a:buBlip>
            </a:pPr>
            <a:r>
              <a:t>Creating an Application</a:t>
            </a:r>
          </a:p>
          <a:p>
            <a:pPr>
              <a:buBlip>
                <a:blip r:embed="rId2"/>
              </a:buBlip>
            </a:pPr>
            <a:r>
              <a:t>Live Reload</a:t>
            </a:r>
          </a:p>
          <a:p>
            <a:pPr>
              <a:buBlip>
                <a:blip r:embed="rId2"/>
              </a:buBlip>
            </a:pPr>
            <a:r>
              <a:t>Keyboard Shortcuts</a:t>
            </a:r>
          </a:p>
          <a:p>
            <a:pPr>
              <a:buBlip>
                <a:blip r:embed="rId2"/>
              </a:buBlip>
            </a:pPr>
            <a:r>
              <a:t>Packaging | Code Signing | Updating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ackages Us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Packages Used</a:t>
            </a:r>
          </a:p>
        </p:txBody>
      </p:sp>
      <p:sp>
        <p:nvSpPr>
          <p:cNvPr id="208" name="electr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electron</a:t>
            </a:r>
          </a:p>
          <a:p>
            <a:pPr>
              <a:buBlip>
                <a:blip r:embed="rId2"/>
              </a:buBlip>
            </a:pPr>
            <a:r>
              <a:t>electron-builder</a:t>
            </a:r>
          </a:p>
          <a:p>
            <a:pPr>
              <a:buBlip>
                <a:blip r:embed="rId2"/>
              </a:buBlip>
            </a:pPr>
            <a:r>
              <a:t>electron-reload</a:t>
            </a:r>
          </a:p>
          <a:p>
            <a:pPr>
              <a:buBlip>
                <a:blip r:embed="rId2"/>
              </a:buBlip>
            </a:pPr>
            <a:r>
              <a:t>electron-log</a:t>
            </a:r>
          </a:p>
          <a:p>
            <a:pPr>
              <a:buBlip>
                <a:blip r:embed="rId2"/>
              </a:buBlip>
            </a:pPr>
            <a:r>
              <a:t>electron-updater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Helpful Links"/>
          <p:cNvSpPr txBox="1"/>
          <p:nvPr>
            <p:ph type="title"/>
          </p:nvPr>
        </p:nvSpPr>
        <p:spPr>
          <a:xfrm>
            <a:off x="1270000" y="203200"/>
            <a:ext cx="10464800" cy="1317924"/>
          </a:xfrm>
          <a:prstGeom prst="rect">
            <a:avLst/>
          </a:prstGeom>
        </p:spPr>
        <p:txBody>
          <a:bodyPr/>
          <a:lstStyle/>
          <a:p>
            <a:pPr/>
            <a:r>
              <a:t>Helpful Links</a:t>
            </a:r>
          </a:p>
        </p:txBody>
      </p:sp>
      <p:sp>
        <p:nvSpPr>
          <p:cNvPr id="211" name="https://nodejs.org/…"/>
          <p:cNvSpPr txBox="1"/>
          <p:nvPr>
            <p:ph type="body" idx="1"/>
          </p:nvPr>
        </p:nvSpPr>
        <p:spPr>
          <a:xfrm>
            <a:off x="1270000" y="1786970"/>
            <a:ext cx="10464800" cy="672203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rPr u="sng">
                <a:hlinkClick r:id="rId3" invalidUrl="" action="" tgtFrame="" tooltip="" history="1" highlightClick="0" endSnd="0"/>
              </a:rPr>
              <a:t>https://nodejs.org/</a:t>
            </a:r>
          </a:p>
          <a:p>
            <a:pPr>
              <a:buBlip>
                <a:blip r:embed="rId2"/>
              </a:buBlip>
            </a:pPr>
            <a:r>
              <a:rPr u="sng">
                <a:hlinkClick r:id="rId4" invalidUrl="" action="" tgtFrame="" tooltip="" history="1" highlightClick="0" endSnd="0"/>
              </a:rPr>
              <a:t>https://electronjs.org/</a:t>
            </a:r>
          </a:p>
          <a:p>
            <a:pPr>
              <a:buBlip>
                <a:blip r:embed="rId2"/>
              </a:buBlip>
            </a:pPr>
            <a:r>
              <a:rPr u="sng">
                <a:hlinkClick r:id="rId5" invalidUrl="" action="" tgtFrame="" tooltip="" history="1" highlightClick="0" endSnd="0"/>
              </a:rPr>
              <a:t>https://code.visualstudio.com/</a:t>
            </a:r>
          </a:p>
          <a:p>
            <a:pPr>
              <a:buBlip>
                <a:blip r:embed="rId2"/>
              </a:buBlip>
            </a:pPr>
            <a:r>
              <a:rPr u="sng">
                <a:hlinkClick r:id="rId6" invalidUrl="" action="" tgtFrame="" tooltip="" history="1" highlightClick="0" endSnd="0"/>
              </a:rPr>
              <a:t>https://docs.npmjs.com/files/package-lock.json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27" name="What is Electron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What is Electron?</a:t>
            </a:r>
          </a:p>
          <a:p>
            <a:pPr>
              <a:buBlip>
                <a:blip r:embed="rId2"/>
              </a:buBlip>
            </a:pPr>
            <a:r>
              <a:t>Creating an Application</a:t>
            </a:r>
          </a:p>
          <a:p>
            <a:pPr>
              <a:buBlip>
                <a:blip r:embed="rId2"/>
              </a:buBlip>
            </a:pPr>
            <a:r>
              <a:t>Features</a:t>
            </a:r>
          </a:p>
          <a:p>
            <a:pPr>
              <a:buBlip>
                <a:blip r:embed="rId2"/>
              </a:buBlip>
            </a:pPr>
            <a:r>
              <a:t>Packaging | Code Signing | Updating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Victor J. Pudelski…"/>
          <p:cNvSpPr txBox="1"/>
          <p:nvPr>
            <p:ph type="body" idx="13"/>
          </p:nvPr>
        </p:nvSpPr>
        <p:spPr>
          <a:xfrm>
            <a:off x="1270000" y="6362700"/>
            <a:ext cx="10464800" cy="1977159"/>
          </a:xfrm>
          <a:prstGeom prst="rect">
            <a:avLst/>
          </a:prstGeom>
        </p:spPr>
        <p:txBody>
          <a:bodyPr/>
          <a:lstStyle/>
          <a:p>
            <a:pPr algn="l"/>
            <a:r>
              <a:t>Victor J. Pudelski</a:t>
            </a:r>
          </a:p>
          <a:p>
            <a:pPr algn="l"/>
            <a:r>
              <a:rPr u="sng">
                <a:hlinkClick r:id="rId2" invalidUrl="" action="" tgtFrame="" tooltip="" history="1" highlightClick="0" endSnd="0"/>
              </a:rPr>
              <a:t>vpudelski@nextlinksoftware.com</a:t>
            </a:r>
          </a:p>
          <a:p>
            <a:pPr algn="l"/>
            <a:r>
              <a:t>@vjpudelski on twitter</a:t>
            </a:r>
          </a:p>
          <a:p>
            <a:pPr algn="l"/>
            <a:r>
              <a:rPr u="sng">
                <a:hlinkClick r:id="rId3" invalidUrl="" action="" tgtFrame="" tooltip="" history="1" highlightClick="0" endSnd="0"/>
              </a:rPr>
              <a:t>www.gitfetchvictor.com</a:t>
            </a:r>
          </a:p>
        </p:txBody>
      </p:sp>
      <p:sp>
        <p:nvSpPr>
          <p:cNvPr id="214" name="THANK YOU!…"/>
          <p:cNvSpPr txBox="1"/>
          <p:nvPr>
            <p:ph type="body" idx="14"/>
          </p:nvPr>
        </p:nvSpPr>
        <p:spPr>
          <a:xfrm>
            <a:off x="1270000" y="2076162"/>
            <a:ext cx="10464800" cy="2731076"/>
          </a:xfrm>
          <a:prstGeom prst="rect">
            <a:avLst/>
          </a:prstGeom>
        </p:spPr>
        <p:txBody>
          <a:bodyPr/>
          <a:lstStyle/>
          <a:p>
            <a:pPr>
              <a:defRPr sz="7200"/>
            </a:pPr>
            <a:r>
              <a:t>THANK YOU!</a:t>
            </a:r>
          </a:p>
          <a:p>
            <a:pPr>
              <a:defRPr sz="7200"/>
            </a:pPr>
            <a:r>
              <a:t>QUESTIONS?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Image" descr="Image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927850" y="2940050"/>
            <a:ext cx="4835922" cy="6108700"/>
          </a:xfrm>
          <a:prstGeom prst="rect">
            <a:avLst/>
          </a:prstGeom>
        </p:spPr>
      </p:pic>
      <p:sp>
        <p:nvSpPr>
          <p:cNvPr id="130" name="Electr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Electron</a:t>
            </a:r>
          </a:p>
        </p:txBody>
      </p:sp>
      <p:sp>
        <p:nvSpPr>
          <p:cNvPr id="131" name="formerly Atom Shell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458469" indent="-458469" defTabSz="434340">
              <a:spcBef>
                <a:spcPts val="3000"/>
              </a:spcBef>
              <a:buBlip>
                <a:blip r:embed="rId3"/>
              </a:buBlip>
              <a:defRPr sz="3040"/>
            </a:pPr>
            <a:r>
              <a:t>formerly Atom Shell</a:t>
            </a:r>
          </a:p>
          <a:p>
            <a:pPr marL="458469" indent="-458469" defTabSz="434340">
              <a:spcBef>
                <a:spcPts val="3000"/>
              </a:spcBef>
              <a:buBlip>
                <a:blip r:embed="rId3"/>
              </a:buBlip>
              <a:defRPr sz="3040"/>
            </a:pPr>
            <a:r>
              <a:t>initial release 7/2015 </a:t>
            </a:r>
          </a:p>
          <a:p>
            <a:pPr marL="458469" indent="-458469" defTabSz="434340">
              <a:spcBef>
                <a:spcPts val="3000"/>
              </a:spcBef>
              <a:buBlip>
                <a:blip r:embed="rId3"/>
              </a:buBlip>
              <a:defRPr sz="3040"/>
            </a:pPr>
            <a:r>
              <a:t>dev started 2013</a:t>
            </a:r>
          </a:p>
          <a:p>
            <a:pPr marL="458469" indent="-458469" defTabSz="434340">
              <a:spcBef>
                <a:spcPts val="3000"/>
              </a:spcBef>
              <a:buBlip>
                <a:blip r:embed="rId3"/>
              </a:buBlip>
              <a:defRPr sz="3040"/>
            </a:pPr>
            <a:r>
              <a:t>think NodeJS but on Desktop</a:t>
            </a:r>
          </a:p>
          <a:p>
            <a:pPr marL="458469" indent="-458469" defTabSz="434340">
              <a:spcBef>
                <a:spcPts val="3000"/>
              </a:spcBef>
              <a:buBlip>
                <a:blip r:embed="rId3"/>
              </a:buBlip>
              <a:defRPr sz="3040"/>
            </a:pPr>
            <a:r>
              <a:t>Takes advantage of Chromium Browser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hromium?!?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52043">
              <a:defRPr sz="5544"/>
            </a:pPr>
            <a:r>
              <a:t>Chromium?!?</a:t>
            </a:r>
          </a:p>
          <a:p>
            <a:pPr defTabSz="352043">
              <a:defRPr sz="5544"/>
            </a:pPr>
            <a:r>
              <a:t>You mean Chrome, right?</a:t>
            </a:r>
          </a:p>
        </p:txBody>
      </p:sp>
      <p:sp>
        <p:nvSpPr>
          <p:cNvPr id="134" name="Yes, kinda.. Chrome but open sourc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Yes, kinda.. Chrome but open source</a:t>
            </a:r>
          </a:p>
          <a:p>
            <a:pPr>
              <a:buBlip>
                <a:blip r:embed="rId2"/>
              </a:buBlip>
            </a:pPr>
            <a:r>
              <a:t>Chrome is web, web is HTML/CSS/JS</a:t>
            </a:r>
          </a:p>
          <a:p>
            <a:pPr>
              <a:buBlip>
                <a:blip r:embed="rId2"/>
              </a:buBlip>
            </a:pPr>
            <a:r>
              <a:t>I can develop desktop applications in HTML/CSS/JS?!?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Image" descr="Image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5217" t="0" r="15217" b="0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Others think so too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Others think so too… </a:t>
            </a:r>
          </a:p>
        </p:txBody>
      </p:sp>
      <p:pic>
        <p:nvPicPr>
          <p:cNvPr id="13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6464" y="2299853"/>
            <a:ext cx="1996334" cy="2181834"/>
          </a:xfrm>
          <a:prstGeom prst="rect">
            <a:avLst/>
          </a:prstGeom>
          <a:ln w="88900">
            <a:miter lim="400000"/>
          </a:ln>
        </p:spPr>
      </p:pic>
      <p:pic>
        <p:nvPicPr>
          <p:cNvPr id="14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31611" y="4983396"/>
            <a:ext cx="2181833" cy="2181834"/>
          </a:xfrm>
          <a:prstGeom prst="rect">
            <a:avLst/>
          </a:prstGeom>
          <a:ln w="88900">
            <a:miter lim="400000"/>
          </a:ln>
        </p:spPr>
      </p:pic>
      <p:pic>
        <p:nvPicPr>
          <p:cNvPr id="14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803522" y="2392603"/>
            <a:ext cx="1996334" cy="1996334"/>
          </a:xfrm>
          <a:prstGeom prst="rect">
            <a:avLst/>
          </a:prstGeom>
          <a:ln w="88900">
            <a:miter lim="400000"/>
          </a:ln>
        </p:spPr>
      </p:pic>
      <p:pic>
        <p:nvPicPr>
          <p:cNvPr id="142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345968" y="2647831"/>
            <a:ext cx="2637360" cy="2637360"/>
          </a:xfrm>
          <a:prstGeom prst="rect">
            <a:avLst/>
          </a:prstGeom>
          <a:ln w="88900">
            <a:miter lim="400000"/>
          </a:ln>
        </p:spPr>
      </p:pic>
      <p:pic>
        <p:nvPicPr>
          <p:cNvPr id="143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940443" y="7029279"/>
            <a:ext cx="1722492" cy="1722492"/>
          </a:xfrm>
          <a:prstGeom prst="rect">
            <a:avLst/>
          </a:prstGeom>
          <a:ln w="88900">
            <a:miter lim="400000"/>
          </a:ln>
        </p:spPr>
      </p:pic>
      <p:pic>
        <p:nvPicPr>
          <p:cNvPr id="144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94373" y="6847309"/>
            <a:ext cx="2394304" cy="2394304"/>
          </a:xfrm>
          <a:prstGeom prst="rect">
            <a:avLst/>
          </a:prstGeom>
          <a:ln w="88900">
            <a:miter lim="400000"/>
          </a:ln>
        </p:spPr>
      </p:pic>
      <p:pic>
        <p:nvPicPr>
          <p:cNvPr id="145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274628" y="5841317"/>
            <a:ext cx="2283563" cy="2283563"/>
          </a:xfrm>
          <a:prstGeom prst="rect">
            <a:avLst/>
          </a:prstGeom>
          <a:ln w="889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But Why is this awesom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But Why is this awesome?</a:t>
            </a:r>
          </a:p>
        </p:txBody>
      </p:sp>
      <p:sp>
        <p:nvSpPr>
          <p:cNvPr id="148" name="Skills are needed for other types of apps and they are so many resourc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Skills are needed for other types of apps and they are so many resources</a:t>
            </a:r>
          </a:p>
          <a:p>
            <a:pPr>
              <a:buBlip>
                <a:blip r:embed="rId2"/>
              </a:buBlip>
            </a:pPr>
            <a:r>
              <a:t>You decide how fancy you want to be… Angular, React, etc…</a:t>
            </a:r>
          </a:p>
          <a:p>
            <a:pPr>
              <a:buBlip>
                <a:blip r:embed="rId2"/>
              </a:buBlip>
            </a:pPr>
            <a:r>
              <a:t>CROSS-PLATFORM!!! -&gt; </a:t>
            </a:r>
            <a:r>
              <a:rPr sz="2400"/>
              <a:t>Linux, Mac, Windows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How Do I Get Started?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Do I Get Started?…</a:t>
            </a:r>
          </a:p>
        </p:txBody>
      </p:sp>
      <p:sp>
        <p:nvSpPr>
          <p:cNvPr id="151" name="Setup Development Environmen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Setup Development Environment</a:t>
            </a:r>
          </a:p>
          <a:p>
            <a:pPr>
              <a:buBlip>
                <a:blip r:embed="rId2"/>
              </a:buBlip>
            </a:pPr>
            <a:r>
              <a:t>Pick your favorite editor</a:t>
            </a:r>
          </a:p>
          <a:p>
            <a:pPr>
              <a:buBlip>
                <a:blip r:embed="rId2"/>
              </a:buBlip>
            </a:pPr>
            <a:r>
              <a:t>CODE!!!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2.jpe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3.jpeg"/></Relationships>

</file>

<file path=ppt/theme/theme1.xml><?xml version="1.0" encoding="utf-8"?>
<a:theme xmlns:a="http://schemas.openxmlformats.org/drawingml/2006/main" xmlns:r="http://schemas.openxmlformats.org/officeDocument/2006/relationships" name="Chalkboard">
  <a:themeElements>
    <a:clrScheme name="Chalkboard">
      <a:dk1>
        <a:srgbClr val="BF00FF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63500" dist="0" dir="162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63500" dist="25400" dir="270000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halkboard">
  <a:themeElements>
    <a:clrScheme name="Chalkboard">
      <a:dk1>
        <a:srgbClr val="000000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63500" dist="0" dir="162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63500" dist="25400" dir="270000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