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1pPr>
    <a:lvl2pPr marL="0" marR="0" indent="228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2pPr>
    <a:lvl3pPr marL="0" marR="0" indent="457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3pPr>
    <a:lvl4pPr marL="0" marR="0" indent="685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4pPr>
    <a:lvl5pPr marL="0" marR="0" indent="9144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5pPr>
    <a:lvl6pPr marL="0" marR="0" indent="11430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6pPr>
    <a:lvl7pPr marL="0" marR="0" indent="13716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7pPr>
    <a:lvl8pPr marL="0" marR="0" indent="16002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8pPr>
    <a:lvl9pPr marL="0" marR="0" indent="182880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5" name="Shape 135"/>
          <p:cNvSpPr/>
          <p:nvPr>
            <p:ph type="sldImg"/>
          </p:nvPr>
        </p:nvSpPr>
        <p:spPr>
          <a:xfrm>
            <a:off x="1143000" y="685800"/>
            <a:ext cx="4572000" cy="3429000"/>
          </a:xfrm>
          <a:prstGeom prst="rect">
            <a:avLst/>
          </a:prstGeom>
        </p:spPr>
        <p:txBody>
          <a:bodyPr/>
          <a:lstStyle/>
          <a:p>
            <a:pPr/>
          </a:p>
        </p:txBody>
      </p:sp>
      <p:sp>
        <p:nvSpPr>
          <p:cNvPr id="136" name="Shape 13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Chalkduster"/>
      </a:defRPr>
    </a:lvl1pPr>
    <a:lvl2pPr indent="228600" defTabSz="457200" latinLnBrk="0">
      <a:lnSpc>
        <a:spcPct val="117999"/>
      </a:lnSpc>
      <a:defRPr sz="2200">
        <a:latin typeface="+mn-lt"/>
        <a:ea typeface="+mn-ea"/>
        <a:cs typeface="+mn-cs"/>
        <a:sym typeface="Chalkduster"/>
      </a:defRPr>
    </a:lvl2pPr>
    <a:lvl3pPr indent="457200" defTabSz="457200" latinLnBrk="0">
      <a:lnSpc>
        <a:spcPct val="117999"/>
      </a:lnSpc>
      <a:defRPr sz="2200">
        <a:latin typeface="+mn-lt"/>
        <a:ea typeface="+mn-ea"/>
        <a:cs typeface="+mn-cs"/>
        <a:sym typeface="Chalkduster"/>
      </a:defRPr>
    </a:lvl3pPr>
    <a:lvl4pPr indent="685800" defTabSz="457200" latinLnBrk="0">
      <a:lnSpc>
        <a:spcPct val="117999"/>
      </a:lnSpc>
      <a:defRPr sz="2200">
        <a:latin typeface="+mn-lt"/>
        <a:ea typeface="+mn-ea"/>
        <a:cs typeface="+mn-cs"/>
        <a:sym typeface="Chalkduster"/>
      </a:defRPr>
    </a:lvl4pPr>
    <a:lvl5pPr indent="914400" defTabSz="457200" latinLnBrk="0">
      <a:lnSpc>
        <a:spcPct val="117999"/>
      </a:lnSpc>
      <a:defRPr sz="2200">
        <a:latin typeface="+mn-lt"/>
        <a:ea typeface="+mn-ea"/>
        <a:cs typeface="+mn-cs"/>
        <a:sym typeface="Chalkduster"/>
      </a:defRPr>
    </a:lvl5pPr>
    <a:lvl6pPr indent="1143000" defTabSz="457200" latinLnBrk="0">
      <a:lnSpc>
        <a:spcPct val="117999"/>
      </a:lnSpc>
      <a:defRPr sz="2200">
        <a:latin typeface="+mn-lt"/>
        <a:ea typeface="+mn-ea"/>
        <a:cs typeface="+mn-cs"/>
        <a:sym typeface="Chalkduster"/>
      </a:defRPr>
    </a:lvl6pPr>
    <a:lvl7pPr indent="1371600" defTabSz="457200" latinLnBrk="0">
      <a:lnSpc>
        <a:spcPct val="117999"/>
      </a:lnSpc>
      <a:defRPr sz="2200">
        <a:latin typeface="+mn-lt"/>
        <a:ea typeface="+mn-ea"/>
        <a:cs typeface="+mn-cs"/>
        <a:sym typeface="Chalkduster"/>
      </a:defRPr>
    </a:lvl7pPr>
    <a:lvl8pPr indent="1600200" defTabSz="457200" latinLnBrk="0">
      <a:lnSpc>
        <a:spcPct val="117999"/>
      </a:lnSpc>
      <a:defRPr sz="2200">
        <a:latin typeface="+mn-lt"/>
        <a:ea typeface="+mn-ea"/>
        <a:cs typeface="+mn-cs"/>
        <a:sym typeface="Chalkduster"/>
      </a:defRPr>
    </a:lvl8pPr>
    <a:lvl9pPr indent="1828800" defTabSz="457200" latinLnBrk="0">
      <a:lnSpc>
        <a:spcPct val="117999"/>
      </a:lnSpc>
      <a:defRPr sz="2200">
        <a:latin typeface="+mn-lt"/>
        <a:ea typeface="+mn-ea"/>
        <a:cs typeface="+mn-cs"/>
        <a:sym typeface="Chalkduster"/>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567459"/>
          </a:xfrm>
          <a:prstGeom prst="rect">
            <a:avLst/>
          </a:prstGeom>
        </p:spPr>
        <p:txBody>
          <a:bodyPr anchor="t">
            <a:spAutoFit/>
          </a:bodyPr>
          <a:lstStyle>
            <a:lvl1pPr marL="0" indent="0" algn="ctr">
              <a:spcBef>
                <a:spcPts val="0"/>
              </a:spcBef>
              <a:buSzTx/>
              <a:buNone/>
              <a:defRPr sz="2400"/>
            </a:lvl1pPr>
          </a:lstStyle>
          <a:p>
            <a:pPr/>
            <a:r>
              <a:t>–Johnny Appleseed</a:t>
            </a:r>
          </a:p>
        </p:txBody>
      </p:sp>
      <p:sp>
        <p:nvSpPr>
          <p:cNvPr id="94" name="“Type a quote here.”"/>
          <p:cNvSpPr txBox="1"/>
          <p:nvPr>
            <p:ph type="body" sz="quarter" idx="14"/>
          </p:nvPr>
        </p:nvSpPr>
        <p:spPr>
          <a:xfrm>
            <a:off x="1270000" y="4193862"/>
            <a:ext cx="10464800" cy="756276"/>
          </a:xfrm>
          <a:prstGeom prst="rect">
            <a:avLst/>
          </a:prstGeom>
        </p:spPr>
        <p:txBody>
          <a:bodyPr>
            <a:spAutoFit/>
          </a:bodyPr>
          <a:lstStyle>
            <a:lvl1pPr marL="0" indent="0" algn="ctr">
              <a:spcBef>
                <a:spcPts val="0"/>
              </a:spcBef>
              <a:buSzTx/>
              <a:buNone/>
              <a:defRPr sz="3400"/>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7" name="Image"/>
          <p:cNvSpPr/>
          <p:nvPr>
            <p:ph type="pic" sz="half" idx="13"/>
          </p:nvPr>
        </p:nvSpPr>
        <p:spPr>
          <a:xfrm>
            <a:off x="6972300" y="2984500"/>
            <a:ext cx="4747115" cy="6019800"/>
          </a:xfrm>
          <a:prstGeom prst="rect">
            <a:avLst/>
          </a:prstGeom>
          <a:ln w="9525">
            <a:round/>
          </a:ln>
        </p:spPr>
        <p:txBody>
          <a:bodyPr lIns="91439" tIns="45719" rIns="91439" bIns="45719" anchor="t">
            <a:noAutofit/>
          </a:bodyPr>
          <a:lstStyle/>
          <a:p>
            <a:pPr/>
          </a:p>
        </p:txBody>
      </p:sp>
      <p:sp>
        <p:nvSpPr>
          <p:cNvPr id="118" name="Title Text"/>
          <p:cNvSpPr txBox="1"/>
          <p:nvPr>
            <p:ph type="title"/>
          </p:nvPr>
        </p:nvSpPr>
        <p:spPr>
          <a:xfrm>
            <a:off x="1270000" y="203200"/>
            <a:ext cx="10464800" cy="2540000"/>
          </a:xfrm>
          <a:prstGeom prst="rect">
            <a:avLst/>
          </a:prstGeom>
        </p:spPr>
        <p:txBody>
          <a:bodyPr/>
          <a:lstStyle>
            <a:lvl1pPr defTabSz="457200">
              <a:defRPr sz="7200">
                <a:solidFill>
                  <a:srgbClr val="FFFFFF"/>
                </a:solidFill>
              </a:defRPr>
            </a:lvl1pPr>
          </a:lstStyle>
          <a:p>
            <a:pPr/>
            <a:r>
              <a:t>Title Text</a:t>
            </a:r>
          </a:p>
        </p:txBody>
      </p:sp>
      <p:sp>
        <p:nvSpPr>
          <p:cNvPr id="119" name="Body Level One…"/>
          <p:cNvSpPr txBox="1"/>
          <p:nvPr>
            <p:ph type="body" sz="half" idx="1"/>
          </p:nvPr>
        </p:nvSpPr>
        <p:spPr>
          <a:xfrm>
            <a:off x="1270000" y="2946400"/>
            <a:ext cx="5270500" cy="6096000"/>
          </a:xfrm>
          <a:prstGeom prst="rect">
            <a:avLst/>
          </a:prstGeom>
        </p:spPr>
        <p:txBody>
          <a:bodyPr/>
          <a:lstStyle>
            <a:lvl1pPr marL="482600" indent="-482600" defTabSz="457200">
              <a:spcBef>
                <a:spcPts val="3200"/>
              </a:spcBef>
              <a:buSzPct val="43000"/>
              <a:buBlip>
                <a:blip r:embed="rId3"/>
              </a:buBlip>
              <a:defRPr>
                <a:solidFill>
                  <a:srgbClr val="FFFFFF"/>
                </a:solidFill>
              </a:defRPr>
            </a:lvl1pPr>
            <a:lvl2pPr marL="965200" indent="-482600" defTabSz="457200">
              <a:spcBef>
                <a:spcPts val="3200"/>
              </a:spcBef>
              <a:buSzPct val="43000"/>
              <a:buBlip>
                <a:blip r:embed="rId3"/>
              </a:buBlip>
              <a:defRPr>
                <a:solidFill>
                  <a:srgbClr val="FFFFFF"/>
                </a:solidFill>
              </a:defRPr>
            </a:lvl2pPr>
            <a:lvl3pPr marL="1447800" indent="-482600" defTabSz="457200">
              <a:spcBef>
                <a:spcPts val="3200"/>
              </a:spcBef>
              <a:buSzPct val="43000"/>
              <a:buBlip>
                <a:blip r:embed="rId3"/>
              </a:buBlip>
              <a:defRPr>
                <a:solidFill>
                  <a:srgbClr val="FFFFFF"/>
                </a:solidFill>
              </a:defRPr>
            </a:lvl3pPr>
            <a:lvl4pPr marL="1930400" indent="-482600" defTabSz="457200">
              <a:spcBef>
                <a:spcPts val="3200"/>
              </a:spcBef>
              <a:buSzPct val="43000"/>
              <a:buBlip>
                <a:blip r:embed="rId3"/>
              </a:buBlip>
              <a:defRPr>
                <a:solidFill>
                  <a:srgbClr val="FFFFFF"/>
                </a:solidFill>
              </a:defRPr>
            </a:lvl4pPr>
            <a:lvl5pPr marL="2413000" indent="-482600" defTabSz="457200">
              <a:spcBef>
                <a:spcPts val="3200"/>
              </a:spcBef>
              <a:buSzPct val="43000"/>
              <a:buBlip>
                <a:blip r:embed="rId3"/>
              </a:buBlip>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20" name="Slide Number"/>
          <p:cNvSpPr txBox="1"/>
          <p:nvPr>
            <p:ph type="sldNum" sz="quarter" idx="2"/>
          </p:nvPr>
        </p:nvSpPr>
        <p:spPr>
          <a:xfrm>
            <a:off x="6256723" y="9197831"/>
            <a:ext cx="409839" cy="454170"/>
          </a:xfrm>
          <a:prstGeom prst="rect">
            <a:avLst/>
          </a:prstGeom>
        </p:spPr>
        <p:txBody>
          <a:bodyPr anchor="b"/>
          <a:lstStyle>
            <a:lvl1pPr algn="r" defTabSz="457200">
              <a:defRPr sz="18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27" name="–Johnny Appleseed"/>
          <p:cNvSpPr txBox="1"/>
          <p:nvPr>
            <p:ph type="body" sz="quarter" idx="13"/>
          </p:nvPr>
        </p:nvSpPr>
        <p:spPr>
          <a:xfrm>
            <a:off x="1270000" y="6362700"/>
            <a:ext cx="10464800" cy="571500"/>
          </a:xfrm>
          <a:prstGeom prst="rect">
            <a:avLst/>
          </a:prstGeom>
        </p:spPr>
        <p:txBody>
          <a:bodyPr anchor="t">
            <a:spAutoFit/>
          </a:bodyPr>
          <a:lstStyle>
            <a:lvl1pPr marL="0" indent="0" algn="ctr" defTabSz="457200">
              <a:spcBef>
                <a:spcPts val="0"/>
              </a:spcBef>
              <a:buSzTx/>
              <a:buNone/>
              <a:defRPr sz="2400">
                <a:solidFill>
                  <a:srgbClr val="FFFFFF"/>
                </a:solidFill>
              </a:defRPr>
            </a:lvl1pPr>
          </a:lstStyle>
          <a:p>
            <a:pPr/>
            <a:r>
              <a:t>–Johnny Appleseed</a:t>
            </a:r>
          </a:p>
        </p:txBody>
      </p:sp>
      <p:sp>
        <p:nvSpPr>
          <p:cNvPr id="128" name="“Type a quote here.”"/>
          <p:cNvSpPr txBox="1"/>
          <p:nvPr>
            <p:ph type="body" sz="quarter" idx="14"/>
          </p:nvPr>
        </p:nvSpPr>
        <p:spPr>
          <a:xfrm>
            <a:off x="1270000" y="4518049"/>
            <a:ext cx="10464800" cy="717502"/>
          </a:xfrm>
          <a:prstGeom prst="rect">
            <a:avLst/>
          </a:prstGeom>
        </p:spPr>
        <p:txBody>
          <a:bodyPr>
            <a:spAutoFit/>
          </a:bodyPr>
          <a:lstStyle>
            <a:lvl1pPr marL="0" indent="0" algn="ctr" defTabSz="457200">
              <a:spcBef>
                <a:spcPts val="2400"/>
              </a:spcBef>
              <a:buSzTx/>
              <a:buNone/>
              <a:defRPr sz="3800">
                <a:solidFill>
                  <a:srgbClr val="FFFFFF"/>
                </a:solidFill>
              </a:defRPr>
            </a:lvl1pPr>
          </a:lstStyle>
          <a:p>
            <a:pPr/>
            <a:r>
              <a:t>“Type a quote here.”</a:t>
            </a:r>
          </a:p>
        </p:txBody>
      </p:sp>
      <p:sp>
        <p:nvSpPr>
          <p:cNvPr id="129" name="Slide Number"/>
          <p:cNvSpPr txBox="1"/>
          <p:nvPr>
            <p:ph type="sldNum" sz="quarter" idx="2"/>
          </p:nvPr>
        </p:nvSpPr>
        <p:spPr>
          <a:xfrm>
            <a:off x="6297011" y="9197831"/>
            <a:ext cx="409839" cy="454170"/>
          </a:xfrm>
          <a:prstGeom prst="rect">
            <a:avLst/>
          </a:prstGeom>
        </p:spPr>
        <p:txBody>
          <a:bodyPr anchor="b"/>
          <a:lstStyle>
            <a:lvl1pPr defTabSz="457200">
              <a:defRPr sz="18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14"/>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10513" y="9296400"/>
            <a:ext cx="377001" cy="416406"/>
          </a:xfrm>
          <a:prstGeom prst="rect">
            <a:avLst/>
          </a:prstGeom>
          <a:ln w="12700">
            <a:miter lim="400000"/>
          </a:ln>
        </p:spPr>
        <p:txBody>
          <a:bodyPr wrap="none" lIns="50800" tIns="50800" rIns="50800" bIns="50800">
            <a:spAutoFit/>
          </a:bodyPr>
          <a:lstStyle>
            <a:lvl1pPr>
              <a:defRPr sz="1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halkduster"/>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halkduster"/>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halkduster"/>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halkduster"/>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halkduster"/>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halkduster"/>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halkduster"/>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halkduster"/>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000000"/>
          </a:solidFill>
          <a:uFillTx/>
          <a:latin typeface="+mn-lt"/>
          <a:ea typeface="+mn-ea"/>
          <a:cs typeface="+mn-cs"/>
          <a:sym typeface="Chalkduster"/>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Chalkduster"/>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Chalkduster"/>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Chalkduster"/>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Chalkduster"/>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Chalkduster"/>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Chalkduster"/>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Chalkduster"/>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Chalkduster"/>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ln>
            <a:noFill/>
          </a:ln>
          <a:solidFill>
            <a:srgbClr val="000000"/>
          </a:solidFill>
          <a:uFillTx/>
          <a:latin typeface="+mn-lt"/>
          <a:ea typeface="+mn-ea"/>
          <a:cs typeface="+mn-cs"/>
          <a:sym typeface="Chalkduster"/>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halkduster"/>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halkduster"/>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halkduster"/>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halkduster"/>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halkduster"/>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halkduster"/>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halkduster"/>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halkduster"/>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Chalkduste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6.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hyperlink" Target="mailto:vjpudelski@nextlinksoftware.com" TargetMode="External"/><Relationship Id="rId3" Type="http://schemas.openxmlformats.org/officeDocument/2006/relationships/hyperlink" Target="http://www.gitfetchvictor.com" TargetMode="External"/><Relationship Id="rId4" Type="http://schemas.openxmlformats.org/officeDocument/2006/relationships/hyperlink" Target="http://indycode.amegala.com/Schedule" TargetMode="Externa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hyperlink" Target="http://atlassian.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Git Merge, Resets and Branches"/>
          <p:cNvSpPr txBox="1"/>
          <p:nvPr>
            <p:ph type="ctrTitle"/>
          </p:nvPr>
        </p:nvSpPr>
        <p:spPr>
          <a:prstGeom prst="rect">
            <a:avLst/>
          </a:prstGeom>
        </p:spPr>
        <p:txBody>
          <a:bodyPr/>
          <a:lstStyle/>
          <a:p>
            <a:pPr/>
            <a:r>
              <a:t>Git Merge, Resets and Branches</a:t>
            </a:r>
          </a:p>
        </p:txBody>
      </p:sp>
      <p:sp>
        <p:nvSpPr>
          <p:cNvPr id="139" name="©2019 - A gitfetchvictor production…"/>
          <p:cNvSpPr txBox="1"/>
          <p:nvPr>
            <p:ph type="subTitle" sz="quarter" idx="1"/>
          </p:nvPr>
        </p:nvSpPr>
        <p:spPr>
          <a:xfrm>
            <a:off x="1270000" y="9131597"/>
            <a:ext cx="10464800" cy="469603"/>
          </a:xfrm>
          <a:prstGeom prst="rect">
            <a:avLst/>
          </a:prstGeom>
        </p:spPr>
        <p:txBody>
          <a:bodyPr/>
          <a:lstStyle>
            <a:lvl1pPr>
              <a:defRPr sz="2400">
                <a:latin typeface="Phosphate Inline"/>
                <a:ea typeface="Phosphate Inline"/>
                <a:cs typeface="Phosphate Inline"/>
                <a:sym typeface="Phosphate Inline"/>
              </a:defRPr>
            </a:lvl1pPr>
          </a:lstStyle>
          <a:p>
            <a:pPr/>
            <a:r>
              <a:t>©2019 - A gitfetchvictor production…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5" name="Image" descr="Image"/>
          <p:cNvPicPr>
            <a:picLocks noChangeAspect="1"/>
          </p:cNvPicPr>
          <p:nvPr>
            <p:ph type="pic" idx="13"/>
          </p:nvPr>
        </p:nvPicPr>
        <p:blipFill>
          <a:blip r:embed="rId2">
            <a:extLst/>
          </a:blip>
          <a:srcRect l="7575" t="0" r="7575" b="0"/>
          <a:stretch>
            <a:fillRect/>
          </a:stretch>
        </p:blipFill>
        <p:spPr>
          <a:prstGeom prst="rect">
            <a:avLst/>
          </a:prstGeom>
        </p:spPr>
      </p:pic>
      <p:sp>
        <p:nvSpPr>
          <p:cNvPr id="166" name="Git Merge is"/>
          <p:cNvSpPr txBox="1"/>
          <p:nvPr>
            <p:ph type="title"/>
          </p:nvPr>
        </p:nvSpPr>
        <p:spPr>
          <a:prstGeom prst="rect">
            <a:avLst/>
          </a:prstGeom>
        </p:spPr>
        <p:txBody>
          <a:bodyPr/>
          <a:lstStyle/>
          <a:p>
            <a:pPr/>
            <a:r>
              <a:t>Git Merge is</a:t>
            </a:r>
          </a:p>
        </p:txBody>
      </p:sp>
      <p:sp>
        <p:nvSpPr>
          <p:cNvPr id="167" name="A natural part of development…"/>
          <p:cNvSpPr txBox="1"/>
          <p:nvPr>
            <p:ph type="body" sz="half" idx="1"/>
          </p:nvPr>
        </p:nvSpPr>
        <p:spPr>
          <a:prstGeom prst="rect">
            <a:avLst/>
          </a:prstGeom>
        </p:spPr>
        <p:txBody>
          <a:bodyPr/>
          <a:lstStyle/>
          <a:p>
            <a:pPr/>
            <a:r>
              <a:t> A natural part of development</a:t>
            </a:r>
          </a:p>
          <a:p>
            <a:pPr/>
            <a:r>
              <a:t>Easy to identify what happened</a:t>
            </a:r>
          </a:p>
          <a:p>
            <a:pPr/>
            <a:r>
              <a:t>Can be quick to resolve when conflict arises</a:t>
            </a:r>
          </a:p>
          <a:p>
            <a:pPr/>
            <a:r>
              <a:t>NOT SCARY!!!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How do you know you need to merge?"/>
          <p:cNvSpPr txBox="1"/>
          <p:nvPr>
            <p:ph type="title"/>
          </p:nvPr>
        </p:nvSpPr>
        <p:spPr>
          <a:prstGeom prst="rect">
            <a:avLst/>
          </a:prstGeom>
        </p:spPr>
        <p:txBody>
          <a:bodyPr/>
          <a:lstStyle>
            <a:lvl1pPr defTabSz="461518">
              <a:defRPr sz="6320"/>
            </a:lvl1pPr>
          </a:lstStyle>
          <a:p>
            <a:pPr/>
            <a:r>
              <a:t>How do you know you need to merge? </a:t>
            </a:r>
          </a:p>
        </p:txBody>
      </p:sp>
      <p:sp>
        <p:nvSpPr>
          <p:cNvPr id="170" name="! [rejected]        master -&gt; master (fetch first)…"/>
          <p:cNvSpPr txBox="1"/>
          <p:nvPr>
            <p:ph type="body" idx="1"/>
          </p:nvPr>
        </p:nvSpPr>
        <p:spPr>
          <a:prstGeom prst="rect">
            <a:avLst/>
          </a:prstGeom>
        </p:spPr>
        <p:txBody>
          <a:bodyPr/>
          <a:lstStyle/>
          <a:p>
            <a:pPr marL="0" indent="0">
              <a:buSzTx/>
              <a:buNone/>
              <a:defRPr sz="1700"/>
            </a:pPr>
            <a:r>
              <a:t> ! [rejected]        master -&gt; master (fetch first)</a:t>
            </a:r>
          </a:p>
          <a:p>
            <a:pPr marL="0" indent="0">
              <a:buSzTx/>
              <a:buNone/>
              <a:defRPr sz="1700"/>
            </a:pPr>
            <a:r>
              <a:t>error: failed to push some refs to 'https://github.com/vjpudelski/GitMergePractice.git'</a:t>
            </a:r>
          </a:p>
          <a:p>
            <a:pPr marL="0" indent="0">
              <a:buSzTx/>
              <a:buNone/>
              <a:defRPr sz="1700"/>
            </a:pPr>
            <a:r>
              <a:t>hint: Updates were rejected because the remote contains work that you do</a:t>
            </a:r>
          </a:p>
          <a:p>
            <a:pPr marL="0" indent="0">
              <a:buSzTx/>
              <a:buNone/>
              <a:defRPr sz="1700"/>
            </a:pPr>
            <a:r>
              <a:t>hint: not have locally. This is usually caused by another repository pushing</a:t>
            </a:r>
          </a:p>
          <a:p>
            <a:pPr marL="0" indent="0">
              <a:buSzTx/>
              <a:buNone/>
              <a:defRPr sz="1700"/>
            </a:pPr>
            <a:r>
              <a:t>hint: to the same ref. You may want to first integrate the remote changes</a:t>
            </a:r>
          </a:p>
          <a:p>
            <a:pPr marL="0" indent="0">
              <a:buSzTx/>
              <a:buNone/>
              <a:defRPr sz="1700"/>
            </a:pPr>
            <a:r>
              <a:t>hint: (e.g., 'git pull ...') before pushing again.</a:t>
            </a:r>
          </a:p>
          <a:p>
            <a:pPr marL="0" indent="0">
              <a:buSzTx/>
              <a:buNone/>
              <a:defRPr sz="1700"/>
            </a:pPr>
            <a:r>
              <a:t>hint: See the 'Note about fast-forwards' in 'git push --help' for details.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lt;&lt;&lt;&lt;&lt;&lt;&lt; HEAD…"/>
          <p:cNvSpPr txBox="1"/>
          <p:nvPr/>
        </p:nvSpPr>
        <p:spPr>
          <a:xfrm>
            <a:off x="1776252" y="363970"/>
            <a:ext cx="9452296" cy="9025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&lt;&lt;&lt;&lt;&lt;&lt;&lt; HEAD</a:t>
            </a:r>
          </a:p>
          <a:p>
            <a:pPr algn="l"/>
            <a:r>
              <a:t>            Program prog = new Program();</a:t>
            </a:r>
          </a:p>
          <a:p>
            <a:pPr algn="l"/>
            <a:r>
              <a:t>            prog.CreateMenu();</a:t>
            </a:r>
          </a:p>
          <a:p>
            <a:pPr algn="l"/>
            <a:r>
              <a:t>        }</a:t>
            </a:r>
          </a:p>
          <a:p>
            <a:pPr algn="l"/>
          </a:p>
          <a:p>
            <a:pPr algn="l"/>
            <a:r>
              <a:t>        public void CreateMenu(){</a:t>
            </a:r>
          </a:p>
          <a:p>
            <a:pPr algn="l"/>
            <a:r>
              <a:t>            Console.WriteLine("Title of Application");</a:t>
            </a:r>
          </a:p>
          <a:p>
            <a:pPr algn="l"/>
            <a:r>
              <a:t>            Console.WriteLine();</a:t>
            </a:r>
          </a:p>
          <a:p>
            <a:pPr algn="l"/>
            <a:r>
              <a:t>            Console.WriteLine("1 - Search");</a:t>
            </a:r>
          </a:p>
          <a:p>
            <a:pPr algn="l"/>
            <a:r>
              <a:t>            Console.WriteLine("2 - Add New");</a:t>
            </a:r>
          </a:p>
          <a:p>
            <a:pPr algn="l"/>
            <a:r>
              <a:t>            Console.WriteLine("3 - Delete Item");</a:t>
            </a:r>
          </a:p>
          <a:p>
            <a:pPr algn="l"/>
            <a:r>
              <a:t>=======</a:t>
            </a:r>
          </a:p>
          <a:p>
            <a:pPr algn="l"/>
            <a:r>
              <a:t>            Console.WriteLine("GoodBye!");</a:t>
            </a:r>
          </a:p>
          <a:p>
            <a:pPr algn="l"/>
          </a:p>
          <a:p>
            <a:pPr algn="l"/>
            <a:r>
              <a:t>            for (int i = 0; i &lt; 10; i++){</a:t>
            </a:r>
          </a:p>
          <a:p>
            <a:pPr algn="l"/>
            <a:r>
              <a:t>                Console.Write("i ");</a:t>
            </a:r>
          </a:p>
          <a:p>
            <a:pPr algn="l"/>
            <a:r>
              <a:t>            }</a:t>
            </a:r>
          </a:p>
          <a:p>
            <a:pPr algn="l"/>
            <a:r>
              <a:t>&gt;&gt;&gt;&gt;&gt;&gt;&gt; d45ccef3a008e0ebfd1766b6d8fb0e77eb77d88f</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lt;&lt;&lt;&lt;&lt;&lt;&lt; HEAD…"/>
          <p:cNvSpPr txBox="1"/>
          <p:nvPr/>
        </p:nvSpPr>
        <p:spPr>
          <a:xfrm>
            <a:off x="1776252" y="363970"/>
            <a:ext cx="9304779" cy="9025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a:solidFill>
                  <a:schemeClr val="accent1"/>
                </a:solidFill>
              </a:defRPr>
            </a:pPr>
            <a:r>
              <a:t>&lt;&lt;&lt;&lt;&lt;&lt;&lt; HEAD</a:t>
            </a:r>
          </a:p>
          <a:p>
            <a:pPr algn="l">
              <a:defRPr>
                <a:solidFill>
                  <a:schemeClr val="accent1"/>
                </a:solidFill>
              </a:defRPr>
            </a:pPr>
            <a:r>
              <a:t>            Program prog = new Program();</a:t>
            </a:r>
          </a:p>
          <a:p>
            <a:pPr algn="l">
              <a:defRPr>
                <a:solidFill>
                  <a:schemeClr val="accent1"/>
                </a:solidFill>
              </a:defRPr>
            </a:pPr>
            <a:r>
              <a:t>            prog.CreateMenu();</a:t>
            </a:r>
          </a:p>
          <a:p>
            <a:pPr algn="l">
              <a:defRPr>
                <a:solidFill>
                  <a:schemeClr val="accent1"/>
                </a:solidFill>
              </a:defRPr>
            </a:pPr>
            <a:r>
              <a:t>        }</a:t>
            </a:r>
          </a:p>
          <a:p>
            <a:pPr algn="l">
              <a:defRPr>
                <a:solidFill>
                  <a:schemeClr val="accent1"/>
                </a:solidFill>
              </a:defRPr>
            </a:pPr>
          </a:p>
          <a:p>
            <a:pPr algn="l">
              <a:defRPr>
                <a:solidFill>
                  <a:schemeClr val="accent1"/>
                </a:solidFill>
              </a:defRPr>
            </a:pPr>
            <a:r>
              <a:t>        public void CreateMenu(){</a:t>
            </a:r>
          </a:p>
          <a:p>
            <a:pPr algn="l">
              <a:defRPr>
                <a:solidFill>
                  <a:schemeClr val="accent1"/>
                </a:solidFill>
              </a:defRPr>
            </a:pPr>
            <a:r>
              <a:t>            Console.WriteLine("Title of Application");</a:t>
            </a:r>
          </a:p>
          <a:p>
            <a:pPr algn="l">
              <a:defRPr>
                <a:solidFill>
                  <a:schemeClr val="accent1"/>
                </a:solidFill>
              </a:defRPr>
            </a:pPr>
            <a:r>
              <a:t>            Console.WriteLine();</a:t>
            </a:r>
          </a:p>
          <a:p>
            <a:pPr algn="l">
              <a:defRPr>
                <a:solidFill>
                  <a:schemeClr val="accent1"/>
                </a:solidFill>
              </a:defRPr>
            </a:pPr>
            <a:r>
              <a:t>            Console.WriteLine("1 - Search");</a:t>
            </a:r>
          </a:p>
          <a:p>
            <a:pPr algn="l">
              <a:defRPr>
                <a:solidFill>
                  <a:schemeClr val="accent1"/>
                </a:solidFill>
              </a:defRPr>
            </a:pPr>
            <a:r>
              <a:t>            Console.WriteLine("2 - Add New");</a:t>
            </a:r>
          </a:p>
          <a:p>
            <a:pPr algn="l">
              <a:defRPr>
                <a:solidFill>
                  <a:schemeClr val="accent1"/>
                </a:solidFill>
              </a:defRPr>
            </a:pPr>
            <a:r>
              <a:t>            Console.WriteLine("3 - Delete Item");</a:t>
            </a:r>
          </a:p>
          <a:p>
            <a:pPr algn="l">
              <a:defRPr>
                <a:solidFill>
                  <a:schemeClr val="accent1"/>
                </a:solidFill>
              </a:defRPr>
            </a:pPr>
            <a:r>
              <a:t>=======</a:t>
            </a:r>
          </a:p>
          <a:p>
            <a:pPr algn="l"/>
          </a:p>
          <a:p>
            <a:pPr algn="l"/>
          </a:p>
          <a:p>
            <a:pPr algn="l"/>
          </a:p>
          <a:p>
            <a:pPr algn="l"/>
          </a:p>
          <a:p>
            <a:pPr algn="l"/>
          </a:p>
          <a:p>
            <a:pPr algn="l"/>
          </a:p>
        </p:txBody>
      </p:sp>
      <p:sp>
        <p:nvSpPr>
          <p:cNvPr id="175" name="These are the changes…"/>
          <p:cNvSpPr txBox="1"/>
          <p:nvPr/>
        </p:nvSpPr>
        <p:spPr>
          <a:xfrm>
            <a:off x="2426894" y="6563314"/>
            <a:ext cx="7370309" cy="146612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solidFill>
                  <a:schemeClr val="accent1"/>
                </a:solidFill>
              </a:defRPr>
            </a:pPr>
            <a:r>
              <a:t>These are the changes </a:t>
            </a:r>
          </a:p>
          <a:p>
            <a:pPr>
              <a:defRPr sz="4200">
                <a:solidFill>
                  <a:schemeClr val="accent1"/>
                </a:solidFill>
              </a:defRPr>
            </a:pPr>
            <a:r>
              <a:t>you have made…</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
          <p:cNvSpPr txBox="1"/>
          <p:nvPr/>
        </p:nvSpPr>
        <p:spPr>
          <a:xfrm>
            <a:off x="1776252" y="129020"/>
            <a:ext cx="9452296" cy="94955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p>
          <a:p>
            <a:pPr algn="l"/>
          </a:p>
          <a:p>
            <a:pPr algn="l"/>
          </a:p>
          <a:p>
            <a:pPr algn="l"/>
          </a:p>
          <a:p>
            <a:pPr algn="l"/>
          </a:p>
          <a:p>
            <a:pPr algn="l"/>
          </a:p>
          <a:p>
            <a:pPr algn="l"/>
          </a:p>
          <a:p>
            <a:pPr algn="l"/>
          </a:p>
          <a:p>
            <a:pPr algn="l"/>
          </a:p>
          <a:p>
            <a:pPr algn="l"/>
          </a:p>
          <a:p>
            <a:pPr algn="l"/>
          </a:p>
          <a:p>
            <a:pPr algn="l"/>
          </a:p>
          <a:p>
            <a:pPr algn="l">
              <a:defRPr>
                <a:solidFill>
                  <a:schemeClr val="accent6"/>
                </a:solidFill>
              </a:defRPr>
            </a:pPr>
            <a:r>
              <a:t>=======</a:t>
            </a:r>
          </a:p>
          <a:p>
            <a:pPr algn="l">
              <a:defRPr>
                <a:solidFill>
                  <a:schemeClr val="accent6"/>
                </a:solidFill>
              </a:defRPr>
            </a:pPr>
            <a:r>
              <a:t>            Console.WriteLine("GoodBye!");</a:t>
            </a:r>
          </a:p>
          <a:p>
            <a:pPr algn="l">
              <a:defRPr>
                <a:solidFill>
                  <a:schemeClr val="accent6"/>
                </a:solidFill>
              </a:defRPr>
            </a:pPr>
          </a:p>
          <a:p>
            <a:pPr algn="l">
              <a:defRPr>
                <a:solidFill>
                  <a:schemeClr val="accent6"/>
                </a:solidFill>
              </a:defRPr>
            </a:pPr>
            <a:r>
              <a:t>            for (int i = 0; i &lt; 10; i++){</a:t>
            </a:r>
          </a:p>
          <a:p>
            <a:pPr algn="l">
              <a:defRPr>
                <a:solidFill>
                  <a:schemeClr val="accent6"/>
                </a:solidFill>
              </a:defRPr>
            </a:pPr>
            <a:r>
              <a:t>                Console.Write("i ");</a:t>
            </a:r>
          </a:p>
          <a:p>
            <a:pPr algn="l">
              <a:defRPr>
                <a:solidFill>
                  <a:schemeClr val="accent6"/>
                </a:solidFill>
              </a:defRPr>
            </a:pPr>
            <a:r>
              <a:t>            }</a:t>
            </a:r>
          </a:p>
          <a:p>
            <a:pPr algn="l">
              <a:defRPr>
                <a:solidFill>
                  <a:schemeClr val="accent6"/>
                </a:solidFill>
              </a:defRPr>
            </a:pPr>
            <a:r>
              <a:t>&gt;&gt;&gt;&gt;&gt;&gt;&gt; d45ccef3a008e0ebfd1766b6d8fb0e77eb77d88f</a:t>
            </a:r>
          </a:p>
        </p:txBody>
      </p:sp>
      <p:sp>
        <p:nvSpPr>
          <p:cNvPr id="178" name="These are the changes…"/>
          <p:cNvSpPr txBox="1"/>
          <p:nvPr/>
        </p:nvSpPr>
        <p:spPr>
          <a:xfrm>
            <a:off x="2949859" y="2475221"/>
            <a:ext cx="7105082" cy="146612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4200">
                <a:solidFill>
                  <a:schemeClr val="accent6"/>
                </a:solidFill>
              </a:defRPr>
            </a:pPr>
            <a:r>
              <a:t>These are the changes</a:t>
            </a:r>
          </a:p>
          <a:p>
            <a:pPr>
              <a:defRPr sz="4200">
                <a:solidFill>
                  <a:schemeClr val="accent6"/>
                </a:solidFill>
              </a:defRPr>
            </a:pPr>
            <a:r>
              <a:t>They have made!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lt;&lt;&lt;&lt;&lt;&lt;&lt; HEAD…"/>
          <p:cNvSpPr txBox="1"/>
          <p:nvPr/>
        </p:nvSpPr>
        <p:spPr>
          <a:xfrm>
            <a:off x="1776252" y="363970"/>
            <a:ext cx="9452296" cy="9025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r>
              <a:t>&lt;&lt;&lt;&lt;&lt;&lt;&lt; HEAD</a:t>
            </a:r>
          </a:p>
          <a:p>
            <a:pPr algn="l"/>
            <a:r>
              <a:t>            Program prog = new Program();</a:t>
            </a:r>
          </a:p>
          <a:p>
            <a:pPr algn="l"/>
            <a:r>
              <a:t>            prog.CreateMenu();</a:t>
            </a:r>
          </a:p>
          <a:p>
            <a:pPr algn="l"/>
            <a:r>
              <a:t>        }</a:t>
            </a:r>
          </a:p>
          <a:p>
            <a:pPr algn="l"/>
          </a:p>
          <a:p>
            <a:pPr algn="l"/>
            <a:r>
              <a:t>        public void CreateMenu(){</a:t>
            </a:r>
          </a:p>
          <a:p>
            <a:pPr algn="l"/>
            <a:r>
              <a:t>            Console.WriteLine("Title of Application");</a:t>
            </a:r>
          </a:p>
          <a:p>
            <a:pPr algn="l"/>
            <a:r>
              <a:t>            Console.WriteLine();</a:t>
            </a:r>
          </a:p>
          <a:p>
            <a:pPr algn="l"/>
            <a:r>
              <a:t>            Console.WriteLine("1 - Search");</a:t>
            </a:r>
          </a:p>
          <a:p>
            <a:pPr algn="l"/>
            <a:r>
              <a:t>            Console.WriteLine("2 - Add New");</a:t>
            </a:r>
          </a:p>
          <a:p>
            <a:pPr algn="l"/>
            <a:r>
              <a:t>            Console.WriteLine("3 - Delete Item");</a:t>
            </a:r>
          </a:p>
          <a:p>
            <a:pPr algn="l"/>
            <a:r>
              <a:t>=======</a:t>
            </a:r>
          </a:p>
          <a:p>
            <a:pPr algn="l"/>
            <a:r>
              <a:t>            Console.WriteLine("GoodBye!");</a:t>
            </a:r>
          </a:p>
          <a:p>
            <a:pPr algn="l"/>
          </a:p>
          <a:p>
            <a:pPr algn="l"/>
            <a:r>
              <a:t>            for (int i = 0; i &lt; 10; i++){</a:t>
            </a:r>
          </a:p>
          <a:p>
            <a:pPr algn="l"/>
            <a:r>
              <a:t>                Console.Write("i ");</a:t>
            </a:r>
          </a:p>
          <a:p>
            <a:pPr algn="l"/>
            <a:r>
              <a:t>            }</a:t>
            </a:r>
          </a:p>
          <a:p>
            <a:pPr algn="l"/>
            <a:r>
              <a:t>&gt;&gt;&gt;&gt;&gt;&gt;&gt; d45ccef3a008e0ebfd1766b6d8fb0e77eb77d88f</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Merge creates a commit"/>
          <p:cNvSpPr txBox="1"/>
          <p:nvPr>
            <p:ph type="title"/>
          </p:nvPr>
        </p:nvSpPr>
        <p:spPr>
          <a:prstGeom prst="rect">
            <a:avLst/>
          </a:prstGeom>
        </p:spPr>
        <p:txBody>
          <a:bodyPr/>
          <a:lstStyle>
            <a:lvl1pPr defTabSz="461518">
              <a:defRPr sz="6320"/>
            </a:lvl1pPr>
          </a:lstStyle>
          <a:p>
            <a:pPr/>
            <a:r>
              <a:t>Merge creates a commit</a:t>
            </a:r>
          </a:p>
        </p:txBody>
      </p:sp>
      <p:sp>
        <p:nvSpPr>
          <p:cNvPr id="183" name="You are saving changes required to combine your code and other code…"/>
          <p:cNvSpPr txBox="1"/>
          <p:nvPr>
            <p:ph type="body" idx="1"/>
          </p:nvPr>
        </p:nvSpPr>
        <p:spPr>
          <a:prstGeom prst="rect">
            <a:avLst/>
          </a:prstGeom>
        </p:spPr>
        <p:txBody>
          <a:bodyPr/>
          <a:lstStyle/>
          <a:p>
            <a:pPr/>
            <a:r>
              <a:t>You are saving changes required to combine your code and other code</a:t>
            </a:r>
          </a:p>
          <a:p>
            <a:pPr/>
            <a:r>
              <a:t>This is why in times of conflict you need to commit again to complete merge</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Did You Know?…"/>
          <p:cNvSpPr txBox="1"/>
          <p:nvPr>
            <p:ph type="title"/>
          </p:nvPr>
        </p:nvSpPr>
        <p:spPr>
          <a:prstGeom prst="rect">
            <a:avLst/>
          </a:prstGeom>
        </p:spPr>
        <p:txBody>
          <a:bodyPr/>
          <a:lstStyle/>
          <a:p>
            <a:pPr/>
            <a:r>
              <a:t>Did You Know?…</a:t>
            </a:r>
          </a:p>
        </p:txBody>
      </p:sp>
      <p:sp>
        <p:nvSpPr>
          <p:cNvPr id="186" name="‘git pull’ is actually:…"/>
          <p:cNvSpPr txBox="1"/>
          <p:nvPr>
            <p:ph type="body" idx="1"/>
          </p:nvPr>
        </p:nvSpPr>
        <p:spPr>
          <a:prstGeom prst="rect">
            <a:avLst/>
          </a:prstGeom>
        </p:spPr>
        <p:txBody>
          <a:bodyPr/>
          <a:lstStyle/>
          <a:p>
            <a:pPr marL="0" indent="0">
              <a:buSzTx/>
              <a:buNone/>
            </a:pPr>
            <a:r>
              <a:t>‘git pull’ is actually:</a:t>
            </a:r>
          </a:p>
          <a:p>
            <a:pPr marL="0" indent="0">
              <a:buSzTx/>
              <a:buNone/>
            </a:pPr>
            <a:r>
              <a:t>‘git fetch’ &amp; ‘git merge’</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EMO!!!"/>
          <p:cNvSpPr txBox="1"/>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What if I Mess Up?"/>
          <p:cNvSpPr txBox="1"/>
          <p:nvPr>
            <p:ph type="title"/>
          </p:nvPr>
        </p:nvSpPr>
        <p:spPr>
          <a:prstGeom prst="rect">
            <a:avLst/>
          </a:prstGeom>
        </p:spPr>
        <p:txBody>
          <a:bodyPr/>
          <a:lstStyle/>
          <a:p>
            <a:pPr/>
            <a:r>
              <a:t>What if I Mess Up?</a:t>
            </a:r>
          </a:p>
        </p:txBody>
      </p:sp>
      <p:sp>
        <p:nvSpPr>
          <p:cNvPr id="191" name="I have created a commit and it is WRONG!…"/>
          <p:cNvSpPr txBox="1"/>
          <p:nvPr>
            <p:ph type="body" idx="1"/>
          </p:nvPr>
        </p:nvSpPr>
        <p:spPr>
          <a:prstGeom prst="rect">
            <a:avLst/>
          </a:prstGeom>
        </p:spPr>
        <p:txBody>
          <a:bodyPr/>
          <a:lstStyle/>
          <a:p>
            <a:pPr/>
            <a:r>
              <a:t>I have created a commit and it is WRONG!</a:t>
            </a:r>
          </a:p>
          <a:p>
            <a:pPr/>
            <a:r>
              <a:t>I don’t need the change</a:t>
            </a:r>
          </a:p>
          <a:p>
            <a:pPr/>
            <a:r>
              <a:t>I need to return to another commit</a:t>
            </a:r>
            <a:br/>
            <a:br/>
            <a:r>
              <a:t>git reset --hard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pic>
        <p:nvPicPr>
          <p:cNvPr id="141" name="Image" descr="Image"/>
          <p:cNvPicPr>
            <a:picLocks noChangeAspect="0"/>
          </p:cNvPicPr>
          <p:nvPr>
            <p:ph type="pic" idx="13"/>
          </p:nvPr>
        </p:nvPicPr>
        <p:blipFill>
          <a:blip r:embed="rId2">
            <a:extLst/>
          </a:blip>
          <a:stretch>
            <a:fillRect/>
          </a:stretch>
        </p:blipFill>
        <p:spPr>
          <a:xfrm>
            <a:off x="6985000" y="2997200"/>
            <a:ext cx="4810615" cy="6210300"/>
          </a:xfrm>
          <a:prstGeom prst="rect">
            <a:avLst/>
          </a:prstGeom>
          <a:effectLst>
            <a:outerShdw sx="100000" sy="100000" kx="0" ky="0" algn="b" rotWithShape="0" blurRad="1270000" dist="263244" dir="8665111">
              <a:srgbClr val="000000">
                <a:alpha val="74894"/>
              </a:srgbClr>
            </a:outerShdw>
          </a:effectLst>
        </p:spPr>
      </p:pic>
      <p:sp>
        <p:nvSpPr>
          <p:cNvPr id="142" name="Victor J. Pudelski…"/>
          <p:cNvSpPr txBox="1"/>
          <p:nvPr>
            <p:ph type="title"/>
          </p:nvPr>
        </p:nvSpPr>
        <p:spPr>
          <a:prstGeom prst="rect">
            <a:avLst/>
          </a:prstGeom>
        </p:spPr>
        <p:txBody>
          <a:bodyPr/>
          <a:lstStyle/>
          <a:p>
            <a:pPr defTabSz="393192">
              <a:defRPr sz="4128">
                <a:solidFill>
                  <a:srgbClr val="000000"/>
                </a:solidFill>
              </a:defRPr>
            </a:pPr>
            <a:r>
              <a:t>Victor J. Pudelski</a:t>
            </a:r>
          </a:p>
          <a:p>
            <a:pPr defTabSz="393192">
              <a:defRPr sz="3096">
                <a:solidFill>
                  <a:srgbClr val="000000"/>
                </a:solidFill>
              </a:defRPr>
            </a:pPr>
            <a:r>
              <a:t>V. P. of Solutions @ TSC, LLC</a:t>
            </a:r>
          </a:p>
          <a:p>
            <a:pPr defTabSz="393192">
              <a:defRPr sz="3096">
                <a:solidFill>
                  <a:srgbClr val="000000"/>
                </a:solidFill>
              </a:defRPr>
            </a:pPr>
            <a:r>
              <a:t>Founder/Developer @ Next Link Software, LLC</a:t>
            </a:r>
          </a:p>
        </p:txBody>
      </p:sp>
      <p:sp>
        <p:nvSpPr>
          <p:cNvPr id="143" name="Developer ~20 yrs…"/>
          <p:cNvSpPr txBox="1"/>
          <p:nvPr>
            <p:ph type="body" sz="half" idx="1"/>
          </p:nvPr>
        </p:nvSpPr>
        <p:spPr>
          <a:prstGeom prst="rect">
            <a:avLst/>
          </a:prstGeom>
        </p:spPr>
        <p:txBody>
          <a:bodyPr/>
          <a:lstStyle/>
          <a:p>
            <a:pPr marL="429513" indent="-429513" defTabSz="406908">
              <a:spcBef>
                <a:spcPts val="2800"/>
              </a:spcBef>
              <a:buBlip>
                <a:blip r:embed="rId3"/>
              </a:buBlip>
              <a:defRPr sz="2848">
                <a:solidFill>
                  <a:srgbClr val="000000"/>
                </a:solidFill>
              </a:defRPr>
            </a:pPr>
            <a:r>
              <a:t>Developer ~20 yrs</a:t>
            </a:r>
          </a:p>
          <a:p>
            <a:pPr marL="429513" indent="-429513" defTabSz="406908">
              <a:spcBef>
                <a:spcPts val="2800"/>
              </a:spcBef>
              <a:buBlip>
                <a:blip r:embed="rId3"/>
              </a:buBlip>
              <a:defRPr sz="2848">
                <a:solidFill>
                  <a:srgbClr val="000000"/>
                </a:solidFill>
              </a:defRPr>
            </a:pPr>
            <a:r>
              <a:t>Worked mostly in ECM (boring stuff)</a:t>
            </a:r>
          </a:p>
          <a:p>
            <a:pPr marL="429513" indent="-429513" defTabSz="406908">
              <a:spcBef>
                <a:spcPts val="2800"/>
              </a:spcBef>
              <a:buBlip>
                <a:blip r:embed="rId3"/>
              </a:buBlip>
              <a:defRPr sz="2848">
                <a:solidFill>
                  <a:srgbClr val="000000"/>
                </a:solidFill>
              </a:defRPr>
            </a:pPr>
            <a:r>
              <a:t>Started working in git in 2010-ish</a:t>
            </a:r>
          </a:p>
          <a:p>
            <a:pPr marL="429513" indent="-429513" defTabSz="406908">
              <a:spcBef>
                <a:spcPts val="2800"/>
              </a:spcBef>
              <a:buBlip>
                <a:blip r:embed="rId3"/>
              </a:buBlip>
              <a:defRPr sz="2848">
                <a:solidFill>
                  <a:srgbClr val="000000"/>
                </a:solidFill>
              </a:defRPr>
            </a:pPr>
            <a:r>
              <a:t>Created repos at 4 companies</a:t>
            </a:r>
          </a:p>
          <a:p>
            <a:pPr marL="429513" indent="-429513" defTabSz="406908">
              <a:spcBef>
                <a:spcPts val="2800"/>
              </a:spcBef>
              <a:buBlip>
                <a:blip r:embed="rId3"/>
              </a:buBlip>
              <a:defRPr sz="2848">
                <a:solidFill>
                  <a:srgbClr val="000000"/>
                </a:solidFill>
              </a:defRPr>
            </a:pPr>
            <a:r>
              <a:t>Was git expert for TSG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hard”"/>
          <p:cNvSpPr txBox="1"/>
          <p:nvPr>
            <p:ph type="title"/>
          </p:nvPr>
        </p:nvSpPr>
        <p:spPr>
          <a:prstGeom prst="rect">
            <a:avLst/>
          </a:prstGeom>
        </p:spPr>
        <p:txBody>
          <a:bodyPr/>
          <a:lstStyle/>
          <a:p>
            <a:pPr/>
            <a:r>
              <a:t>“--hard”</a:t>
            </a:r>
          </a:p>
        </p:txBody>
      </p:sp>
      <p:sp>
        <p:nvSpPr>
          <p:cNvPr id="194" name="Hard sounds while, hard?…"/>
          <p:cNvSpPr txBox="1"/>
          <p:nvPr>
            <p:ph type="body" idx="1"/>
          </p:nvPr>
        </p:nvSpPr>
        <p:spPr>
          <a:prstGeom prst="rect">
            <a:avLst/>
          </a:prstGeom>
        </p:spPr>
        <p:txBody>
          <a:bodyPr/>
          <a:lstStyle/>
          <a:p>
            <a:pPr marL="417830" indent="-417830" defTabSz="549148">
              <a:spcBef>
                <a:spcPts val="3900"/>
              </a:spcBef>
              <a:defRPr sz="3008"/>
            </a:pPr>
            <a:r>
              <a:t>Hard sounds while, hard? </a:t>
            </a:r>
          </a:p>
          <a:p>
            <a:pPr marL="417830" indent="-417830" defTabSz="549148">
              <a:spcBef>
                <a:spcPts val="3900"/>
              </a:spcBef>
              <a:defRPr sz="3008"/>
            </a:pPr>
            <a:r>
              <a:t>There is also —mixed and —soft</a:t>
            </a:r>
          </a:p>
          <a:p>
            <a:pPr lvl="1" marL="835660" indent="-417830" defTabSz="549148">
              <a:spcBef>
                <a:spcPts val="3900"/>
              </a:spcBef>
              <a:defRPr sz="3008"/>
            </a:pPr>
            <a:r>
              <a:t>Hard - lose changes, totally undone</a:t>
            </a:r>
          </a:p>
          <a:p>
            <a:pPr lvl="1" marL="835660" indent="-417830" defTabSz="549148">
              <a:spcBef>
                <a:spcPts val="3900"/>
              </a:spcBef>
              <a:defRPr sz="3008"/>
            </a:pPr>
            <a:r>
              <a:t>Mixed - changes in stage reset to working directory but nothing lost</a:t>
            </a:r>
          </a:p>
          <a:p>
            <a:pPr lvl="1" marL="835660" indent="-417830" defTabSz="549148">
              <a:spcBef>
                <a:spcPts val="3900"/>
              </a:spcBef>
              <a:defRPr sz="3008"/>
            </a:pPr>
            <a:r>
              <a:t>Soft - reset to commit, modified files set to staged (add)</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I accidentally staged a change I shouldn’t have? (MIXED)…"/>
          <p:cNvSpPr txBox="1"/>
          <p:nvPr>
            <p:ph type="body" idx="1"/>
          </p:nvPr>
        </p:nvSpPr>
        <p:spPr>
          <a:prstGeom prst="rect">
            <a:avLst/>
          </a:prstGeom>
        </p:spPr>
        <p:txBody>
          <a:bodyPr/>
          <a:lstStyle/>
          <a:p>
            <a:pPr/>
            <a:r>
              <a:t>I accidentally staged a change I shouldn’t have? (MIXED)</a:t>
            </a:r>
          </a:p>
          <a:p>
            <a:pPr/>
            <a:r>
              <a:t>I committed something I shouldn’t have and I want the change? (SOFT)</a:t>
            </a:r>
          </a:p>
          <a:p>
            <a:pPr/>
            <a:r>
              <a:t>I need to blow away changes? (HARD)</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Branches"/>
          <p:cNvSpPr txBox="1"/>
          <p:nvPr>
            <p:ph type="ctrTitle"/>
          </p:nvPr>
        </p:nvSpPr>
        <p:spPr>
          <a:prstGeom prst="rect">
            <a:avLst/>
          </a:prstGeom>
        </p:spPr>
        <p:txBody>
          <a:bodyPr/>
          <a:lstStyle/>
          <a:p>
            <a:pPr/>
            <a:r>
              <a:t>Branches</a:t>
            </a:r>
          </a:p>
        </p:txBody>
      </p:sp>
      <p:sp>
        <p:nvSpPr>
          <p:cNvPr id="199" name="Ever see a tree with 1 and only 1 branch?"/>
          <p:cNvSpPr txBox="1"/>
          <p:nvPr>
            <p:ph type="subTitle" sz="quarter" idx="1"/>
          </p:nvPr>
        </p:nvSpPr>
        <p:spPr>
          <a:prstGeom prst="rect">
            <a:avLst/>
          </a:prstGeom>
        </p:spPr>
        <p:txBody>
          <a:bodyPr/>
          <a:lstStyle>
            <a:lvl1pPr defTabSz="531622">
              <a:defRPr sz="3367"/>
            </a:lvl1pPr>
          </a:lstStyle>
          <a:p>
            <a:pPr/>
            <a:r>
              <a:t>Ever see a tree with 1 and only 1 branch?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IT Branches"/>
          <p:cNvSpPr txBox="1"/>
          <p:nvPr>
            <p:ph type="title"/>
          </p:nvPr>
        </p:nvSpPr>
        <p:spPr>
          <a:prstGeom prst="rect">
            <a:avLst/>
          </a:prstGeom>
        </p:spPr>
        <p:txBody>
          <a:bodyPr/>
          <a:lstStyle/>
          <a:p>
            <a:pPr/>
            <a:r>
              <a:t>GIT Branches</a:t>
            </a:r>
          </a:p>
        </p:txBody>
      </p:sp>
      <p:sp>
        <p:nvSpPr>
          <p:cNvPr id="202" name="Isolating Development…"/>
          <p:cNvSpPr txBox="1"/>
          <p:nvPr>
            <p:ph type="body" sz="half" idx="1"/>
          </p:nvPr>
        </p:nvSpPr>
        <p:spPr>
          <a:prstGeom prst="rect">
            <a:avLst/>
          </a:prstGeom>
        </p:spPr>
        <p:txBody>
          <a:bodyPr/>
          <a:lstStyle/>
          <a:p>
            <a:pPr/>
            <a:r>
              <a:t>Isolating Development</a:t>
            </a:r>
          </a:p>
          <a:p>
            <a:pPr/>
            <a:r>
              <a:t>Separating Prod from Dev codebases</a:t>
            </a:r>
          </a:p>
          <a:p>
            <a:pPr/>
            <a:r>
              <a:t>Separating developers</a:t>
            </a:r>
          </a:p>
          <a:p>
            <a:pPr/>
            <a:r>
              <a:t>Key = separate</a:t>
            </a:r>
          </a:p>
        </p:txBody>
      </p:sp>
      <p:pic>
        <p:nvPicPr>
          <p:cNvPr id="203" name="Image" descr="Image"/>
          <p:cNvPicPr>
            <a:picLocks noChangeAspect="1"/>
          </p:cNvPicPr>
          <p:nvPr/>
        </p:nvPicPr>
        <p:blipFill>
          <a:blip r:embed="rId2">
            <a:extLst/>
          </a:blip>
          <a:stretch>
            <a:fillRect/>
          </a:stretch>
        </p:blipFill>
        <p:spPr>
          <a:xfrm rot="16200000">
            <a:off x="5961500" y="3795239"/>
            <a:ext cx="6847600" cy="3877622"/>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Image" descr="Image"/>
          <p:cNvPicPr>
            <a:picLocks noChangeAspect="1"/>
          </p:cNvPicPr>
          <p:nvPr/>
        </p:nvPicPr>
        <p:blipFill>
          <a:blip r:embed="rId2">
            <a:extLst/>
          </a:blip>
          <a:stretch>
            <a:fillRect/>
          </a:stretch>
        </p:blipFill>
        <p:spPr>
          <a:xfrm>
            <a:off x="239832" y="1478759"/>
            <a:ext cx="12525136" cy="7092665"/>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Branches"/>
          <p:cNvSpPr txBox="1"/>
          <p:nvPr>
            <p:ph type="title"/>
          </p:nvPr>
        </p:nvSpPr>
        <p:spPr>
          <a:prstGeom prst="rect">
            <a:avLst/>
          </a:prstGeom>
        </p:spPr>
        <p:txBody>
          <a:bodyPr/>
          <a:lstStyle/>
          <a:p>
            <a:pPr/>
            <a:r>
              <a:t>Branches</a:t>
            </a:r>
          </a:p>
        </p:txBody>
      </p:sp>
      <p:sp>
        <p:nvSpPr>
          <p:cNvPr id="208" name="Isolate code!…"/>
          <p:cNvSpPr txBox="1"/>
          <p:nvPr>
            <p:ph type="body" idx="1"/>
          </p:nvPr>
        </p:nvSpPr>
        <p:spPr>
          <a:prstGeom prst="rect">
            <a:avLst/>
          </a:prstGeom>
        </p:spPr>
        <p:txBody>
          <a:bodyPr/>
          <a:lstStyle/>
          <a:p>
            <a:pPr/>
            <a:r>
              <a:t>Isolate code!</a:t>
            </a:r>
          </a:p>
          <a:p>
            <a:pPr/>
            <a:r>
              <a:t>Keep Production codebase clean</a:t>
            </a:r>
          </a:p>
          <a:p>
            <a:pPr/>
            <a:r>
              <a:t>Allow experimentation without effecting production</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it checkout -b &lt;&lt;branch&gt;&gt; create a new branch…"/>
          <p:cNvSpPr txBox="1"/>
          <p:nvPr>
            <p:ph type="body" idx="1"/>
          </p:nvPr>
        </p:nvSpPr>
        <p:spPr>
          <a:prstGeom prst="rect">
            <a:avLst/>
          </a:prstGeom>
        </p:spPr>
        <p:txBody>
          <a:bodyPr/>
          <a:lstStyle/>
          <a:p>
            <a:pPr/>
            <a:r>
              <a:t>git checkout -b &lt;&lt;branch&gt;&gt;</a:t>
            </a:r>
            <a:br/>
            <a:r>
              <a:t>create a new branch</a:t>
            </a:r>
          </a:p>
          <a:p>
            <a:pPr/>
            <a:r>
              <a:t>git branch</a:t>
            </a:r>
            <a:br/>
            <a:r>
              <a:t>see branches</a:t>
            </a:r>
          </a:p>
          <a:p>
            <a:pPr/>
            <a:r>
              <a:t>git merge &lt;&lt;branch&gt;&gt; </a:t>
            </a:r>
            <a:br/>
            <a:r>
              <a:t>merge changes to branch you are on</a:t>
            </a:r>
          </a:p>
          <a:p>
            <a:pPr/>
            <a:r>
              <a:t>git branch -d &lt;&lt;branch&gt;&gt;</a:t>
            </a:r>
            <a:br/>
            <a:r>
              <a:t>git push origin --delete &lt;&lt;branch&gt;&gt;</a:t>
            </a:r>
            <a:br/>
            <a:r>
              <a:t>delete branch (local/remote)</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DEMO!!!"/>
          <p:cNvSpPr txBox="1"/>
          <p:nvPr>
            <p:ph type="title"/>
          </p:nvPr>
        </p:nvSpPr>
        <p:spPr>
          <a:prstGeom prst="rect">
            <a:avLst/>
          </a:prstGeom>
        </p:spPr>
        <p:txBody>
          <a:bodyPr/>
          <a:lstStyle/>
          <a:p>
            <a:pPr/>
            <a:r>
              <a:t>DEMO!!!</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IT Merge &amp; Branches"/>
          <p:cNvSpPr txBox="1"/>
          <p:nvPr>
            <p:ph type="title"/>
          </p:nvPr>
        </p:nvSpPr>
        <p:spPr>
          <a:prstGeom prst="rect">
            <a:avLst/>
          </a:prstGeom>
        </p:spPr>
        <p:txBody>
          <a:bodyPr/>
          <a:lstStyle>
            <a:lvl1pPr defTabSz="479044">
              <a:defRPr sz="6560"/>
            </a:lvl1pPr>
          </a:lstStyle>
          <a:p>
            <a:pPr/>
            <a:r>
              <a:t>GIT Merge &amp; Branches</a:t>
            </a:r>
          </a:p>
        </p:txBody>
      </p:sp>
      <p:sp>
        <p:nvSpPr>
          <p:cNvPr id="215" name="You need to be on the destination branch…"/>
          <p:cNvSpPr txBox="1"/>
          <p:nvPr>
            <p:ph type="body" idx="1"/>
          </p:nvPr>
        </p:nvSpPr>
        <p:spPr>
          <a:prstGeom prst="rect">
            <a:avLst/>
          </a:prstGeom>
        </p:spPr>
        <p:txBody>
          <a:bodyPr/>
          <a:lstStyle/>
          <a:p>
            <a:pPr/>
            <a:r>
              <a:t>You need to be on the destination branch</a:t>
            </a:r>
          </a:p>
          <a:p>
            <a:pPr/>
            <a:r>
              <a:t>You merge into a branch</a:t>
            </a:r>
            <a:br/>
            <a:r>
              <a:t>git merge &lt;&lt;branch&gt;&gt;</a:t>
            </a:r>
          </a:p>
          <a:p>
            <a:pPr/>
            <a:r>
              <a:t>Sometimes you will not have conflict and it will just work and That’s All Folks!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Recap"/>
          <p:cNvSpPr txBox="1"/>
          <p:nvPr>
            <p:ph type="title"/>
          </p:nvPr>
        </p:nvSpPr>
        <p:spPr>
          <a:prstGeom prst="rect">
            <a:avLst/>
          </a:prstGeom>
        </p:spPr>
        <p:txBody>
          <a:bodyPr/>
          <a:lstStyle/>
          <a:p>
            <a:pPr/>
            <a:r>
              <a:t>Recap</a:t>
            </a:r>
          </a:p>
        </p:txBody>
      </p:sp>
      <p:sp>
        <p:nvSpPr>
          <p:cNvPr id="218" name="Git Merge is not that scary at all…"/>
          <p:cNvSpPr txBox="1"/>
          <p:nvPr>
            <p:ph type="body" idx="1"/>
          </p:nvPr>
        </p:nvSpPr>
        <p:spPr>
          <a:prstGeom prst="rect">
            <a:avLst/>
          </a:prstGeom>
        </p:spPr>
        <p:txBody>
          <a:bodyPr/>
          <a:lstStyle/>
          <a:p>
            <a:pPr/>
            <a:r>
              <a:t>Git Merge is not that scary at all</a:t>
            </a:r>
          </a:p>
          <a:p>
            <a:pPr/>
            <a:r>
              <a:t>If we mess up, we have options</a:t>
            </a:r>
          </a:p>
          <a:p>
            <a:pPr/>
            <a:r>
              <a:t>Can always save our work to separate branches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Git Merge, Resets and Braches"/>
          <p:cNvSpPr txBox="1"/>
          <p:nvPr>
            <p:ph type="title"/>
          </p:nvPr>
        </p:nvSpPr>
        <p:spPr>
          <a:prstGeom prst="rect">
            <a:avLst/>
          </a:prstGeom>
        </p:spPr>
        <p:txBody>
          <a:bodyPr/>
          <a:lstStyle>
            <a:lvl1pPr defTabSz="461518">
              <a:defRPr sz="6320"/>
            </a:lvl1pPr>
          </a:lstStyle>
          <a:p>
            <a:pPr/>
            <a:r>
              <a:t>Git Merge, Resets and Braches</a:t>
            </a:r>
          </a:p>
        </p:txBody>
      </p:sp>
      <p:sp>
        <p:nvSpPr>
          <p:cNvPr id="146" name="Two developers can work on the same files at the same time and it doesn't have to be scary. Git Merge makes it easy to ensure we can see what's changed, where conflicts occurred and give us an opportunity to resolve them peacefully. In general, Git provides tools for rolling files back, isolating R&amp;D initiatives and much much more. This session will focus on some more advanced Git commands and how we can use them in our daily projects to ensure source control is never a burden but an ally in getting work done quickly, easily and without interrupting other fellow developers."/>
          <p:cNvSpPr txBox="1"/>
          <p:nvPr>
            <p:ph type="body" idx="1"/>
          </p:nvPr>
        </p:nvSpPr>
        <p:spPr>
          <a:prstGeom prst="rect">
            <a:avLst/>
          </a:prstGeom>
        </p:spPr>
        <p:txBody>
          <a:bodyPr/>
          <a:lstStyle>
            <a:lvl1pPr marL="0" indent="0" defTabSz="484886">
              <a:spcBef>
                <a:spcPts val="3400"/>
              </a:spcBef>
              <a:buSzTx/>
              <a:buNone/>
              <a:defRPr sz="2656"/>
            </a:lvl1pPr>
          </a:lstStyle>
          <a:p>
            <a:pPr/>
            <a:r>
              <a:t>Two developers can work on the same files at the same time and it doesn't have to be scary. Git Merge makes it easy to ensure we can see what's changed, where conflicts occurred and give us an opportunity to resolve them peacefully. In general, Git provides tools for rolling files back, isolating R&amp;D initiatives and much much more. This session will focus on some more advanced Git commands and how we can use them in our daily projects to ensure source control is never a burden but an ally in getting work done quickly, easily and without interrupting other fellow developers.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FFFFFF"/>
        </a:solidFill>
      </p:bgPr>
    </p:bg>
    <p:spTree>
      <p:nvGrpSpPr>
        <p:cNvPr id="1" name=""/>
        <p:cNvGrpSpPr/>
        <p:nvPr/>
      </p:nvGrpSpPr>
      <p:grpSpPr>
        <a:xfrm>
          <a:off x="0" y="0"/>
          <a:ext cx="0" cy="0"/>
          <a:chOff x="0" y="0"/>
          <a:chExt cx="0" cy="0"/>
        </a:xfrm>
      </p:grpSpPr>
      <p:sp>
        <p:nvSpPr>
          <p:cNvPr id="220" name="Victor J. Pudelski…"/>
          <p:cNvSpPr txBox="1"/>
          <p:nvPr>
            <p:ph type="body" idx="13"/>
          </p:nvPr>
        </p:nvSpPr>
        <p:spPr>
          <a:xfrm>
            <a:off x="1270000" y="6362700"/>
            <a:ext cx="10464800" cy="1977159"/>
          </a:xfrm>
          <a:prstGeom prst="rect">
            <a:avLst/>
          </a:prstGeom>
        </p:spPr>
        <p:txBody>
          <a:bodyPr/>
          <a:lstStyle/>
          <a:p>
            <a:pPr algn="l">
              <a:defRPr>
                <a:solidFill>
                  <a:srgbClr val="000000"/>
                </a:solidFill>
              </a:defRPr>
            </a:pPr>
            <a:r>
              <a:t>Victor J. Pudelski</a:t>
            </a:r>
          </a:p>
          <a:p>
            <a:pPr algn="l">
              <a:defRPr>
                <a:solidFill>
                  <a:srgbClr val="000000"/>
                </a:solidFill>
              </a:defRPr>
            </a:pPr>
            <a:r>
              <a:rPr u="sng">
                <a:hlinkClick r:id="rId2" invalidUrl="" action="" tgtFrame="" tooltip="" history="1" highlightClick="0" endSnd="0"/>
              </a:rPr>
              <a:t>vpudelski@nextlinksoftware.com</a:t>
            </a:r>
          </a:p>
          <a:p>
            <a:pPr algn="l">
              <a:defRPr>
                <a:solidFill>
                  <a:srgbClr val="000000"/>
                </a:solidFill>
              </a:defRPr>
            </a:pPr>
            <a:r>
              <a:t>@vjpudelski on twitter</a:t>
            </a:r>
          </a:p>
          <a:p>
            <a:pPr algn="l">
              <a:defRPr>
                <a:solidFill>
                  <a:srgbClr val="000000"/>
                </a:solidFill>
              </a:defRPr>
            </a:pPr>
            <a:r>
              <a:rPr u="sng">
                <a:hlinkClick r:id="rId3" invalidUrl="" action="" tgtFrame="" tooltip="" history="1" highlightClick="0" endSnd="0"/>
              </a:rPr>
              <a:t>www.gitfetchvictor.com</a:t>
            </a:r>
          </a:p>
        </p:txBody>
      </p:sp>
      <p:sp>
        <p:nvSpPr>
          <p:cNvPr id="221" name="THANK YOU!…"/>
          <p:cNvSpPr txBox="1"/>
          <p:nvPr>
            <p:ph type="body" idx="14"/>
          </p:nvPr>
        </p:nvSpPr>
        <p:spPr>
          <a:xfrm>
            <a:off x="1270000" y="2076162"/>
            <a:ext cx="10464800" cy="2731076"/>
          </a:xfrm>
          <a:prstGeom prst="rect">
            <a:avLst/>
          </a:prstGeom>
        </p:spPr>
        <p:txBody>
          <a:bodyPr/>
          <a:lstStyle/>
          <a:p>
            <a:pPr>
              <a:defRPr sz="7200">
                <a:solidFill>
                  <a:srgbClr val="000000"/>
                </a:solidFill>
              </a:defRPr>
            </a:pPr>
            <a:r>
              <a:t>THANK YOU!</a:t>
            </a:r>
          </a:p>
          <a:p>
            <a:pPr>
              <a:defRPr sz="7200">
                <a:solidFill>
                  <a:srgbClr val="000000"/>
                </a:solidFill>
              </a:defRPr>
            </a:pPr>
            <a:r>
              <a:t>QUESTIONS?</a:t>
            </a:r>
          </a:p>
        </p:txBody>
      </p:sp>
      <p:sp>
        <p:nvSpPr>
          <p:cNvPr id="222" name="Please fill out the evaluation…"/>
          <p:cNvSpPr txBox="1"/>
          <p:nvPr/>
        </p:nvSpPr>
        <p:spPr>
          <a:xfrm>
            <a:off x="3626607" y="158442"/>
            <a:ext cx="5751586" cy="10373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Please fill out the evaluation</a:t>
            </a:r>
          </a:p>
          <a:p>
            <a:pPr/>
            <a:r>
              <a:rPr u="sng">
                <a:hlinkClick r:id="rId4" invalidUrl="" action="" tgtFrame="" tooltip="" history="1" highlightClick="0" endSnd="0"/>
              </a:rPr>
              <a:t>indycode.amegala.com/Schedule</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Bonus #1: git log"/>
          <p:cNvSpPr txBox="1"/>
          <p:nvPr>
            <p:ph type="title"/>
          </p:nvPr>
        </p:nvSpPr>
        <p:spPr>
          <a:prstGeom prst="rect">
            <a:avLst/>
          </a:prstGeom>
        </p:spPr>
        <p:txBody>
          <a:bodyPr/>
          <a:lstStyle/>
          <a:p>
            <a:pPr/>
            <a:r>
              <a:t>Bonus #1: git log</a:t>
            </a:r>
          </a:p>
        </p:txBody>
      </p:sp>
      <p:sp>
        <p:nvSpPr>
          <p:cNvPr id="225" name="git log --graph --pretty=format:'commit: %C(bold red)%h%Creset %C(red)&lt;%H&gt;%Creset %C(bold magenta)%d %Creset%ndate: %C(bold yellow)%cd %Creset%C(yellow)%cr%Creset%nauthor: %C(bold blue)%an%Creset %C(blue)&lt;%ae&gt;%Creset%n%C(cyan)%s%n%Creset'"/>
          <p:cNvSpPr txBox="1"/>
          <p:nvPr>
            <p:ph type="body" idx="1"/>
          </p:nvPr>
        </p:nvSpPr>
        <p:spPr>
          <a:prstGeom prst="rect">
            <a:avLst/>
          </a:prstGeom>
        </p:spPr>
        <p:txBody>
          <a:bodyPr/>
          <a:lstStyle>
            <a:lvl1pPr marL="0" indent="0">
              <a:buSzTx/>
              <a:buNone/>
            </a:lvl1pPr>
          </a:lstStyle>
          <a:p>
            <a:pPr/>
            <a:r>
              <a:t>git log --graph --pretty=format:'commit: %C(bold red)%h%Creset %C(red)&lt;%H&gt;%Creset %C(bold magenta)%d %Creset%ndate: %C(bold yellow)%cd %Creset%C(yellow)%cr%Creset%nauthor: %C(bold blue)%an%Creset %C(blue)&lt;%ae&gt;%Creset%n%C(cyan)%s%n%Creset'</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pretty=format"/>
          <p:cNvSpPr txBox="1"/>
          <p:nvPr>
            <p:ph type="title"/>
          </p:nvPr>
        </p:nvSpPr>
        <p:spPr>
          <a:prstGeom prst="rect">
            <a:avLst/>
          </a:prstGeom>
        </p:spPr>
        <p:txBody>
          <a:bodyPr/>
          <a:lstStyle/>
          <a:p>
            <a:pPr/>
            <a:r>
              <a:t>--pretty=format</a:t>
            </a:r>
          </a:p>
        </p:txBody>
      </p:sp>
      <p:sp>
        <p:nvSpPr>
          <p:cNvPr id="228" name="commit: abbr commit hash &lt;commit hash&gt; (ref names)…"/>
          <p:cNvSpPr txBox="1"/>
          <p:nvPr>
            <p:ph type="body" idx="1"/>
          </p:nvPr>
        </p:nvSpPr>
        <p:spPr>
          <a:prstGeom prst="rect">
            <a:avLst/>
          </a:prstGeom>
        </p:spPr>
        <p:txBody>
          <a:bodyPr/>
          <a:lstStyle/>
          <a:p>
            <a:pPr marL="0" indent="0">
              <a:spcBef>
                <a:spcPts val="1000"/>
              </a:spcBef>
              <a:buSzTx/>
              <a:buNone/>
              <a:defRPr sz="2700"/>
            </a:pPr>
            <a:r>
              <a:t>commit: </a:t>
            </a:r>
            <a:r>
              <a:rPr>
                <a:solidFill>
                  <a:schemeClr val="accent5">
                    <a:lumOff val="-29866"/>
                  </a:schemeClr>
                </a:solidFill>
              </a:rPr>
              <a:t>abbr commit hash</a:t>
            </a:r>
            <a:r>
              <a:t> </a:t>
            </a:r>
            <a:r>
              <a:rPr>
                <a:solidFill>
                  <a:schemeClr val="accent5">
                    <a:hueOff val="-82419"/>
                    <a:satOff val="-9513"/>
                    <a:lumOff val="-16343"/>
                  </a:schemeClr>
                </a:solidFill>
              </a:rPr>
              <a:t>&lt;commit hash&gt;</a:t>
            </a:r>
            <a:r>
              <a:t> </a:t>
            </a:r>
            <a:r>
              <a:rPr>
                <a:solidFill>
                  <a:schemeClr val="accent6">
                    <a:hueOff val="-146070"/>
                    <a:satOff val="-10048"/>
                    <a:lumOff val="-30626"/>
                  </a:schemeClr>
                </a:solidFill>
              </a:rPr>
              <a:t>(ref names)</a:t>
            </a:r>
          </a:p>
          <a:p>
            <a:pPr marL="0" indent="0">
              <a:spcBef>
                <a:spcPts val="1000"/>
              </a:spcBef>
              <a:buSzTx/>
              <a:buNone/>
              <a:defRPr sz="2700"/>
            </a:pPr>
            <a:r>
              <a:t>date: </a:t>
            </a:r>
            <a:r>
              <a:rPr>
                <a:solidFill>
                  <a:schemeClr val="accent4">
                    <a:hueOff val="-1081314"/>
                    <a:satOff val="4338"/>
                    <a:lumOff val="-8931"/>
                  </a:schemeClr>
                </a:solidFill>
              </a:rPr>
              <a:t>Commit Date </a:t>
            </a:r>
            <a:r>
              <a:rPr>
                <a:solidFill>
                  <a:schemeClr val="accent4"/>
                </a:solidFill>
              </a:rPr>
              <a:t>Commit Date relative</a:t>
            </a:r>
          </a:p>
          <a:p>
            <a:pPr marL="0" indent="0">
              <a:spcBef>
                <a:spcPts val="1000"/>
              </a:spcBef>
              <a:buSzTx/>
              <a:buNone/>
              <a:defRPr sz="2700"/>
            </a:pPr>
            <a:r>
              <a:t>author: </a:t>
            </a:r>
            <a:r>
              <a:rPr>
                <a:solidFill>
                  <a:schemeClr val="accent1">
                    <a:hueOff val="114395"/>
                    <a:lumOff val="-24975"/>
                  </a:schemeClr>
                </a:solidFill>
              </a:rPr>
              <a:t>Author name &lt;</a:t>
            </a:r>
            <a:r>
              <a:rPr>
                <a:solidFill>
                  <a:schemeClr val="accent1">
                    <a:lumOff val="-13575"/>
                  </a:schemeClr>
                </a:solidFill>
              </a:rPr>
              <a:t>Author email&gt;</a:t>
            </a:r>
            <a:endParaRPr>
              <a:solidFill>
                <a:schemeClr val="accent1">
                  <a:lumOff val="-13575"/>
                </a:schemeClr>
              </a:solidFill>
            </a:endParaRPr>
          </a:p>
          <a:p>
            <a:pPr marL="0" indent="0">
              <a:spcBef>
                <a:spcPts val="1000"/>
              </a:spcBef>
              <a:buSzTx/>
              <a:buNone/>
              <a:defRPr sz="2700">
                <a:solidFill>
                  <a:schemeClr val="accent1">
                    <a:lumOff val="16847"/>
                  </a:schemeClr>
                </a:solidFill>
              </a:defRPr>
            </a:pPr>
            <a:r>
              <a:t>Subject</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commit: %h &lt;%H&gt; %d…"/>
          <p:cNvSpPr txBox="1"/>
          <p:nvPr>
            <p:ph type="body" idx="1"/>
          </p:nvPr>
        </p:nvSpPr>
        <p:spPr>
          <a:prstGeom prst="rect">
            <a:avLst/>
          </a:prstGeom>
        </p:spPr>
        <p:txBody>
          <a:bodyPr/>
          <a:lstStyle/>
          <a:p>
            <a:pPr marL="0" indent="0">
              <a:buSzTx/>
              <a:buNone/>
            </a:pPr>
            <a:r>
              <a:t>commit: </a:t>
            </a:r>
            <a:r>
              <a:rPr>
                <a:solidFill>
                  <a:schemeClr val="accent5">
                    <a:lumOff val="-29866"/>
                  </a:schemeClr>
                </a:solidFill>
              </a:rPr>
              <a:t>%h</a:t>
            </a:r>
            <a:r>
              <a:t> </a:t>
            </a:r>
            <a:r>
              <a:rPr>
                <a:solidFill>
                  <a:schemeClr val="accent5">
                    <a:hueOff val="-82419"/>
                    <a:satOff val="-9513"/>
                    <a:lumOff val="-16343"/>
                  </a:schemeClr>
                </a:solidFill>
              </a:rPr>
              <a:t>&lt;%H&gt;</a:t>
            </a:r>
            <a:r>
              <a:t> </a:t>
            </a:r>
            <a:r>
              <a:rPr>
                <a:solidFill>
                  <a:schemeClr val="accent6">
                    <a:hueOff val="-146070"/>
                    <a:satOff val="-10048"/>
                    <a:lumOff val="-30626"/>
                  </a:schemeClr>
                </a:solidFill>
              </a:rPr>
              <a:t>%d</a:t>
            </a:r>
          </a:p>
          <a:p>
            <a:pPr marL="0" indent="0">
              <a:buSzTx/>
              <a:buNone/>
            </a:pPr>
            <a:r>
              <a:t>date: </a:t>
            </a:r>
            <a:r>
              <a:rPr>
                <a:solidFill>
                  <a:schemeClr val="accent4">
                    <a:hueOff val="-1081314"/>
                    <a:satOff val="4338"/>
                    <a:lumOff val="-8931"/>
                  </a:schemeClr>
                </a:solidFill>
              </a:rPr>
              <a:t>%cd</a:t>
            </a:r>
            <a:r>
              <a:t> </a:t>
            </a:r>
            <a:r>
              <a:rPr>
                <a:solidFill>
                  <a:schemeClr val="accent4"/>
                </a:solidFill>
              </a:rPr>
              <a:t>%cr</a:t>
            </a:r>
          </a:p>
          <a:p>
            <a:pPr marL="0" indent="0">
              <a:buSzTx/>
              <a:buNone/>
            </a:pPr>
            <a:r>
              <a:t>author: </a:t>
            </a:r>
            <a:r>
              <a:rPr>
                <a:solidFill>
                  <a:schemeClr val="accent1">
                    <a:hueOff val="114395"/>
                    <a:lumOff val="-24975"/>
                  </a:schemeClr>
                </a:solidFill>
              </a:rPr>
              <a:t>%an</a:t>
            </a:r>
            <a:r>
              <a:t> </a:t>
            </a:r>
            <a:r>
              <a:rPr>
                <a:solidFill>
                  <a:schemeClr val="accent1">
                    <a:lumOff val="-13575"/>
                  </a:schemeClr>
                </a:solidFill>
              </a:rPr>
              <a:t>&lt;%ae&gt;</a:t>
            </a:r>
          </a:p>
          <a:p>
            <a:pPr marL="0" indent="0">
              <a:buSzTx/>
              <a:buNone/>
              <a:defRPr>
                <a:solidFill>
                  <a:schemeClr val="accent1">
                    <a:lumOff val="16847"/>
                  </a:schemeClr>
                </a:solidFill>
              </a:defRPr>
            </a:pPr>
            <a:r>
              <a:t>%s</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Bonus #2: Alias"/>
          <p:cNvSpPr txBox="1"/>
          <p:nvPr>
            <p:ph type="title"/>
          </p:nvPr>
        </p:nvSpPr>
        <p:spPr>
          <a:prstGeom prst="rect">
            <a:avLst/>
          </a:prstGeom>
        </p:spPr>
        <p:txBody>
          <a:bodyPr/>
          <a:lstStyle/>
          <a:p>
            <a:pPr/>
            <a:r>
              <a:t>Bonus #2: Alias</a:t>
            </a:r>
          </a:p>
        </p:txBody>
      </p:sp>
      <p:sp>
        <p:nvSpPr>
          <p:cNvPr id="233" name="git config --global alias.smartlog &quot;log --graph --pretty=format:'commit: %C(bold red)%h%Creset %C(red)&lt;%H&gt;%Creset %C(bold magenta)%d %Creset%ndate: %C(bold yellow)%cd %Creset%C(yellow)%cr%Creset%nauthor: %C(bold blue)%an%Creset %C(blue)&lt;%ae&gt;%Creset%n%C(cyan)%s%n%Creset'&quot;"/>
          <p:cNvSpPr txBox="1"/>
          <p:nvPr>
            <p:ph type="body" idx="1"/>
          </p:nvPr>
        </p:nvSpPr>
        <p:spPr>
          <a:prstGeom prst="rect">
            <a:avLst/>
          </a:prstGeom>
        </p:spPr>
        <p:txBody>
          <a:bodyPr/>
          <a:lstStyle>
            <a:lvl1pPr marL="0" indent="0">
              <a:buSzTx/>
              <a:buNone/>
            </a:lvl1pPr>
          </a:lstStyle>
          <a:p>
            <a:pPr/>
            <a:r>
              <a:t>git config --global alias.smartlog "log --graph --pretty=format:'commit: %C(bold red)%h%Creset %C(red)&lt;%H&gt;%Creset %C(bold magenta)%d %Creset%ndate: %C(bold yellow)%cd %Creset%C(yellow)%cr%Creset%nauthor: %C(bold blue)%an%Creset %C(blue)&lt;%ae&gt;%Creset%n%C(cyan)%s%n%Creset'"</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Git Alias"/>
          <p:cNvSpPr txBox="1"/>
          <p:nvPr>
            <p:ph type="title"/>
          </p:nvPr>
        </p:nvSpPr>
        <p:spPr>
          <a:prstGeom prst="rect">
            <a:avLst/>
          </a:prstGeom>
        </p:spPr>
        <p:txBody>
          <a:bodyPr/>
          <a:lstStyle/>
          <a:p>
            <a:pPr/>
            <a:r>
              <a:t>Git Alias</a:t>
            </a:r>
          </a:p>
        </p:txBody>
      </p:sp>
      <p:sp>
        <p:nvSpPr>
          <p:cNvPr id="236" name="git config --global alias.smartlog “…”…"/>
          <p:cNvSpPr txBox="1"/>
          <p:nvPr>
            <p:ph type="body" idx="1"/>
          </p:nvPr>
        </p:nvSpPr>
        <p:spPr>
          <a:prstGeom prst="rect">
            <a:avLst/>
          </a:prstGeom>
        </p:spPr>
        <p:txBody>
          <a:bodyPr/>
          <a:lstStyle/>
          <a:p>
            <a:pPr/>
            <a:r>
              <a:t>git config --global alias.smartlog “…”</a:t>
            </a:r>
          </a:p>
          <a:p>
            <a:pPr marL="0" indent="0">
              <a:buSzTx/>
              <a:buNone/>
            </a:pPr>
            <a:r>
              <a:t>Add an alias</a:t>
            </a:r>
          </a:p>
          <a:p>
            <a:pPr marL="0" indent="0">
              <a:buSzTx/>
              <a:buNone/>
            </a:pPr>
          </a:p>
          <a:p>
            <a:pPr/>
            <a:r>
              <a:t>git config --global --unset alias.smartlog</a:t>
            </a:r>
          </a:p>
          <a:p>
            <a:pPr marL="0" indent="0">
              <a:buSzTx/>
              <a:buNone/>
            </a:pPr>
            <a:r>
              <a:t>Remove the alias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Agenda"/>
          <p:cNvSpPr txBox="1"/>
          <p:nvPr>
            <p:ph type="title"/>
          </p:nvPr>
        </p:nvSpPr>
        <p:spPr>
          <a:prstGeom prst="rect">
            <a:avLst/>
          </a:prstGeom>
        </p:spPr>
        <p:txBody>
          <a:bodyPr/>
          <a:lstStyle/>
          <a:p>
            <a:pPr lvl="1"/>
            <a:r>
              <a:t>Agenda</a:t>
            </a:r>
          </a:p>
        </p:txBody>
      </p:sp>
      <p:sp>
        <p:nvSpPr>
          <p:cNvPr id="149" name="GIT Merges and why they aren’t so bad…"/>
          <p:cNvSpPr txBox="1"/>
          <p:nvPr>
            <p:ph type="body" idx="1"/>
          </p:nvPr>
        </p:nvSpPr>
        <p:spPr>
          <a:xfrm>
            <a:off x="952500" y="2597150"/>
            <a:ext cx="11099800" cy="6286500"/>
          </a:xfrm>
          <a:prstGeom prst="rect">
            <a:avLst/>
          </a:prstGeom>
        </p:spPr>
        <p:txBody>
          <a:bodyPr/>
          <a:lstStyle/>
          <a:p>
            <a:pPr/>
            <a:r>
              <a:t>GIT Merges and why they aren’t so bad</a:t>
            </a:r>
          </a:p>
          <a:p>
            <a:pPr/>
            <a:r>
              <a:t>Rolling Back mistakes </a:t>
            </a:r>
          </a:p>
          <a:p>
            <a:pPr/>
            <a:r>
              <a:t>Isolating our development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Disclaimer"/>
          <p:cNvSpPr txBox="1"/>
          <p:nvPr>
            <p:ph type="title"/>
          </p:nvPr>
        </p:nvSpPr>
        <p:spPr>
          <a:prstGeom prst="rect">
            <a:avLst/>
          </a:prstGeom>
        </p:spPr>
        <p:txBody>
          <a:bodyPr/>
          <a:lstStyle/>
          <a:p>
            <a:pPr/>
            <a:r>
              <a:t>Disclaimer</a:t>
            </a:r>
          </a:p>
        </p:txBody>
      </p:sp>
      <p:sp>
        <p:nvSpPr>
          <p:cNvPr id="152" name="Many of the Images are from atlassian.com the creators or bitbucket. They write some great documentation, check it out sometime……"/>
          <p:cNvSpPr txBox="1"/>
          <p:nvPr>
            <p:ph type="body" idx="1"/>
          </p:nvPr>
        </p:nvSpPr>
        <p:spPr>
          <a:prstGeom prst="rect">
            <a:avLst/>
          </a:prstGeom>
        </p:spPr>
        <p:txBody>
          <a:bodyPr/>
          <a:lstStyle/>
          <a:p>
            <a:pPr marL="413384" indent="-413384" defTabSz="543305">
              <a:spcBef>
                <a:spcPts val="3900"/>
              </a:spcBef>
              <a:defRPr sz="2976"/>
            </a:pPr>
            <a:r>
              <a:t>Many of the Images are from </a:t>
            </a:r>
            <a:r>
              <a:rPr u="sng">
                <a:hlinkClick r:id="rId2" invalidUrl="" action="" tgtFrame="" tooltip="" history="1" highlightClick="0" endSnd="0"/>
              </a:rPr>
              <a:t>atlassian.com</a:t>
            </a:r>
            <a:r>
              <a:t> the creators or bitbucket. They write some great documentation, check it out sometime… </a:t>
            </a:r>
          </a:p>
          <a:p>
            <a:pPr marL="413384" indent="-413384" defTabSz="543305">
              <a:spcBef>
                <a:spcPts val="3900"/>
              </a:spcBef>
              <a:defRPr sz="2976"/>
            </a:pPr>
            <a:r>
              <a:t>Things here are greatly simplified but can be applied to the most complex of solutions and teams… </a:t>
            </a:r>
          </a:p>
          <a:p>
            <a:pPr marL="413384" indent="-413384" defTabSz="543305">
              <a:spcBef>
                <a:spcPts val="3900"/>
              </a:spcBef>
              <a:defRPr sz="2976"/>
            </a:pPr>
            <a:r>
              <a:t>This is not an all encompassing course. There are so many resources to use. Find what works for you…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4" name="Image" descr="Image"/>
          <p:cNvPicPr>
            <a:picLocks noChangeAspect="1"/>
          </p:cNvPicPr>
          <p:nvPr>
            <p:ph type="pic" idx="13"/>
          </p:nvPr>
        </p:nvPicPr>
        <p:blipFill>
          <a:blip r:embed="rId2">
            <a:extLst/>
          </a:blip>
          <a:srcRect l="11912" t="0" r="11912" b="0"/>
          <a:stretch>
            <a:fillRect/>
          </a:stretch>
        </p:blipFill>
        <p:spPr>
          <a:prstGeom prst="rect">
            <a:avLst/>
          </a:prstGeom>
        </p:spPr>
      </p:pic>
      <p:sp>
        <p:nvSpPr>
          <p:cNvPr id="155" name="Git Merge is"/>
          <p:cNvSpPr txBox="1"/>
          <p:nvPr>
            <p:ph type="title"/>
          </p:nvPr>
        </p:nvSpPr>
        <p:spPr>
          <a:prstGeom prst="rect">
            <a:avLst/>
          </a:prstGeom>
        </p:spPr>
        <p:txBody>
          <a:bodyPr/>
          <a:lstStyle/>
          <a:p>
            <a:pPr/>
            <a:r>
              <a:t>Git Merge is</a:t>
            </a:r>
          </a:p>
        </p:txBody>
      </p:sp>
      <p:sp>
        <p:nvSpPr>
          <p:cNvPr id="156" name="Scary Monster…"/>
          <p:cNvSpPr txBox="1"/>
          <p:nvPr>
            <p:ph type="body" sz="half" idx="1"/>
          </p:nvPr>
        </p:nvSpPr>
        <p:spPr>
          <a:prstGeom prst="rect">
            <a:avLst/>
          </a:prstGeom>
        </p:spPr>
        <p:txBody>
          <a:bodyPr/>
          <a:lstStyle/>
          <a:p>
            <a:pPr/>
            <a:r>
              <a:t>Scary Monster</a:t>
            </a:r>
          </a:p>
          <a:p>
            <a:pPr/>
            <a:r>
              <a:t>Very Difficult to recover from</a:t>
            </a:r>
          </a:p>
          <a:p>
            <a:pPr/>
            <a:r>
              <a:t>Takes a PHD in Comp Sci to understand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8" name="Image" descr="Image"/>
          <p:cNvPicPr>
            <a:picLocks noChangeAspect="1"/>
          </p:cNvPicPr>
          <p:nvPr/>
        </p:nvPicPr>
        <p:blipFill>
          <a:blip r:embed="rId2">
            <a:extLst/>
          </a:blip>
          <a:stretch>
            <a:fillRect/>
          </a:stretch>
        </p:blipFill>
        <p:spPr>
          <a:xfrm>
            <a:off x="1752600" y="127000"/>
            <a:ext cx="9753600" cy="9753600"/>
          </a:xfrm>
          <a:prstGeom prst="rect">
            <a:avLst/>
          </a:prstGeom>
          <a:ln w="12700">
            <a:miter lim="400000"/>
          </a:ln>
        </p:spPr>
      </p:pic>
      <p:sp>
        <p:nvSpPr>
          <p:cNvPr id="159" name="NO!"/>
          <p:cNvSpPr txBox="1"/>
          <p:nvPr>
            <p:ph type="title"/>
          </p:nvPr>
        </p:nvSpPr>
        <p:spPr>
          <a:prstGeom prst="rect">
            <a:avLst/>
          </a:prstGeom>
        </p:spPr>
        <p:txBody>
          <a:bodyPr/>
          <a:lstStyle>
            <a:lvl1pPr>
              <a:defRPr sz="16000"/>
            </a:lvl1pPr>
          </a:lstStyle>
          <a:p>
            <a:pPr/>
            <a:r>
              <a:t>NO!</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1" name="Image" descr="Image"/>
          <p:cNvPicPr>
            <a:picLocks noChangeAspect="1"/>
          </p:cNvPicPr>
          <p:nvPr/>
        </p:nvPicPr>
        <p:blipFill>
          <a:blip r:embed="rId2">
            <a:extLst/>
          </a:blip>
          <a:stretch>
            <a:fillRect/>
          </a:stretch>
        </p:blipFill>
        <p:spPr>
          <a:xfrm>
            <a:off x="46242" y="1548291"/>
            <a:ext cx="12912316" cy="665701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3" name="Image" descr="Image"/>
          <p:cNvPicPr>
            <a:picLocks noChangeAspect="1"/>
          </p:cNvPicPr>
          <p:nvPr/>
        </p:nvPicPr>
        <p:blipFill>
          <a:blip r:embed="rId2">
            <a:extLst/>
          </a:blip>
          <a:stretch>
            <a:fillRect/>
          </a:stretch>
        </p:blipFill>
        <p:spPr>
          <a:xfrm>
            <a:off x="40198" y="1177189"/>
            <a:ext cx="12924404" cy="73992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Chalkduster"/>
        <a:ea typeface="Chalkduster"/>
        <a:cs typeface="Chalkduster"/>
      </a:majorFont>
      <a:minorFont>
        <a:latin typeface="Chalkduster"/>
        <a:ea typeface="Chalkduster"/>
        <a:cs typeface="Chalkdus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Chalkduster"/>
        <a:ea typeface="Chalkduster"/>
        <a:cs typeface="Chalkduster"/>
      </a:majorFont>
      <a:minorFont>
        <a:latin typeface="Chalkduster"/>
        <a:ea typeface="Chalkduster"/>
        <a:cs typeface="Chalkduste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Chalkduste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