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Chalkduster"/>
      </a:defRPr>
    </a:lvl1pPr>
    <a:lvl2pPr indent="228600" defTabSz="457200" latinLnBrk="0">
      <a:lnSpc>
        <a:spcPct val="117999"/>
      </a:lnSpc>
      <a:defRPr sz="2200">
        <a:latin typeface="+mn-lt"/>
        <a:ea typeface="+mn-ea"/>
        <a:cs typeface="+mn-cs"/>
        <a:sym typeface="Chalkduster"/>
      </a:defRPr>
    </a:lvl2pPr>
    <a:lvl3pPr indent="457200" defTabSz="457200" latinLnBrk="0">
      <a:lnSpc>
        <a:spcPct val="117999"/>
      </a:lnSpc>
      <a:defRPr sz="2200">
        <a:latin typeface="+mn-lt"/>
        <a:ea typeface="+mn-ea"/>
        <a:cs typeface="+mn-cs"/>
        <a:sym typeface="Chalkduster"/>
      </a:defRPr>
    </a:lvl3pPr>
    <a:lvl4pPr indent="685800" defTabSz="457200" latinLnBrk="0">
      <a:lnSpc>
        <a:spcPct val="117999"/>
      </a:lnSpc>
      <a:defRPr sz="2200">
        <a:latin typeface="+mn-lt"/>
        <a:ea typeface="+mn-ea"/>
        <a:cs typeface="+mn-cs"/>
        <a:sym typeface="Chalkduster"/>
      </a:defRPr>
    </a:lvl4pPr>
    <a:lvl5pPr indent="914400" defTabSz="457200" latinLnBrk="0">
      <a:lnSpc>
        <a:spcPct val="117999"/>
      </a:lnSpc>
      <a:defRPr sz="2200">
        <a:latin typeface="+mn-lt"/>
        <a:ea typeface="+mn-ea"/>
        <a:cs typeface="+mn-cs"/>
        <a:sym typeface="Chalkduster"/>
      </a:defRPr>
    </a:lvl5pPr>
    <a:lvl6pPr indent="1143000" defTabSz="457200" latinLnBrk="0">
      <a:lnSpc>
        <a:spcPct val="117999"/>
      </a:lnSpc>
      <a:defRPr sz="2200">
        <a:latin typeface="+mn-lt"/>
        <a:ea typeface="+mn-ea"/>
        <a:cs typeface="+mn-cs"/>
        <a:sym typeface="Chalkduster"/>
      </a:defRPr>
    </a:lvl6pPr>
    <a:lvl7pPr indent="1371600" defTabSz="457200" latinLnBrk="0">
      <a:lnSpc>
        <a:spcPct val="117999"/>
      </a:lnSpc>
      <a:defRPr sz="2200">
        <a:latin typeface="+mn-lt"/>
        <a:ea typeface="+mn-ea"/>
        <a:cs typeface="+mn-cs"/>
        <a:sym typeface="Chalkduster"/>
      </a:defRPr>
    </a:lvl7pPr>
    <a:lvl8pPr indent="1600200" defTabSz="457200" latinLnBrk="0">
      <a:lnSpc>
        <a:spcPct val="117999"/>
      </a:lnSpc>
      <a:defRPr sz="2200">
        <a:latin typeface="+mn-lt"/>
        <a:ea typeface="+mn-ea"/>
        <a:cs typeface="+mn-cs"/>
        <a:sym typeface="Chalkduster"/>
      </a:defRPr>
    </a:lvl8pPr>
    <a:lvl9pPr indent="1828800" defTabSz="457200" latinLnBrk="0">
      <a:lnSpc>
        <a:spcPct val="117999"/>
      </a:lnSpc>
      <a:defRPr sz="2200">
        <a:latin typeface="+mn-lt"/>
        <a:ea typeface="+mn-ea"/>
        <a:cs typeface="+mn-cs"/>
        <a:sym typeface="Chalkduste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67459"/>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193862"/>
            <a:ext cx="10464800" cy="756276"/>
          </a:xfrm>
          <a:prstGeom prst="rect">
            <a:avLst/>
          </a:prstGeom>
        </p:spPr>
        <p:txBody>
          <a:bodyPr>
            <a:spAutoFit/>
          </a:bodyPr>
          <a:lstStyle>
            <a:lvl1pPr marL="0" indent="0" algn="ctr">
              <a:spcBef>
                <a:spcPts val="0"/>
              </a:spcBef>
              <a:buSzTx/>
              <a:buNone/>
              <a:defRPr sz="34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Image"/>
          <p:cNvSpPr/>
          <p:nvPr>
            <p:ph type="pic" idx="13"/>
          </p:nvPr>
        </p:nvSpPr>
        <p:spPr>
          <a:xfrm>
            <a:off x="3543300" y="2018930"/>
            <a:ext cx="10299700" cy="7112001"/>
          </a:xfrm>
          <a:prstGeom prst="rect">
            <a:avLst/>
          </a:prstGeom>
          <a:ln w="9525">
            <a:round/>
          </a:ln>
        </p:spPr>
        <p:txBody>
          <a:bodyPr lIns="91439" tIns="45719" rIns="91439" bIns="45719" anchor="t">
            <a:noAutofit/>
          </a:bodyPr>
          <a:lstStyle/>
          <a:p>
            <a:pPr/>
          </a:p>
        </p:txBody>
      </p:sp>
      <p:sp>
        <p:nvSpPr>
          <p:cNvPr id="118" name="Title Text"/>
          <p:cNvSpPr txBox="1"/>
          <p:nvPr>
            <p:ph type="title"/>
          </p:nvPr>
        </p:nvSpPr>
        <p:spPr>
          <a:xfrm>
            <a:off x="1270000" y="203200"/>
            <a:ext cx="10464800" cy="2540000"/>
          </a:xfrm>
          <a:prstGeom prst="rect">
            <a:avLst/>
          </a:prstGeom>
        </p:spPr>
        <p:txBody>
          <a:bodyPr/>
          <a:lstStyle>
            <a:lvl1pPr defTabSz="457200">
              <a:defRPr sz="7200">
                <a:solidFill>
                  <a:srgbClr val="FFFFFF"/>
                </a:solidFill>
              </a:defRPr>
            </a:lvl1pPr>
          </a:lstStyle>
          <a:p>
            <a:pPr/>
            <a:r>
              <a:t>Title Text</a:t>
            </a:r>
          </a:p>
        </p:txBody>
      </p:sp>
      <p:sp>
        <p:nvSpPr>
          <p:cNvPr id="119" name="Body Level One…"/>
          <p:cNvSpPr txBox="1"/>
          <p:nvPr>
            <p:ph type="body" sz="half" idx="1"/>
          </p:nvPr>
        </p:nvSpPr>
        <p:spPr>
          <a:xfrm>
            <a:off x="1270000" y="2946400"/>
            <a:ext cx="5270500" cy="6096000"/>
          </a:xfrm>
          <a:prstGeom prst="rect">
            <a:avLst/>
          </a:prstGeom>
        </p:spPr>
        <p:txBody>
          <a:bodyPr/>
          <a:lstStyle>
            <a:lvl1pPr marL="482600" indent="-482600" defTabSz="457200">
              <a:spcBef>
                <a:spcPts val="3200"/>
              </a:spcBef>
              <a:buSzPct val="43000"/>
              <a:buBlip>
                <a:blip r:embed="rId3"/>
              </a:buBlip>
              <a:defRPr>
                <a:solidFill>
                  <a:srgbClr val="FFFFFF"/>
                </a:solidFill>
              </a:defRPr>
            </a:lvl1pPr>
            <a:lvl2pPr marL="965200" indent="-482600" defTabSz="457200">
              <a:spcBef>
                <a:spcPts val="3200"/>
              </a:spcBef>
              <a:buSzPct val="43000"/>
              <a:buBlip>
                <a:blip r:embed="rId3"/>
              </a:buBlip>
              <a:defRPr>
                <a:solidFill>
                  <a:srgbClr val="FFFFFF"/>
                </a:solidFill>
              </a:defRPr>
            </a:lvl2pPr>
            <a:lvl3pPr marL="1447800" indent="-482600" defTabSz="457200">
              <a:spcBef>
                <a:spcPts val="3200"/>
              </a:spcBef>
              <a:buSzPct val="43000"/>
              <a:buBlip>
                <a:blip r:embed="rId3"/>
              </a:buBlip>
              <a:defRPr>
                <a:solidFill>
                  <a:srgbClr val="FFFFFF"/>
                </a:solidFill>
              </a:defRPr>
            </a:lvl3pPr>
            <a:lvl4pPr marL="1930400" indent="-482600" defTabSz="457200">
              <a:spcBef>
                <a:spcPts val="3200"/>
              </a:spcBef>
              <a:buSzPct val="43000"/>
              <a:buBlip>
                <a:blip r:embed="rId3"/>
              </a:buBlip>
              <a:defRPr>
                <a:solidFill>
                  <a:srgbClr val="FFFFFF"/>
                </a:solidFill>
              </a:defRPr>
            </a:lvl4pPr>
            <a:lvl5pPr marL="2413000" indent="-482600" defTabSz="457200">
              <a:spcBef>
                <a:spcPts val="3200"/>
              </a:spcBef>
              <a:buSzPct val="43000"/>
              <a:buBlip>
                <a:blip r:embed="rId3"/>
              </a:buBlip>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6256723" y="9197831"/>
            <a:ext cx="409839" cy="454170"/>
          </a:xfrm>
          <a:prstGeom prst="rect">
            <a:avLst/>
          </a:prstGeom>
        </p:spPr>
        <p:txBody>
          <a:bodyPr anchor="b"/>
          <a:lstStyle>
            <a:lvl1pPr algn="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Johnny Appleseed"/>
          <p:cNvSpPr txBox="1"/>
          <p:nvPr>
            <p:ph type="body" sz="quarter" idx="13"/>
          </p:nvPr>
        </p:nvSpPr>
        <p:spPr>
          <a:xfrm>
            <a:off x="1270000" y="6362700"/>
            <a:ext cx="10464800" cy="571500"/>
          </a:xfrm>
          <a:prstGeom prst="rect">
            <a:avLst/>
          </a:prstGeom>
        </p:spPr>
        <p:txBody>
          <a:bodyPr anchor="t">
            <a:spAutoFit/>
          </a:bodyPr>
          <a:lstStyle>
            <a:lvl1pPr marL="0" indent="0" algn="ctr" defTabSz="457200">
              <a:spcBef>
                <a:spcPts val="0"/>
              </a:spcBef>
              <a:buSzTx/>
              <a:buNone/>
              <a:defRPr sz="2400">
                <a:solidFill>
                  <a:srgbClr val="FFFFFF"/>
                </a:solidFill>
              </a:defRPr>
            </a:lvl1pPr>
          </a:lstStyle>
          <a:p>
            <a:pPr/>
            <a:r>
              <a:t>–Johnny Appleseed</a:t>
            </a:r>
          </a:p>
        </p:txBody>
      </p:sp>
      <p:sp>
        <p:nvSpPr>
          <p:cNvPr id="128" name="“Type a quote here.”"/>
          <p:cNvSpPr txBox="1"/>
          <p:nvPr>
            <p:ph type="body" sz="quarter" idx="14"/>
          </p:nvPr>
        </p:nvSpPr>
        <p:spPr>
          <a:xfrm>
            <a:off x="1270000" y="4518049"/>
            <a:ext cx="10464800" cy="717502"/>
          </a:xfrm>
          <a:prstGeom prst="rect">
            <a:avLst/>
          </a:prstGeom>
        </p:spPr>
        <p:txBody>
          <a:bodyPr>
            <a:spAutoFit/>
          </a:bodyPr>
          <a:lstStyle>
            <a:lvl1pPr marL="0" indent="0" algn="ctr" defTabSz="457200">
              <a:spcBef>
                <a:spcPts val="2400"/>
              </a:spcBef>
              <a:buSzTx/>
              <a:buNone/>
              <a:defRPr sz="3800">
                <a:solidFill>
                  <a:srgbClr val="FFFFFF"/>
                </a:solidFill>
              </a:defRPr>
            </a:lvl1pPr>
          </a:lstStyle>
          <a:p>
            <a:pPr/>
            <a:r>
              <a:t>“Type a quote here.”</a:t>
            </a:r>
          </a:p>
        </p:txBody>
      </p:sp>
      <p:sp>
        <p:nvSpPr>
          <p:cNvPr id="129" name="Slide Number"/>
          <p:cNvSpPr txBox="1"/>
          <p:nvPr>
            <p:ph type="sldNum" sz="quarter" idx="2"/>
          </p:nvPr>
        </p:nvSpPr>
        <p:spPr>
          <a:xfrm>
            <a:off x="6297011" y="9197831"/>
            <a:ext cx="409839" cy="454170"/>
          </a:xfrm>
          <a:prstGeom prst="rect">
            <a:avLst/>
          </a:prstGeom>
        </p:spPr>
        <p:txBody>
          <a:bodyPr anchor="b"/>
          <a:lstStyle>
            <a:lvl1pP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0513" y="9296400"/>
            <a:ext cx="377001" cy="416406"/>
          </a:xfrm>
          <a:prstGeom prst="rect">
            <a:avLst/>
          </a:prstGeom>
          <a:ln w="12700">
            <a:miter lim="400000"/>
          </a:ln>
        </p:spPr>
        <p:txBody>
          <a:bodyPr wrap="none" lIns="50800" tIns="50800" rIns="50800" bIns="50800">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Chalkduster"/>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Chalkduster"/>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halkduste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vjpudelski@gmail.com" TargetMode="External"/><Relationship Id="rId3" Type="http://schemas.openxmlformats.org/officeDocument/2006/relationships/hyperlink" Target="http://www.gitfetchvictor.com"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tlassian.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it Merge, Resets and Branches"/>
          <p:cNvSpPr txBox="1"/>
          <p:nvPr>
            <p:ph type="ctrTitle"/>
          </p:nvPr>
        </p:nvSpPr>
        <p:spPr>
          <a:prstGeom prst="rect">
            <a:avLst/>
          </a:prstGeom>
        </p:spPr>
        <p:txBody>
          <a:bodyPr/>
          <a:lstStyle/>
          <a:p>
            <a:pPr/>
            <a:r>
              <a:t>Git Merge, Resets and Branches</a:t>
            </a:r>
          </a:p>
        </p:txBody>
      </p:sp>
      <p:sp>
        <p:nvSpPr>
          <p:cNvPr id="139" name="©2019 - A gitfetchvictor production…"/>
          <p:cNvSpPr txBox="1"/>
          <p:nvPr>
            <p:ph type="subTitle" sz="quarter" idx="1"/>
          </p:nvPr>
        </p:nvSpPr>
        <p:spPr>
          <a:xfrm>
            <a:off x="1270000" y="9131597"/>
            <a:ext cx="10464800" cy="469603"/>
          </a:xfrm>
          <a:prstGeom prst="rect">
            <a:avLst/>
          </a:prstGeom>
        </p:spPr>
        <p:txBody>
          <a:bodyPr/>
          <a:lstStyle>
            <a:lvl1pPr>
              <a:defRPr sz="2400">
                <a:latin typeface="Phosphate Inline"/>
                <a:ea typeface="Phosphate Inline"/>
                <a:cs typeface="Phosphate Inline"/>
                <a:sym typeface="Phosphate Inline"/>
              </a:defRPr>
            </a:lvl1pPr>
          </a:lstStyle>
          <a:p>
            <a:pPr/>
            <a:r>
              <a:t>©2019 - A gitfetchvictor production…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Image" descr="Image"/>
          <p:cNvPicPr>
            <a:picLocks noChangeAspect="1"/>
          </p:cNvPicPr>
          <p:nvPr>
            <p:ph type="pic" idx="13"/>
          </p:nvPr>
        </p:nvPicPr>
        <p:blipFill>
          <a:blip r:embed="rId2">
            <a:extLst/>
          </a:blip>
          <a:srcRect l="7575" t="0" r="7575" b="0"/>
          <a:stretch>
            <a:fillRect/>
          </a:stretch>
        </p:blipFill>
        <p:spPr>
          <a:xfrm>
            <a:off x="6718300" y="2590800"/>
            <a:ext cx="5334000" cy="6286500"/>
          </a:xfrm>
          <a:prstGeom prst="rect">
            <a:avLst/>
          </a:prstGeom>
        </p:spPr>
      </p:pic>
      <p:sp>
        <p:nvSpPr>
          <p:cNvPr id="166" name="Git Merge is"/>
          <p:cNvSpPr txBox="1"/>
          <p:nvPr>
            <p:ph type="title"/>
          </p:nvPr>
        </p:nvSpPr>
        <p:spPr>
          <a:prstGeom prst="rect">
            <a:avLst/>
          </a:prstGeom>
        </p:spPr>
        <p:txBody>
          <a:bodyPr/>
          <a:lstStyle/>
          <a:p>
            <a:pPr/>
            <a:r>
              <a:t>Git Merge is</a:t>
            </a:r>
          </a:p>
        </p:txBody>
      </p:sp>
      <p:sp>
        <p:nvSpPr>
          <p:cNvPr id="167" name="A natural part of development…"/>
          <p:cNvSpPr txBox="1"/>
          <p:nvPr>
            <p:ph type="body" sz="half" idx="1"/>
          </p:nvPr>
        </p:nvSpPr>
        <p:spPr>
          <a:prstGeom prst="rect">
            <a:avLst/>
          </a:prstGeom>
        </p:spPr>
        <p:txBody>
          <a:bodyPr/>
          <a:lstStyle/>
          <a:p>
            <a:pPr/>
            <a:r>
              <a:t> A natural part of development</a:t>
            </a:r>
          </a:p>
          <a:p>
            <a:pPr/>
            <a:r>
              <a:t>Easy to identify what happened</a:t>
            </a:r>
          </a:p>
          <a:p>
            <a:pPr/>
            <a:r>
              <a:t>Can be quick to resolve when conflict arises</a:t>
            </a:r>
          </a:p>
          <a:p>
            <a:pPr/>
            <a:r>
              <a:t>NOT SCARY!!!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How do you know you need to merge?"/>
          <p:cNvSpPr txBox="1"/>
          <p:nvPr>
            <p:ph type="title"/>
          </p:nvPr>
        </p:nvSpPr>
        <p:spPr>
          <a:prstGeom prst="rect">
            <a:avLst/>
          </a:prstGeom>
        </p:spPr>
        <p:txBody>
          <a:bodyPr/>
          <a:lstStyle>
            <a:lvl1pPr defTabSz="461518">
              <a:defRPr sz="6320"/>
            </a:lvl1pPr>
          </a:lstStyle>
          <a:p>
            <a:pPr/>
            <a:r>
              <a:t>How do you know you need to merge? </a:t>
            </a:r>
          </a:p>
        </p:txBody>
      </p:sp>
      <p:sp>
        <p:nvSpPr>
          <p:cNvPr id="170" name="! [rejected]        master -&gt; master (fetch first)…"/>
          <p:cNvSpPr txBox="1"/>
          <p:nvPr>
            <p:ph type="body" idx="1"/>
          </p:nvPr>
        </p:nvSpPr>
        <p:spPr>
          <a:prstGeom prst="rect">
            <a:avLst/>
          </a:prstGeom>
        </p:spPr>
        <p:txBody>
          <a:bodyPr/>
          <a:lstStyle/>
          <a:p>
            <a:pPr marL="0" indent="0">
              <a:buSzTx/>
              <a:buNone/>
              <a:defRPr sz="1700"/>
            </a:pPr>
            <a:r>
              <a:t> ! [rejected]        master -&gt; master (fetch first)</a:t>
            </a:r>
          </a:p>
          <a:p>
            <a:pPr marL="0" indent="0">
              <a:buSzTx/>
              <a:buNone/>
              <a:defRPr sz="1700"/>
            </a:pPr>
            <a:r>
              <a:t>error: failed to push some refs to 'https://github.com/vjpudelski/GitMergePractice.git'</a:t>
            </a:r>
          </a:p>
          <a:p>
            <a:pPr marL="0" indent="0">
              <a:buSzTx/>
              <a:buNone/>
              <a:defRPr sz="1700"/>
            </a:pPr>
            <a:r>
              <a:t>hint: Updates were rejected because the remote contains work that you do</a:t>
            </a:r>
          </a:p>
          <a:p>
            <a:pPr marL="0" indent="0">
              <a:buSzTx/>
              <a:buNone/>
              <a:defRPr sz="1700"/>
            </a:pPr>
            <a:r>
              <a:t>hint: not have locally. This is usually caused by another repository pushing</a:t>
            </a:r>
          </a:p>
          <a:p>
            <a:pPr marL="0" indent="0">
              <a:buSzTx/>
              <a:buNone/>
              <a:defRPr sz="1700"/>
            </a:pPr>
            <a:r>
              <a:t>hint: to the same ref. You may want to first integrate the remote changes</a:t>
            </a:r>
          </a:p>
          <a:p>
            <a:pPr marL="0" indent="0">
              <a:buSzTx/>
              <a:buNone/>
              <a:defRPr sz="1700"/>
            </a:pPr>
            <a:r>
              <a:t>hint: (e.g., 'git pull ...') before pushing again.</a:t>
            </a:r>
          </a:p>
          <a:p>
            <a:pPr marL="0" indent="0">
              <a:buSzTx/>
              <a:buNone/>
              <a:defRPr sz="1700"/>
            </a:pPr>
            <a:r>
              <a:t>hint: See the 'Note about fast-forwards' in 'git push --help' for details.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t;&lt;&lt;&lt;&lt;&lt;&lt; HEAD…"/>
          <p:cNvSpPr txBox="1"/>
          <p:nvPr/>
        </p:nvSpPr>
        <p:spPr>
          <a:xfrm>
            <a:off x="1776252" y="363970"/>
            <a:ext cx="9304779"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1"/>
                </a:solidFill>
              </a:defRPr>
            </a:pPr>
            <a:r>
              <a:t>&lt;&lt;&lt;&lt;&lt;&lt;&lt; HEAD</a:t>
            </a:r>
          </a:p>
          <a:p>
            <a:pPr algn="l">
              <a:defRPr>
                <a:solidFill>
                  <a:schemeClr val="accent1"/>
                </a:solidFill>
              </a:defRPr>
            </a:pPr>
            <a:r>
              <a:t>            Program prog = new Program();</a:t>
            </a:r>
          </a:p>
          <a:p>
            <a:pPr algn="l">
              <a:defRPr>
                <a:solidFill>
                  <a:schemeClr val="accent1"/>
                </a:solidFill>
              </a:defRPr>
            </a:pPr>
            <a:r>
              <a:t>            prog.CreateMenu();</a:t>
            </a:r>
          </a:p>
          <a:p>
            <a:pPr algn="l">
              <a:defRPr>
                <a:solidFill>
                  <a:schemeClr val="accent1"/>
                </a:solidFill>
              </a:defRPr>
            </a:pPr>
            <a:r>
              <a:t>        }</a:t>
            </a:r>
          </a:p>
          <a:p>
            <a:pPr algn="l">
              <a:defRPr>
                <a:solidFill>
                  <a:schemeClr val="accent1"/>
                </a:solidFill>
              </a:defRPr>
            </a:pPr>
          </a:p>
          <a:p>
            <a:pPr algn="l">
              <a:defRPr>
                <a:solidFill>
                  <a:schemeClr val="accent1"/>
                </a:solidFill>
              </a:defRPr>
            </a:pPr>
            <a:r>
              <a:t>        public void CreateMenu(){</a:t>
            </a:r>
          </a:p>
          <a:p>
            <a:pPr algn="l">
              <a:defRPr>
                <a:solidFill>
                  <a:schemeClr val="accent1"/>
                </a:solidFill>
              </a:defRPr>
            </a:pPr>
            <a:r>
              <a:t>            Console.WriteLine("Title of Application");</a:t>
            </a:r>
          </a:p>
          <a:p>
            <a:pPr algn="l">
              <a:defRPr>
                <a:solidFill>
                  <a:schemeClr val="accent1"/>
                </a:solidFill>
              </a:defRPr>
            </a:pPr>
            <a:r>
              <a:t>            Console.WriteLine();</a:t>
            </a:r>
          </a:p>
          <a:p>
            <a:pPr algn="l">
              <a:defRPr>
                <a:solidFill>
                  <a:schemeClr val="accent1"/>
                </a:solidFill>
              </a:defRPr>
            </a:pPr>
            <a:r>
              <a:t>            Console.WriteLine("1 - Search");</a:t>
            </a:r>
          </a:p>
          <a:p>
            <a:pPr algn="l">
              <a:defRPr>
                <a:solidFill>
                  <a:schemeClr val="accent1"/>
                </a:solidFill>
              </a:defRPr>
            </a:pPr>
            <a:r>
              <a:t>            Console.WriteLine("2 - Add New");</a:t>
            </a:r>
          </a:p>
          <a:p>
            <a:pPr algn="l">
              <a:defRPr>
                <a:solidFill>
                  <a:schemeClr val="accent1"/>
                </a:solidFill>
              </a:defRPr>
            </a:pPr>
            <a:r>
              <a:t>            Console.WriteLine("3 - Delete Item");</a:t>
            </a:r>
          </a:p>
          <a:p>
            <a:pPr algn="l">
              <a:defRPr>
                <a:solidFill>
                  <a:schemeClr val="accent1"/>
                </a:solidFill>
              </a:defRPr>
            </a:pPr>
            <a:r>
              <a:t>=======</a:t>
            </a:r>
          </a:p>
          <a:p>
            <a:pPr algn="l"/>
          </a:p>
          <a:p>
            <a:pPr algn="l"/>
          </a:p>
          <a:p>
            <a:pPr algn="l"/>
          </a:p>
          <a:p>
            <a:pPr algn="l"/>
          </a:p>
          <a:p>
            <a:pPr algn="l"/>
          </a:p>
          <a:p>
            <a:pPr algn="l"/>
          </a:p>
        </p:txBody>
      </p:sp>
      <p:sp>
        <p:nvSpPr>
          <p:cNvPr id="175" name="These are the changes…"/>
          <p:cNvSpPr txBox="1"/>
          <p:nvPr/>
        </p:nvSpPr>
        <p:spPr>
          <a:xfrm>
            <a:off x="2426894" y="6563314"/>
            <a:ext cx="7370309" cy="1466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1"/>
                </a:solidFill>
              </a:defRPr>
            </a:pPr>
            <a:r>
              <a:t>These are the changes </a:t>
            </a:r>
          </a:p>
          <a:p>
            <a:pPr>
              <a:defRPr sz="4200">
                <a:solidFill>
                  <a:schemeClr val="accent1"/>
                </a:solidFill>
              </a:defRPr>
            </a:pPr>
            <a:r>
              <a:t>you have made…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
          <p:cNvSpPr txBox="1"/>
          <p:nvPr/>
        </p:nvSpPr>
        <p:spPr>
          <a:xfrm>
            <a:off x="1776252" y="129020"/>
            <a:ext cx="9452296" cy="9495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p>
          <a:p>
            <a:pPr algn="l"/>
          </a:p>
          <a:p>
            <a:pPr algn="l"/>
          </a:p>
          <a:p>
            <a:pPr algn="l"/>
          </a:p>
          <a:p>
            <a:pPr algn="l"/>
          </a:p>
          <a:p>
            <a:pPr algn="l"/>
          </a:p>
          <a:p>
            <a:pPr algn="l"/>
          </a:p>
          <a:p>
            <a:pPr algn="l"/>
          </a:p>
          <a:p>
            <a:pPr algn="l"/>
          </a:p>
          <a:p>
            <a:pPr algn="l"/>
          </a:p>
          <a:p>
            <a:pPr algn="l"/>
          </a:p>
          <a:p>
            <a:pPr algn="l"/>
          </a:p>
          <a:p>
            <a:pPr algn="l">
              <a:defRPr>
                <a:solidFill>
                  <a:schemeClr val="accent6"/>
                </a:solidFill>
              </a:defRPr>
            </a:pPr>
            <a:r>
              <a:t>=======</a:t>
            </a:r>
          </a:p>
          <a:p>
            <a:pPr algn="l">
              <a:defRPr>
                <a:solidFill>
                  <a:schemeClr val="accent6"/>
                </a:solidFill>
              </a:defRPr>
            </a:pPr>
            <a:r>
              <a:t>            Console.WriteLine("GoodBye!");</a:t>
            </a:r>
          </a:p>
          <a:p>
            <a:pPr algn="l">
              <a:defRPr>
                <a:solidFill>
                  <a:schemeClr val="accent6"/>
                </a:solidFill>
              </a:defRPr>
            </a:pPr>
          </a:p>
          <a:p>
            <a:pPr algn="l">
              <a:defRPr>
                <a:solidFill>
                  <a:schemeClr val="accent6"/>
                </a:solidFill>
              </a:defRPr>
            </a:pPr>
            <a:r>
              <a:t>            for (int i = 0; i &lt; 10; i++){</a:t>
            </a:r>
          </a:p>
          <a:p>
            <a:pPr algn="l">
              <a:defRPr>
                <a:solidFill>
                  <a:schemeClr val="accent6"/>
                </a:solidFill>
              </a:defRPr>
            </a:pPr>
            <a:r>
              <a:t>                Console.Write("i ");</a:t>
            </a:r>
          </a:p>
          <a:p>
            <a:pPr algn="l">
              <a:defRPr>
                <a:solidFill>
                  <a:schemeClr val="accent6"/>
                </a:solidFill>
              </a:defRPr>
            </a:pPr>
            <a:r>
              <a:t>            }</a:t>
            </a:r>
          </a:p>
          <a:p>
            <a:pPr algn="l">
              <a:defRPr>
                <a:solidFill>
                  <a:schemeClr val="accent6"/>
                </a:solidFill>
              </a:defRPr>
            </a:pPr>
            <a:r>
              <a:t>&gt;&gt;&gt;&gt;&gt;&gt;&gt; d45ccef3a008e0ebfd1766b6d8fb0e77eb77d88f</a:t>
            </a:r>
          </a:p>
        </p:txBody>
      </p:sp>
      <p:sp>
        <p:nvSpPr>
          <p:cNvPr id="178" name="These are the changes…"/>
          <p:cNvSpPr txBox="1"/>
          <p:nvPr/>
        </p:nvSpPr>
        <p:spPr>
          <a:xfrm>
            <a:off x="2949859" y="2475221"/>
            <a:ext cx="7105082" cy="14661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6"/>
                </a:solidFill>
              </a:defRPr>
            </a:pPr>
            <a:r>
              <a:t>These are the changes</a:t>
            </a:r>
          </a:p>
          <a:p>
            <a:pPr>
              <a:defRPr sz="4200">
                <a:solidFill>
                  <a:schemeClr val="accent6"/>
                </a:solidFill>
              </a:defRPr>
            </a:pPr>
            <a:r>
              <a:t>They have made!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erge creates a commit"/>
          <p:cNvSpPr txBox="1"/>
          <p:nvPr>
            <p:ph type="title"/>
          </p:nvPr>
        </p:nvSpPr>
        <p:spPr>
          <a:prstGeom prst="rect">
            <a:avLst/>
          </a:prstGeom>
        </p:spPr>
        <p:txBody>
          <a:bodyPr/>
          <a:lstStyle>
            <a:lvl1pPr defTabSz="461518">
              <a:defRPr sz="6320"/>
            </a:lvl1pPr>
          </a:lstStyle>
          <a:p>
            <a:pPr/>
            <a:r>
              <a:t>Merge creates a commit</a:t>
            </a:r>
          </a:p>
        </p:txBody>
      </p:sp>
      <p:sp>
        <p:nvSpPr>
          <p:cNvPr id="183" name="You are saving changes required to combine your code and other code…"/>
          <p:cNvSpPr txBox="1"/>
          <p:nvPr>
            <p:ph type="body" idx="1"/>
          </p:nvPr>
        </p:nvSpPr>
        <p:spPr>
          <a:prstGeom prst="rect">
            <a:avLst/>
          </a:prstGeom>
        </p:spPr>
        <p:txBody>
          <a:bodyPr/>
          <a:lstStyle/>
          <a:p>
            <a:pPr/>
            <a:r>
              <a:t>You are saving changes required to combine your code and other code</a:t>
            </a:r>
          </a:p>
          <a:p>
            <a:pPr/>
            <a:r>
              <a:t>This is why in times of conflict you need to commit again to complete merge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id You Know?…"/>
          <p:cNvSpPr txBox="1"/>
          <p:nvPr>
            <p:ph type="title"/>
          </p:nvPr>
        </p:nvSpPr>
        <p:spPr>
          <a:prstGeom prst="rect">
            <a:avLst/>
          </a:prstGeom>
        </p:spPr>
        <p:txBody>
          <a:bodyPr/>
          <a:lstStyle/>
          <a:p>
            <a:pPr/>
            <a:r>
              <a:t>Did You Know?…</a:t>
            </a:r>
          </a:p>
        </p:txBody>
      </p:sp>
      <p:sp>
        <p:nvSpPr>
          <p:cNvPr id="186" name="‘git pull’ is actually:…"/>
          <p:cNvSpPr txBox="1"/>
          <p:nvPr>
            <p:ph type="body" idx="1"/>
          </p:nvPr>
        </p:nvSpPr>
        <p:spPr>
          <a:prstGeom prst="rect">
            <a:avLst/>
          </a:prstGeom>
        </p:spPr>
        <p:txBody>
          <a:bodyPr/>
          <a:lstStyle/>
          <a:p>
            <a:pPr marL="0" indent="0">
              <a:buSzTx/>
              <a:buNone/>
            </a:pPr>
            <a:r>
              <a:t>‘git pull’ is actually:</a:t>
            </a:r>
          </a:p>
          <a:p>
            <a:pPr marL="0" indent="0">
              <a:buSzTx/>
              <a:buNone/>
            </a:pPr>
            <a:r>
              <a:t>‘git fetch’ &amp; ‘git merge’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if I Mess Up?"/>
          <p:cNvSpPr txBox="1"/>
          <p:nvPr>
            <p:ph type="title"/>
          </p:nvPr>
        </p:nvSpPr>
        <p:spPr>
          <a:prstGeom prst="rect">
            <a:avLst/>
          </a:prstGeom>
        </p:spPr>
        <p:txBody>
          <a:bodyPr/>
          <a:lstStyle/>
          <a:p>
            <a:pPr/>
            <a:r>
              <a:t>What if I Mess Up?</a:t>
            </a:r>
          </a:p>
        </p:txBody>
      </p:sp>
      <p:sp>
        <p:nvSpPr>
          <p:cNvPr id="191" name="I have created a commit and it is WRONG!…"/>
          <p:cNvSpPr txBox="1"/>
          <p:nvPr>
            <p:ph type="body" idx="1"/>
          </p:nvPr>
        </p:nvSpPr>
        <p:spPr>
          <a:prstGeom prst="rect">
            <a:avLst/>
          </a:prstGeom>
        </p:spPr>
        <p:txBody>
          <a:bodyPr/>
          <a:lstStyle/>
          <a:p>
            <a:pPr/>
            <a:r>
              <a:t>I have created a commit and it is WRONG!</a:t>
            </a:r>
          </a:p>
          <a:p>
            <a:pPr/>
            <a:r>
              <a:t>I don’t need the change</a:t>
            </a:r>
          </a:p>
          <a:p>
            <a:pPr/>
            <a:r>
              <a:t>I need to return to another commit</a:t>
            </a:r>
            <a:br/>
            <a:br/>
            <a:r>
              <a:t>git reset --hard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1" name="Image" descr="Image"/>
          <p:cNvPicPr>
            <a:picLocks noChangeAspect="0"/>
          </p:cNvPicPr>
          <p:nvPr>
            <p:ph type="pic" idx="13"/>
          </p:nvPr>
        </p:nvPicPr>
        <p:blipFill>
          <a:blip r:embed="rId2">
            <a:extLst/>
          </a:blip>
          <a:stretch>
            <a:fillRect/>
          </a:stretch>
        </p:blipFill>
        <p:spPr>
          <a:xfrm>
            <a:off x="6985000" y="2997200"/>
            <a:ext cx="4810615" cy="6210300"/>
          </a:xfrm>
          <a:prstGeom prst="rect">
            <a:avLst/>
          </a:prstGeom>
          <a:effectLst>
            <a:outerShdw sx="100000" sy="100000" kx="0" ky="0" algn="b" rotWithShape="0" blurRad="1270000" dist="263244" dir="8665111">
              <a:srgbClr val="000000">
                <a:alpha val="74894"/>
              </a:srgbClr>
            </a:outerShdw>
          </a:effectLst>
        </p:spPr>
      </p:pic>
      <p:sp>
        <p:nvSpPr>
          <p:cNvPr id="142" name="Victor J. Pudelski…"/>
          <p:cNvSpPr txBox="1"/>
          <p:nvPr>
            <p:ph type="title"/>
          </p:nvPr>
        </p:nvSpPr>
        <p:spPr>
          <a:xfrm>
            <a:off x="1270000" y="215900"/>
            <a:ext cx="10464800" cy="2540000"/>
          </a:xfrm>
          <a:prstGeom prst="rect">
            <a:avLst/>
          </a:prstGeom>
        </p:spPr>
        <p:txBody>
          <a:bodyPr/>
          <a:lstStyle/>
          <a:p>
            <a:pPr defTabSz="393192">
              <a:defRPr sz="4128">
                <a:solidFill>
                  <a:srgbClr val="000000"/>
                </a:solidFill>
              </a:defRPr>
            </a:pPr>
            <a:r>
              <a:t>Victor J. Pudelski</a:t>
            </a:r>
          </a:p>
          <a:p>
            <a:pPr defTabSz="393192">
              <a:defRPr sz="3096">
                <a:solidFill>
                  <a:srgbClr val="000000"/>
                </a:solidFill>
              </a:defRPr>
            </a:pPr>
            <a:r>
              <a:t>V. P. of Solutions @ TSC, LLC</a:t>
            </a:r>
          </a:p>
          <a:p>
            <a:pPr defTabSz="393192">
              <a:defRPr sz="3096">
                <a:solidFill>
                  <a:srgbClr val="000000"/>
                </a:solidFill>
              </a:defRPr>
            </a:pPr>
            <a:r>
              <a:t>Founder/Developer @ Next Link Software, LLC</a:t>
            </a:r>
          </a:p>
        </p:txBody>
      </p:sp>
      <p:sp>
        <p:nvSpPr>
          <p:cNvPr id="143" name="Developer ~20 yrs…"/>
          <p:cNvSpPr txBox="1"/>
          <p:nvPr>
            <p:ph type="body" sz="half" idx="1"/>
          </p:nvPr>
        </p:nvSpPr>
        <p:spPr>
          <a:prstGeom prst="rect">
            <a:avLst/>
          </a:prstGeom>
        </p:spPr>
        <p:txBody>
          <a:bodyPr/>
          <a:lstStyle/>
          <a:p>
            <a:pPr marL="429513" indent="-429513" defTabSz="406908">
              <a:spcBef>
                <a:spcPts val="2800"/>
              </a:spcBef>
              <a:buBlip>
                <a:blip r:embed="rId3"/>
              </a:buBlip>
              <a:defRPr sz="2848">
                <a:solidFill>
                  <a:srgbClr val="000000"/>
                </a:solidFill>
              </a:defRPr>
            </a:pPr>
            <a:r>
              <a:t>Developer ~20 yrs</a:t>
            </a:r>
          </a:p>
          <a:p>
            <a:pPr marL="429513" indent="-429513" defTabSz="406908">
              <a:spcBef>
                <a:spcPts val="2800"/>
              </a:spcBef>
              <a:buBlip>
                <a:blip r:embed="rId3"/>
              </a:buBlip>
              <a:defRPr sz="2848">
                <a:solidFill>
                  <a:srgbClr val="000000"/>
                </a:solidFill>
              </a:defRPr>
            </a:pPr>
            <a:r>
              <a:t>Worked mostly in ECM (boring stuff)</a:t>
            </a:r>
          </a:p>
          <a:p>
            <a:pPr marL="429513" indent="-429513" defTabSz="406908">
              <a:spcBef>
                <a:spcPts val="2800"/>
              </a:spcBef>
              <a:buBlip>
                <a:blip r:embed="rId3"/>
              </a:buBlip>
              <a:defRPr sz="2848">
                <a:solidFill>
                  <a:srgbClr val="000000"/>
                </a:solidFill>
              </a:defRPr>
            </a:pPr>
            <a:r>
              <a:t>Started working in git in 2010-ish</a:t>
            </a:r>
          </a:p>
          <a:p>
            <a:pPr marL="429513" indent="-429513" defTabSz="406908">
              <a:spcBef>
                <a:spcPts val="2800"/>
              </a:spcBef>
              <a:buBlip>
                <a:blip r:embed="rId3"/>
              </a:buBlip>
              <a:defRPr sz="2848">
                <a:solidFill>
                  <a:srgbClr val="000000"/>
                </a:solidFill>
              </a:defRPr>
            </a:pPr>
            <a:r>
              <a:t>Created repos at 4 companies</a:t>
            </a:r>
          </a:p>
          <a:p>
            <a:pPr marL="429513" indent="-429513" defTabSz="406908">
              <a:spcBef>
                <a:spcPts val="2800"/>
              </a:spcBef>
              <a:buBlip>
                <a:blip r:embed="rId3"/>
              </a:buBlip>
              <a:defRPr sz="2848">
                <a:solidFill>
                  <a:srgbClr val="000000"/>
                </a:solidFill>
              </a:defRPr>
            </a:pPr>
            <a:r>
              <a:t>Was git expert for TSG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hard”"/>
          <p:cNvSpPr txBox="1"/>
          <p:nvPr>
            <p:ph type="title"/>
          </p:nvPr>
        </p:nvSpPr>
        <p:spPr>
          <a:prstGeom prst="rect">
            <a:avLst/>
          </a:prstGeom>
        </p:spPr>
        <p:txBody>
          <a:bodyPr/>
          <a:lstStyle/>
          <a:p>
            <a:pPr/>
            <a:r>
              <a:t>“--hard”</a:t>
            </a:r>
          </a:p>
        </p:txBody>
      </p:sp>
      <p:sp>
        <p:nvSpPr>
          <p:cNvPr id="194" name="Hard sounds while, hard?…"/>
          <p:cNvSpPr txBox="1"/>
          <p:nvPr>
            <p:ph type="body" idx="1"/>
          </p:nvPr>
        </p:nvSpPr>
        <p:spPr>
          <a:prstGeom prst="rect">
            <a:avLst/>
          </a:prstGeom>
        </p:spPr>
        <p:txBody>
          <a:bodyPr/>
          <a:lstStyle/>
          <a:p>
            <a:pPr marL="417830" indent="-417830" defTabSz="549148">
              <a:spcBef>
                <a:spcPts val="3900"/>
              </a:spcBef>
              <a:defRPr sz="3008"/>
            </a:pPr>
            <a:r>
              <a:t>Hard sounds while, hard? </a:t>
            </a:r>
          </a:p>
          <a:p>
            <a:pPr marL="417830" indent="-417830" defTabSz="549148">
              <a:spcBef>
                <a:spcPts val="3900"/>
              </a:spcBef>
              <a:defRPr sz="3008"/>
            </a:pPr>
            <a:r>
              <a:t>There is also —mixed and —soft</a:t>
            </a:r>
          </a:p>
          <a:p>
            <a:pPr lvl="1" marL="835660" indent="-417830" defTabSz="549148">
              <a:spcBef>
                <a:spcPts val="3900"/>
              </a:spcBef>
              <a:defRPr sz="3008"/>
            </a:pPr>
            <a:r>
              <a:t>Hard - lose changes, totally undone</a:t>
            </a:r>
          </a:p>
          <a:p>
            <a:pPr lvl="1" marL="835660" indent="-417830" defTabSz="549148">
              <a:spcBef>
                <a:spcPts val="3900"/>
              </a:spcBef>
              <a:defRPr sz="3008"/>
            </a:pPr>
            <a:r>
              <a:t>Mixed - changes in stage reset to working directory but nothing lost</a:t>
            </a:r>
          </a:p>
          <a:p>
            <a:pPr lvl="1" marL="835660" indent="-417830" defTabSz="549148">
              <a:spcBef>
                <a:spcPts val="3900"/>
              </a:spcBef>
              <a:defRPr sz="3008"/>
            </a:pPr>
            <a:r>
              <a:t>Soft - reset to commit, modified files set to staged (add)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 accidentally staged a change I shouldn’t have? (MIXED)…"/>
          <p:cNvSpPr txBox="1"/>
          <p:nvPr>
            <p:ph type="body" idx="1"/>
          </p:nvPr>
        </p:nvSpPr>
        <p:spPr>
          <a:prstGeom prst="rect">
            <a:avLst/>
          </a:prstGeom>
        </p:spPr>
        <p:txBody>
          <a:bodyPr/>
          <a:lstStyle/>
          <a:p>
            <a:pPr/>
            <a:r>
              <a:t>I accidentally staged a change I shouldn’t have? (MIXED)</a:t>
            </a:r>
          </a:p>
          <a:p>
            <a:pPr/>
            <a:r>
              <a:t>I committed something I shouldn’t have and I want the change? (SOFT)</a:t>
            </a:r>
          </a:p>
          <a:p>
            <a:pPr/>
            <a:r>
              <a:t>I need to blow away changes? (HARD)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Branches"/>
          <p:cNvSpPr txBox="1"/>
          <p:nvPr>
            <p:ph type="ctrTitle"/>
          </p:nvPr>
        </p:nvSpPr>
        <p:spPr>
          <a:prstGeom prst="rect">
            <a:avLst/>
          </a:prstGeom>
        </p:spPr>
        <p:txBody>
          <a:bodyPr/>
          <a:lstStyle/>
          <a:p>
            <a:pPr/>
            <a:r>
              <a:t>Branches</a:t>
            </a:r>
          </a:p>
        </p:txBody>
      </p:sp>
      <p:sp>
        <p:nvSpPr>
          <p:cNvPr id="201" name="Ever see a tree with 1 and only 1 branch?"/>
          <p:cNvSpPr txBox="1"/>
          <p:nvPr>
            <p:ph type="subTitle" sz="quarter" idx="1"/>
          </p:nvPr>
        </p:nvSpPr>
        <p:spPr>
          <a:prstGeom prst="rect">
            <a:avLst/>
          </a:prstGeom>
        </p:spPr>
        <p:txBody>
          <a:bodyPr/>
          <a:lstStyle>
            <a:lvl1pPr defTabSz="531622">
              <a:defRPr sz="3367"/>
            </a:lvl1pPr>
          </a:lstStyle>
          <a:p>
            <a:pPr/>
            <a:r>
              <a:t>Ever see a tree with 1 and only 1 branch?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IT Branches"/>
          <p:cNvSpPr txBox="1"/>
          <p:nvPr>
            <p:ph type="title"/>
          </p:nvPr>
        </p:nvSpPr>
        <p:spPr>
          <a:prstGeom prst="rect">
            <a:avLst/>
          </a:prstGeom>
        </p:spPr>
        <p:txBody>
          <a:bodyPr/>
          <a:lstStyle/>
          <a:p>
            <a:pPr/>
            <a:r>
              <a:t>GIT Branches</a:t>
            </a:r>
          </a:p>
        </p:txBody>
      </p:sp>
      <p:sp>
        <p:nvSpPr>
          <p:cNvPr id="204" name="Isolating Development…"/>
          <p:cNvSpPr txBox="1"/>
          <p:nvPr>
            <p:ph type="body" sz="half" idx="1"/>
          </p:nvPr>
        </p:nvSpPr>
        <p:spPr>
          <a:prstGeom prst="rect">
            <a:avLst/>
          </a:prstGeom>
        </p:spPr>
        <p:txBody>
          <a:bodyPr/>
          <a:lstStyle/>
          <a:p>
            <a:pPr/>
            <a:r>
              <a:t>Isolating Development</a:t>
            </a:r>
          </a:p>
          <a:p>
            <a:pPr/>
            <a:r>
              <a:t>Separating Prod from Dev codebases</a:t>
            </a:r>
          </a:p>
          <a:p>
            <a:pPr/>
            <a:r>
              <a:t>Separating developers</a:t>
            </a:r>
          </a:p>
          <a:p>
            <a:pPr/>
            <a:r>
              <a:t>Key = separate</a:t>
            </a:r>
          </a:p>
        </p:txBody>
      </p:sp>
      <p:pic>
        <p:nvPicPr>
          <p:cNvPr id="205" name="Image" descr="Image"/>
          <p:cNvPicPr>
            <a:picLocks noChangeAspect="1"/>
          </p:cNvPicPr>
          <p:nvPr/>
        </p:nvPicPr>
        <p:blipFill>
          <a:blip r:embed="rId2">
            <a:extLst/>
          </a:blip>
          <a:stretch>
            <a:fillRect/>
          </a:stretch>
        </p:blipFill>
        <p:spPr>
          <a:xfrm rot="16200000">
            <a:off x="5961500" y="3795239"/>
            <a:ext cx="6847600" cy="387762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Image" descr="Image"/>
          <p:cNvPicPr>
            <a:picLocks noChangeAspect="1"/>
          </p:cNvPicPr>
          <p:nvPr/>
        </p:nvPicPr>
        <p:blipFill>
          <a:blip r:embed="rId2">
            <a:extLst/>
          </a:blip>
          <a:stretch>
            <a:fillRect/>
          </a:stretch>
        </p:blipFill>
        <p:spPr>
          <a:xfrm>
            <a:off x="239832" y="1478759"/>
            <a:ext cx="12525136" cy="709266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Branches"/>
          <p:cNvSpPr txBox="1"/>
          <p:nvPr>
            <p:ph type="title"/>
          </p:nvPr>
        </p:nvSpPr>
        <p:spPr>
          <a:prstGeom prst="rect">
            <a:avLst/>
          </a:prstGeom>
        </p:spPr>
        <p:txBody>
          <a:bodyPr/>
          <a:lstStyle/>
          <a:p>
            <a:pPr/>
            <a:r>
              <a:t>Branches</a:t>
            </a:r>
          </a:p>
        </p:txBody>
      </p:sp>
      <p:sp>
        <p:nvSpPr>
          <p:cNvPr id="210" name="Isolate code!…"/>
          <p:cNvSpPr txBox="1"/>
          <p:nvPr>
            <p:ph type="body" idx="1"/>
          </p:nvPr>
        </p:nvSpPr>
        <p:spPr>
          <a:prstGeom prst="rect">
            <a:avLst/>
          </a:prstGeom>
        </p:spPr>
        <p:txBody>
          <a:bodyPr/>
          <a:lstStyle/>
          <a:p>
            <a:pPr/>
            <a:r>
              <a:t>Isolate code!</a:t>
            </a:r>
          </a:p>
          <a:p>
            <a:pPr/>
            <a:r>
              <a:t>Keep Production codebase clean</a:t>
            </a:r>
          </a:p>
          <a:p>
            <a:pPr/>
            <a:r>
              <a:t>Allow experimentation without effecting production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it checkout -b &lt;&lt;branch&gt;&gt; create a new branch…"/>
          <p:cNvSpPr txBox="1"/>
          <p:nvPr>
            <p:ph type="body" idx="1"/>
          </p:nvPr>
        </p:nvSpPr>
        <p:spPr>
          <a:prstGeom prst="rect">
            <a:avLst/>
          </a:prstGeom>
        </p:spPr>
        <p:txBody>
          <a:bodyPr/>
          <a:lstStyle/>
          <a:p>
            <a:pPr/>
            <a:r>
              <a:t>git checkout -b &lt;&lt;branch&gt;&gt;</a:t>
            </a:r>
            <a:br/>
            <a:r>
              <a:t>create a new branch</a:t>
            </a:r>
          </a:p>
          <a:p>
            <a:pPr/>
            <a:r>
              <a:t>git branch</a:t>
            </a:r>
            <a:br/>
            <a:r>
              <a:t>see branches</a:t>
            </a:r>
          </a:p>
          <a:p>
            <a:pPr/>
            <a:r>
              <a:t>git merge &lt;&lt;branch&gt;&gt; </a:t>
            </a:r>
            <a:br/>
            <a:r>
              <a:t>merge changes to branch you are on</a:t>
            </a:r>
          </a:p>
          <a:p>
            <a:pPr/>
            <a:r>
              <a:t>git branch -d &lt;&lt;branch&gt;&gt;</a:t>
            </a:r>
            <a:br/>
            <a:r>
              <a:t>git push origin --delete &lt;&lt;branch&gt;&gt;</a:t>
            </a:r>
            <a:br/>
            <a:r>
              <a:t>delete branch (local/remote)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IT Merge &amp; Branches"/>
          <p:cNvSpPr txBox="1"/>
          <p:nvPr>
            <p:ph type="title"/>
          </p:nvPr>
        </p:nvSpPr>
        <p:spPr>
          <a:prstGeom prst="rect">
            <a:avLst/>
          </a:prstGeom>
        </p:spPr>
        <p:txBody>
          <a:bodyPr/>
          <a:lstStyle>
            <a:lvl1pPr defTabSz="479044">
              <a:defRPr sz="6560"/>
            </a:lvl1pPr>
          </a:lstStyle>
          <a:p>
            <a:pPr/>
            <a:r>
              <a:t>GIT Merge &amp; Branches</a:t>
            </a:r>
          </a:p>
        </p:txBody>
      </p:sp>
      <p:sp>
        <p:nvSpPr>
          <p:cNvPr id="217" name="You need to be on the destination branch…"/>
          <p:cNvSpPr txBox="1"/>
          <p:nvPr>
            <p:ph type="body" idx="1"/>
          </p:nvPr>
        </p:nvSpPr>
        <p:spPr>
          <a:prstGeom prst="rect">
            <a:avLst/>
          </a:prstGeom>
        </p:spPr>
        <p:txBody>
          <a:bodyPr/>
          <a:lstStyle/>
          <a:p>
            <a:pPr/>
            <a:r>
              <a:t>You need to be on the destination branch</a:t>
            </a:r>
          </a:p>
          <a:p>
            <a:pPr/>
            <a:r>
              <a:t>You merge into a branch</a:t>
            </a:r>
            <a:br/>
            <a:r>
              <a:t>git merge &lt;&lt;branch&gt;&gt;</a:t>
            </a:r>
          </a:p>
          <a:p>
            <a:pPr/>
            <a:r>
              <a:t>Sometimes you will not have conflict and it will just work and That’s All Folks!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it Merge, Resets and Braches"/>
          <p:cNvSpPr txBox="1"/>
          <p:nvPr>
            <p:ph type="title"/>
          </p:nvPr>
        </p:nvSpPr>
        <p:spPr>
          <a:prstGeom prst="rect">
            <a:avLst/>
          </a:prstGeom>
        </p:spPr>
        <p:txBody>
          <a:bodyPr/>
          <a:lstStyle>
            <a:lvl1pPr defTabSz="461518">
              <a:defRPr sz="6320"/>
            </a:lvl1pPr>
          </a:lstStyle>
          <a:p>
            <a:pPr/>
            <a:r>
              <a:t>Git Merge, Resets and Braches</a:t>
            </a:r>
          </a:p>
        </p:txBody>
      </p:sp>
      <p:sp>
        <p:nvSpPr>
          <p:cNvPr id="146" name="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
          <p:cNvSpPr txBox="1"/>
          <p:nvPr>
            <p:ph type="body" idx="1"/>
          </p:nvPr>
        </p:nvSpPr>
        <p:spPr>
          <a:prstGeom prst="rect">
            <a:avLst/>
          </a:prstGeom>
        </p:spPr>
        <p:txBody>
          <a:bodyPr/>
          <a:lstStyle>
            <a:lvl1pPr marL="0" indent="0" defTabSz="484886">
              <a:spcBef>
                <a:spcPts val="3400"/>
              </a:spcBef>
              <a:buSzTx/>
              <a:buNone/>
              <a:defRPr sz="2656"/>
            </a:lvl1pPr>
          </a:lstStyle>
          <a:p>
            <a:pPr/>
            <a:r>
              <a:t>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Recap"/>
          <p:cNvSpPr txBox="1"/>
          <p:nvPr>
            <p:ph type="title"/>
          </p:nvPr>
        </p:nvSpPr>
        <p:spPr>
          <a:prstGeom prst="rect">
            <a:avLst/>
          </a:prstGeom>
        </p:spPr>
        <p:txBody>
          <a:bodyPr/>
          <a:lstStyle/>
          <a:p>
            <a:pPr/>
            <a:r>
              <a:t>Recap</a:t>
            </a:r>
          </a:p>
        </p:txBody>
      </p:sp>
      <p:sp>
        <p:nvSpPr>
          <p:cNvPr id="220" name="Git Merge is not that scary at all…"/>
          <p:cNvSpPr txBox="1"/>
          <p:nvPr>
            <p:ph type="body" idx="1"/>
          </p:nvPr>
        </p:nvSpPr>
        <p:spPr>
          <a:prstGeom prst="rect">
            <a:avLst/>
          </a:prstGeom>
        </p:spPr>
        <p:txBody>
          <a:bodyPr/>
          <a:lstStyle/>
          <a:p>
            <a:pPr/>
            <a:r>
              <a:t>Git Merge is not that scary at all</a:t>
            </a:r>
          </a:p>
          <a:p>
            <a:pPr/>
            <a:r>
              <a:t>If we mess up, we have options</a:t>
            </a:r>
          </a:p>
          <a:p>
            <a:pPr/>
            <a:r>
              <a:t>Can always save our work to separate branches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2" name="Victor J. Pudelski…"/>
          <p:cNvSpPr txBox="1"/>
          <p:nvPr>
            <p:ph type="body" idx="13"/>
          </p:nvPr>
        </p:nvSpPr>
        <p:spPr>
          <a:xfrm>
            <a:off x="1270000" y="6362700"/>
            <a:ext cx="10464800" cy="1977159"/>
          </a:xfrm>
          <a:prstGeom prst="rect">
            <a:avLst/>
          </a:prstGeom>
        </p:spPr>
        <p:txBody>
          <a:bodyPr/>
          <a:lstStyle/>
          <a:p>
            <a:pPr algn="l">
              <a:defRPr>
                <a:solidFill>
                  <a:srgbClr val="000000"/>
                </a:solidFill>
              </a:defRPr>
            </a:pPr>
            <a:r>
              <a:t>Victor J. Pudelski</a:t>
            </a:r>
          </a:p>
          <a:p>
            <a:pPr algn="l">
              <a:defRPr>
                <a:solidFill>
                  <a:srgbClr val="000000"/>
                </a:solidFill>
              </a:defRPr>
            </a:pPr>
            <a:r>
              <a:rPr u="sng">
                <a:hlinkClick r:id="rId2" invalidUrl="" action="" tgtFrame="" tooltip="" history="1" highlightClick="0" endSnd="0"/>
              </a:rPr>
              <a:t>vjpudelski@gmail.com</a:t>
            </a:r>
          </a:p>
          <a:p>
            <a:pPr algn="l">
              <a:defRPr>
                <a:solidFill>
                  <a:srgbClr val="000000"/>
                </a:solidFill>
              </a:defRPr>
            </a:pPr>
            <a:r>
              <a:t>@vjpudelski on twitter</a:t>
            </a:r>
          </a:p>
          <a:p>
            <a:pPr algn="l">
              <a:defRPr>
                <a:solidFill>
                  <a:srgbClr val="000000"/>
                </a:solidFill>
              </a:defRPr>
            </a:pPr>
            <a:r>
              <a:rPr u="sng">
                <a:hlinkClick r:id="rId3" invalidUrl="" action="" tgtFrame="" tooltip="" history="1" highlightClick="0" endSnd="0"/>
              </a:rPr>
              <a:t>www.gitfetchvictor.com</a:t>
            </a:r>
          </a:p>
        </p:txBody>
      </p:sp>
      <p:sp>
        <p:nvSpPr>
          <p:cNvPr id="223" name="THANK YOU!…"/>
          <p:cNvSpPr txBox="1"/>
          <p:nvPr>
            <p:ph type="body" idx="14"/>
          </p:nvPr>
        </p:nvSpPr>
        <p:spPr>
          <a:xfrm>
            <a:off x="1270000" y="2076162"/>
            <a:ext cx="10464800" cy="2731076"/>
          </a:xfrm>
          <a:prstGeom prst="rect">
            <a:avLst/>
          </a:prstGeom>
        </p:spPr>
        <p:txBody>
          <a:bodyPr/>
          <a:lstStyle/>
          <a:p>
            <a:pPr>
              <a:defRPr sz="7200">
                <a:solidFill>
                  <a:srgbClr val="000000"/>
                </a:solidFill>
              </a:defRPr>
            </a:pPr>
            <a:r>
              <a:t>THANK YOU!</a:t>
            </a:r>
          </a:p>
          <a:p>
            <a:pPr>
              <a:defRPr sz="7200">
                <a:solidFill>
                  <a:srgbClr val="000000"/>
                </a:solidFill>
              </a:defRPr>
            </a:pPr>
            <a:r>
              <a:t>QUESTIONS?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Bonus #1: git log"/>
          <p:cNvSpPr txBox="1"/>
          <p:nvPr>
            <p:ph type="title"/>
          </p:nvPr>
        </p:nvSpPr>
        <p:spPr>
          <a:prstGeom prst="rect">
            <a:avLst/>
          </a:prstGeom>
        </p:spPr>
        <p:txBody>
          <a:bodyPr/>
          <a:lstStyle/>
          <a:p>
            <a:pPr/>
            <a:r>
              <a:t>Bonus #1: git log</a:t>
            </a:r>
          </a:p>
        </p:txBody>
      </p:sp>
      <p:sp>
        <p:nvSpPr>
          <p:cNvPr id="226" name="git log --graph --pretty=format:'commit: %C(bold red)%h%Creset %C(red)&lt;%H&gt;%Creset %C(bold magenta)%d %Creset%ndate: %C(bold yellow)%cd %Creset%C(yellow)%cr%Creset%nauthor: %C(bold blue)%an%Creset %C(blue)&lt;%ae&gt;%Creset%n%C(cyan)%s%n%Creset'"/>
          <p:cNvSpPr txBox="1"/>
          <p:nvPr>
            <p:ph type="body" idx="1"/>
          </p:nvPr>
        </p:nvSpPr>
        <p:spPr>
          <a:prstGeom prst="rect">
            <a:avLst/>
          </a:prstGeom>
        </p:spPr>
        <p:txBody>
          <a:bodyPr/>
          <a:lstStyle>
            <a:lvl1pPr marL="0" indent="0">
              <a:buSzTx/>
              <a:buNone/>
            </a:lvl1pPr>
          </a:lstStyle>
          <a:p>
            <a:pPr/>
            <a:r>
              <a:t>git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pretty=format"/>
          <p:cNvSpPr txBox="1"/>
          <p:nvPr>
            <p:ph type="title"/>
          </p:nvPr>
        </p:nvSpPr>
        <p:spPr>
          <a:prstGeom prst="rect">
            <a:avLst/>
          </a:prstGeom>
        </p:spPr>
        <p:txBody>
          <a:bodyPr/>
          <a:lstStyle/>
          <a:p>
            <a:pPr/>
            <a:r>
              <a:t>--pretty=format</a:t>
            </a:r>
          </a:p>
        </p:txBody>
      </p:sp>
      <p:sp>
        <p:nvSpPr>
          <p:cNvPr id="229" name="commit: abbr commit hash &lt;commit hash&gt; (ref names)…"/>
          <p:cNvSpPr txBox="1"/>
          <p:nvPr>
            <p:ph type="body" idx="1"/>
          </p:nvPr>
        </p:nvSpPr>
        <p:spPr>
          <a:prstGeom prst="rect">
            <a:avLst/>
          </a:prstGeom>
        </p:spPr>
        <p:txBody>
          <a:bodyPr/>
          <a:lstStyle/>
          <a:p>
            <a:pPr marL="0" indent="0">
              <a:spcBef>
                <a:spcPts val="1000"/>
              </a:spcBef>
              <a:buSzTx/>
              <a:buNone/>
              <a:defRPr sz="2700"/>
            </a:pPr>
            <a:r>
              <a:t>commit: </a:t>
            </a:r>
            <a:r>
              <a:rPr>
                <a:solidFill>
                  <a:schemeClr val="accent5">
                    <a:lumOff val="-29866"/>
                  </a:schemeClr>
                </a:solidFill>
              </a:rPr>
              <a:t>abbr commit hash</a:t>
            </a:r>
            <a:r>
              <a:t> </a:t>
            </a:r>
            <a:r>
              <a:rPr>
                <a:solidFill>
                  <a:schemeClr val="accent5">
                    <a:hueOff val="-82419"/>
                    <a:satOff val="-9513"/>
                    <a:lumOff val="-16343"/>
                  </a:schemeClr>
                </a:solidFill>
              </a:rPr>
              <a:t>&lt;commit hash&gt;</a:t>
            </a:r>
            <a:r>
              <a:t> </a:t>
            </a:r>
            <a:r>
              <a:rPr>
                <a:solidFill>
                  <a:schemeClr val="accent6">
                    <a:hueOff val="-146070"/>
                    <a:satOff val="-10048"/>
                    <a:lumOff val="-30626"/>
                  </a:schemeClr>
                </a:solidFill>
              </a:rPr>
              <a:t>(ref names)</a:t>
            </a:r>
          </a:p>
          <a:p>
            <a:pPr marL="0" indent="0">
              <a:spcBef>
                <a:spcPts val="1000"/>
              </a:spcBef>
              <a:buSzTx/>
              <a:buNone/>
              <a:defRPr sz="2700"/>
            </a:pPr>
            <a:r>
              <a:t>date: </a:t>
            </a:r>
            <a:r>
              <a:rPr>
                <a:solidFill>
                  <a:schemeClr val="accent4">
                    <a:hueOff val="-1081314"/>
                    <a:satOff val="4338"/>
                    <a:lumOff val="-8931"/>
                  </a:schemeClr>
                </a:solidFill>
              </a:rPr>
              <a:t>Commit Date </a:t>
            </a:r>
            <a:r>
              <a:rPr>
                <a:solidFill>
                  <a:schemeClr val="accent4"/>
                </a:solidFill>
              </a:rPr>
              <a:t>Commit Date relative</a:t>
            </a:r>
          </a:p>
          <a:p>
            <a:pPr marL="0" indent="0">
              <a:spcBef>
                <a:spcPts val="1000"/>
              </a:spcBef>
              <a:buSzTx/>
              <a:buNone/>
              <a:defRPr sz="2700"/>
            </a:pPr>
            <a:r>
              <a:t>author: </a:t>
            </a:r>
            <a:r>
              <a:rPr>
                <a:solidFill>
                  <a:schemeClr val="accent1">
                    <a:hueOff val="114395"/>
                    <a:lumOff val="-24975"/>
                  </a:schemeClr>
                </a:solidFill>
              </a:rPr>
              <a:t>Author name &lt;</a:t>
            </a:r>
            <a:r>
              <a:rPr>
                <a:solidFill>
                  <a:schemeClr val="accent1">
                    <a:lumOff val="-13575"/>
                  </a:schemeClr>
                </a:solidFill>
              </a:rPr>
              <a:t>Author email&gt;</a:t>
            </a:r>
            <a:endParaRPr>
              <a:solidFill>
                <a:schemeClr val="accent1">
                  <a:lumOff val="-13575"/>
                </a:schemeClr>
              </a:solidFill>
            </a:endParaRPr>
          </a:p>
          <a:p>
            <a:pPr marL="0" indent="0">
              <a:spcBef>
                <a:spcPts val="1000"/>
              </a:spcBef>
              <a:buSzTx/>
              <a:buNone/>
              <a:defRPr sz="2700">
                <a:solidFill>
                  <a:schemeClr val="accent1">
                    <a:lumOff val="16847"/>
                  </a:schemeClr>
                </a:solidFill>
              </a:defRPr>
            </a:pPr>
            <a:r>
              <a:t>Subject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commit: %h &lt;%H&gt; %d…"/>
          <p:cNvSpPr txBox="1"/>
          <p:nvPr>
            <p:ph type="body" idx="1"/>
          </p:nvPr>
        </p:nvSpPr>
        <p:spPr>
          <a:prstGeom prst="rect">
            <a:avLst/>
          </a:prstGeom>
        </p:spPr>
        <p:txBody>
          <a:bodyPr/>
          <a:lstStyle/>
          <a:p>
            <a:pPr marL="0" indent="0">
              <a:buSzTx/>
              <a:buNone/>
            </a:pPr>
            <a:r>
              <a:t>commit: </a:t>
            </a:r>
            <a:r>
              <a:rPr>
                <a:solidFill>
                  <a:schemeClr val="accent5">
                    <a:lumOff val="-29866"/>
                  </a:schemeClr>
                </a:solidFill>
              </a:rPr>
              <a:t>%h</a:t>
            </a:r>
            <a:r>
              <a:t> </a:t>
            </a:r>
            <a:r>
              <a:rPr>
                <a:solidFill>
                  <a:schemeClr val="accent5">
                    <a:hueOff val="-82419"/>
                    <a:satOff val="-9513"/>
                    <a:lumOff val="-16343"/>
                  </a:schemeClr>
                </a:solidFill>
              </a:rPr>
              <a:t>&lt;%H&gt;</a:t>
            </a:r>
            <a:r>
              <a:t> </a:t>
            </a:r>
            <a:r>
              <a:rPr>
                <a:solidFill>
                  <a:schemeClr val="accent6">
                    <a:hueOff val="-146070"/>
                    <a:satOff val="-10048"/>
                    <a:lumOff val="-30626"/>
                  </a:schemeClr>
                </a:solidFill>
              </a:rPr>
              <a:t>%d</a:t>
            </a:r>
          </a:p>
          <a:p>
            <a:pPr marL="0" indent="0">
              <a:buSzTx/>
              <a:buNone/>
            </a:pPr>
            <a:r>
              <a:t>date: </a:t>
            </a:r>
            <a:r>
              <a:rPr>
                <a:solidFill>
                  <a:schemeClr val="accent4">
                    <a:hueOff val="-1081314"/>
                    <a:satOff val="4338"/>
                    <a:lumOff val="-8931"/>
                  </a:schemeClr>
                </a:solidFill>
              </a:rPr>
              <a:t>%cd</a:t>
            </a:r>
            <a:r>
              <a:t> </a:t>
            </a:r>
            <a:r>
              <a:rPr>
                <a:solidFill>
                  <a:schemeClr val="accent4"/>
                </a:solidFill>
              </a:rPr>
              <a:t>%cr</a:t>
            </a:r>
          </a:p>
          <a:p>
            <a:pPr marL="0" indent="0">
              <a:buSzTx/>
              <a:buNone/>
            </a:pPr>
            <a:r>
              <a:t>author: </a:t>
            </a:r>
            <a:r>
              <a:rPr>
                <a:solidFill>
                  <a:schemeClr val="accent1">
                    <a:hueOff val="114395"/>
                    <a:lumOff val="-24975"/>
                  </a:schemeClr>
                </a:solidFill>
              </a:rPr>
              <a:t>%an</a:t>
            </a:r>
            <a:r>
              <a:t> </a:t>
            </a:r>
            <a:r>
              <a:rPr>
                <a:solidFill>
                  <a:schemeClr val="accent1">
                    <a:lumOff val="-13575"/>
                  </a:schemeClr>
                </a:solidFill>
              </a:rPr>
              <a:t>&lt;%ae&gt;</a:t>
            </a:r>
          </a:p>
          <a:p>
            <a:pPr marL="0" indent="0">
              <a:buSzTx/>
              <a:buNone/>
              <a:defRPr>
                <a:solidFill>
                  <a:schemeClr val="accent1">
                    <a:lumOff val="16847"/>
                  </a:schemeClr>
                </a:solidFill>
              </a:defRPr>
            </a:pPr>
            <a:r>
              <a:t>%s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Bonus #2: Alias"/>
          <p:cNvSpPr txBox="1"/>
          <p:nvPr>
            <p:ph type="title"/>
          </p:nvPr>
        </p:nvSpPr>
        <p:spPr>
          <a:prstGeom prst="rect">
            <a:avLst/>
          </a:prstGeom>
        </p:spPr>
        <p:txBody>
          <a:bodyPr/>
          <a:lstStyle/>
          <a:p>
            <a:pPr/>
            <a:r>
              <a:t>Bonus #2: Alias</a:t>
            </a:r>
          </a:p>
        </p:txBody>
      </p:sp>
      <p:sp>
        <p:nvSpPr>
          <p:cNvPr id="234" name="git config --global alias.smartlog &quot;log --graph --pretty=format:'commit: %C(bold red)%h%Creset %C(red)&lt;%H&gt;%Creset %C(bold magenta)%d %Creset%ndate: %C(bold yellow)%cd %Creset%C(yellow)%cr%Creset%nauthor: %C(bold blue)%an%Creset %C(blue)&lt;%ae&gt;%Creset%n%C(cyan)%s%n%Creset'&quot;"/>
          <p:cNvSpPr txBox="1"/>
          <p:nvPr>
            <p:ph type="body" idx="1"/>
          </p:nvPr>
        </p:nvSpPr>
        <p:spPr>
          <a:prstGeom prst="rect">
            <a:avLst/>
          </a:prstGeom>
        </p:spPr>
        <p:txBody>
          <a:bodyPr/>
          <a:lstStyle>
            <a:lvl1pPr marL="0" indent="0">
              <a:buSzTx/>
              <a:buNone/>
            </a:lvl1pPr>
          </a:lstStyle>
          <a:p>
            <a:pPr/>
            <a:r>
              <a:t>git config --global alias.smartlog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it Alias"/>
          <p:cNvSpPr txBox="1"/>
          <p:nvPr>
            <p:ph type="title"/>
          </p:nvPr>
        </p:nvSpPr>
        <p:spPr>
          <a:prstGeom prst="rect">
            <a:avLst/>
          </a:prstGeom>
        </p:spPr>
        <p:txBody>
          <a:bodyPr/>
          <a:lstStyle/>
          <a:p>
            <a:pPr/>
            <a:r>
              <a:t>Git Alias</a:t>
            </a:r>
          </a:p>
        </p:txBody>
      </p:sp>
      <p:sp>
        <p:nvSpPr>
          <p:cNvPr id="237" name="git config --global alias.smartlog “…”…"/>
          <p:cNvSpPr txBox="1"/>
          <p:nvPr>
            <p:ph type="body" idx="1"/>
          </p:nvPr>
        </p:nvSpPr>
        <p:spPr>
          <a:prstGeom prst="rect">
            <a:avLst/>
          </a:prstGeom>
        </p:spPr>
        <p:txBody>
          <a:bodyPr/>
          <a:lstStyle/>
          <a:p>
            <a:pPr/>
            <a:r>
              <a:t>git config --global alias.smartlog “…”</a:t>
            </a:r>
          </a:p>
          <a:p>
            <a:pPr marL="0" indent="0">
              <a:buSzTx/>
              <a:buNone/>
            </a:pPr>
            <a:r>
              <a:t>Add an alias</a:t>
            </a:r>
          </a:p>
          <a:p>
            <a:pPr marL="0" indent="0">
              <a:buSzTx/>
              <a:buNone/>
            </a:pPr>
          </a:p>
          <a:p>
            <a:pPr/>
            <a:r>
              <a:t>git config --global --unset alias.smartlog</a:t>
            </a:r>
          </a:p>
          <a:p>
            <a:pPr marL="0" indent="0">
              <a:buSzTx/>
              <a:buNone/>
            </a:pPr>
            <a:r>
              <a:t>Remove the alias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Agenda"/>
          <p:cNvSpPr txBox="1"/>
          <p:nvPr>
            <p:ph type="title"/>
          </p:nvPr>
        </p:nvSpPr>
        <p:spPr>
          <a:prstGeom prst="rect">
            <a:avLst/>
          </a:prstGeom>
        </p:spPr>
        <p:txBody>
          <a:bodyPr/>
          <a:lstStyle/>
          <a:p>
            <a:pPr lvl="1"/>
            <a:r>
              <a:t>Agenda</a:t>
            </a:r>
          </a:p>
        </p:txBody>
      </p:sp>
      <p:sp>
        <p:nvSpPr>
          <p:cNvPr id="149" name="GIT Merges and why they aren’t so bad…"/>
          <p:cNvSpPr txBox="1"/>
          <p:nvPr>
            <p:ph type="body" idx="1"/>
          </p:nvPr>
        </p:nvSpPr>
        <p:spPr>
          <a:xfrm>
            <a:off x="952500" y="2597150"/>
            <a:ext cx="11099800" cy="6286500"/>
          </a:xfrm>
          <a:prstGeom prst="rect">
            <a:avLst/>
          </a:prstGeom>
        </p:spPr>
        <p:txBody>
          <a:bodyPr/>
          <a:lstStyle/>
          <a:p>
            <a:pPr/>
            <a:r>
              <a:t>GIT Merges and why they aren’t so bad</a:t>
            </a:r>
          </a:p>
          <a:p>
            <a:pPr/>
            <a:r>
              <a:t>Rolling Back mistakes </a:t>
            </a:r>
          </a:p>
          <a:p>
            <a:pPr/>
            <a:r>
              <a:t>Isolating our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isclaimer"/>
          <p:cNvSpPr txBox="1"/>
          <p:nvPr>
            <p:ph type="title"/>
          </p:nvPr>
        </p:nvSpPr>
        <p:spPr>
          <a:prstGeom prst="rect">
            <a:avLst/>
          </a:prstGeom>
        </p:spPr>
        <p:txBody>
          <a:bodyPr/>
          <a:lstStyle/>
          <a:p>
            <a:pPr/>
            <a:r>
              <a:t>Disclaimer</a:t>
            </a:r>
          </a:p>
        </p:txBody>
      </p:sp>
      <p:sp>
        <p:nvSpPr>
          <p:cNvPr id="152" name="Many of the Images are from atlassian.com the creators or bitbucket. They write some great documentation, check it out sometime……"/>
          <p:cNvSpPr txBox="1"/>
          <p:nvPr>
            <p:ph type="body" idx="1"/>
          </p:nvPr>
        </p:nvSpPr>
        <p:spPr>
          <a:prstGeom prst="rect">
            <a:avLst/>
          </a:prstGeom>
        </p:spPr>
        <p:txBody>
          <a:bodyPr/>
          <a:lstStyle/>
          <a:p>
            <a:pPr marL="413384" indent="-413384" defTabSz="543305">
              <a:spcBef>
                <a:spcPts val="3900"/>
              </a:spcBef>
              <a:defRPr sz="2976"/>
            </a:pPr>
            <a:r>
              <a:t>Many of the Images are from </a:t>
            </a:r>
            <a:r>
              <a:rPr u="sng">
                <a:hlinkClick r:id="rId2" invalidUrl="" action="" tgtFrame="" tooltip="" history="1" highlightClick="0" endSnd="0"/>
              </a:rPr>
              <a:t>atlassian.com</a:t>
            </a:r>
            <a:r>
              <a:t> the creators or bitbucket. They write some great documentation, check it out sometime… </a:t>
            </a:r>
          </a:p>
          <a:p>
            <a:pPr marL="413384" indent="-413384" defTabSz="543305">
              <a:spcBef>
                <a:spcPts val="3900"/>
              </a:spcBef>
              <a:defRPr sz="2976"/>
            </a:pPr>
            <a:r>
              <a:t>Things here are greatly simplified but can be applied to the most complex of solutions and teams… </a:t>
            </a:r>
          </a:p>
          <a:p>
            <a:pPr marL="413384" indent="-413384" defTabSz="543305">
              <a:spcBef>
                <a:spcPts val="3900"/>
              </a:spcBef>
              <a:defRPr sz="2976"/>
            </a:pPr>
            <a:r>
              <a:t>This is not an all encompassing course. There are so many resources to use. Find what works for you…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ph type="pic" idx="13"/>
          </p:nvPr>
        </p:nvPicPr>
        <p:blipFill>
          <a:blip r:embed="rId2">
            <a:extLst/>
          </a:blip>
          <a:srcRect l="11912" t="0" r="11912" b="0"/>
          <a:stretch>
            <a:fillRect/>
          </a:stretch>
        </p:blipFill>
        <p:spPr>
          <a:xfrm>
            <a:off x="6718300" y="2590800"/>
            <a:ext cx="5334000" cy="6286500"/>
          </a:xfrm>
          <a:prstGeom prst="rect">
            <a:avLst/>
          </a:prstGeom>
        </p:spPr>
      </p:pic>
      <p:sp>
        <p:nvSpPr>
          <p:cNvPr id="155" name="Git Merge is"/>
          <p:cNvSpPr txBox="1"/>
          <p:nvPr>
            <p:ph type="title"/>
          </p:nvPr>
        </p:nvSpPr>
        <p:spPr>
          <a:prstGeom prst="rect">
            <a:avLst/>
          </a:prstGeom>
        </p:spPr>
        <p:txBody>
          <a:bodyPr/>
          <a:lstStyle/>
          <a:p>
            <a:pPr/>
            <a:r>
              <a:t>Git Merge is</a:t>
            </a:r>
          </a:p>
        </p:txBody>
      </p:sp>
      <p:sp>
        <p:nvSpPr>
          <p:cNvPr id="156" name="Scary Monster…"/>
          <p:cNvSpPr txBox="1"/>
          <p:nvPr>
            <p:ph type="body" sz="half" idx="1"/>
          </p:nvPr>
        </p:nvSpPr>
        <p:spPr>
          <a:prstGeom prst="rect">
            <a:avLst/>
          </a:prstGeom>
        </p:spPr>
        <p:txBody>
          <a:bodyPr/>
          <a:lstStyle/>
          <a:p>
            <a:pPr/>
            <a:r>
              <a:t>Scary Monster</a:t>
            </a:r>
          </a:p>
          <a:p>
            <a:pPr/>
            <a:r>
              <a:t>Very Difficult to recover from</a:t>
            </a:r>
          </a:p>
          <a:p>
            <a:pPr/>
            <a:r>
              <a:t>Takes a PHD in Comp Sci to understand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Image" descr="Image"/>
          <p:cNvPicPr>
            <a:picLocks noChangeAspect="1"/>
          </p:cNvPicPr>
          <p:nvPr/>
        </p:nvPicPr>
        <p:blipFill>
          <a:blip r:embed="rId2">
            <a:extLst/>
          </a:blip>
          <a:stretch>
            <a:fillRect/>
          </a:stretch>
        </p:blipFill>
        <p:spPr>
          <a:xfrm>
            <a:off x="1752600" y="127000"/>
            <a:ext cx="9753600" cy="9753600"/>
          </a:xfrm>
          <a:prstGeom prst="rect">
            <a:avLst/>
          </a:prstGeom>
          <a:ln w="12700">
            <a:miter lim="400000"/>
          </a:ln>
        </p:spPr>
      </p:pic>
      <p:sp>
        <p:nvSpPr>
          <p:cNvPr id="159" name="NO!"/>
          <p:cNvSpPr txBox="1"/>
          <p:nvPr>
            <p:ph type="title"/>
          </p:nvPr>
        </p:nvSpPr>
        <p:spPr>
          <a:prstGeom prst="rect">
            <a:avLst/>
          </a:prstGeom>
        </p:spPr>
        <p:txBody>
          <a:bodyPr/>
          <a:lstStyle>
            <a:lvl1pPr>
              <a:defRPr sz="16000"/>
            </a:lvl1pPr>
          </a:lstStyle>
          <a:p>
            <a:pPr/>
            <a:r>
              <a:t>NO!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46242" y="1548291"/>
            <a:ext cx="12912316" cy="665701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40198" y="1177189"/>
            <a:ext cx="12924404" cy="73992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