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59" r:id="rId6"/>
    <p:sldId id="266" r:id="rId7"/>
    <p:sldId id="267" r:id="rId8"/>
    <p:sldId id="268" r:id="rId9"/>
    <p:sldId id="269" r:id="rId10"/>
    <p:sldId id="270" r:id="rId11"/>
    <p:sldId id="265" r:id="rId12"/>
    <p:sldId id="262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tructor" initials="I" lastIdx="1" clrIdx="0">
    <p:extLst>
      <p:ext uri="{19B8F6BF-5375-455C-9EA6-DF929625EA0E}">
        <p15:presenceInfo xmlns:p15="http://schemas.microsoft.com/office/powerpoint/2012/main" userId="Instru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CFF"/>
    <a:srgbClr val="FF9999"/>
    <a:srgbClr val="141414"/>
    <a:srgbClr val="1E1E20"/>
    <a:srgbClr val="BEC5D0"/>
    <a:srgbClr val="3399FF"/>
    <a:srgbClr val="2DD5C4"/>
    <a:srgbClr val="F0F0F0"/>
    <a:srgbClr val="F3F3F3"/>
    <a:srgbClr val="C5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922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eff0a7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eff0a7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1eff0a796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1eff0a796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3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eff0a7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eff0a7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7113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1eff0a79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1eff0a79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93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0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4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86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eff0a796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eff0a796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0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  <a:lumOff val="1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elogramo 11">
            <a:extLst>
              <a:ext uri="{FF2B5EF4-FFF2-40B4-BE49-F238E27FC236}">
                <a16:creationId xmlns:a16="http://schemas.microsoft.com/office/drawing/2014/main" id="{D9A0E4DF-B6BB-49C1-9165-2B79470B5B52}"/>
              </a:ext>
            </a:extLst>
          </p:cNvPr>
          <p:cNvSpPr/>
          <p:nvPr/>
        </p:nvSpPr>
        <p:spPr>
          <a:xfrm rot="21182702">
            <a:off x="-698696" y="2644438"/>
            <a:ext cx="5372526" cy="2010229"/>
          </a:xfrm>
          <a:prstGeom prst="parallelogram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F79DAB7B-4F6A-4096-A6CA-701652956B29}"/>
              </a:ext>
            </a:extLst>
          </p:cNvPr>
          <p:cNvSpPr/>
          <p:nvPr/>
        </p:nvSpPr>
        <p:spPr>
          <a:xfrm>
            <a:off x="-525982" y="2571750"/>
            <a:ext cx="5372526" cy="2010229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9180" y="527400"/>
            <a:ext cx="4644431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dirty="0">
                <a:solidFill>
                  <a:schemeClr val="bg1"/>
                </a:solidFill>
                <a:latin typeface="Gill Sans MT" panose="020B0502020104020203" pitchFamily="34" charset="0"/>
              </a:rPr>
              <a:t>TIENDA DE ROPA </a:t>
            </a:r>
            <a:endParaRPr sz="43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52962" y="2806350"/>
            <a:ext cx="2912151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r>
              <a:rPr lang="es" sz="6400" dirty="0">
                <a:solidFill>
                  <a:srgbClr val="212F4A"/>
                </a:solidFill>
                <a:latin typeface="Gill Sans MT" panose="020B0502020104020203" pitchFamily="34" charset="0"/>
              </a:rPr>
              <a:t>INTEGRANTES:</a:t>
            </a: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r>
              <a:rPr lang="es" sz="6400" dirty="0">
                <a:solidFill>
                  <a:srgbClr val="212F4A"/>
                </a:solidFill>
                <a:latin typeface="Gill Sans MT" panose="020B0502020104020203" pitchFamily="34" charset="0"/>
              </a:rPr>
              <a:t>Pinto Gálvez, Sofía Alejandra</a:t>
            </a: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r>
              <a:rPr lang="es" sz="6400" dirty="0">
                <a:solidFill>
                  <a:srgbClr val="212F4A"/>
                </a:solidFill>
                <a:latin typeface="Gill Sans MT" panose="020B0502020104020203" pitchFamily="34" charset="0"/>
              </a:rPr>
              <a:t>Chata Linarez, Massciel Karen</a:t>
            </a: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r>
              <a:rPr lang="es" sz="6400" dirty="0">
                <a:solidFill>
                  <a:srgbClr val="212F4A"/>
                </a:solidFill>
                <a:latin typeface="Gill Sans MT" panose="020B0502020104020203" pitchFamily="34" charset="0"/>
              </a:rPr>
              <a:t>Novoa Cárdenas, Mary Carmen</a:t>
            </a: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buClr>
                <a:schemeClr val="dk1"/>
              </a:buClr>
              <a:buSzPts val="5200"/>
            </a:pPr>
            <a:r>
              <a:rPr lang="es" sz="6400" dirty="0">
                <a:solidFill>
                  <a:srgbClr val="212F4A"/>
                </a:solidFill>
                <a:latin typeface="Gill Sans MT" panose="020B0502020104020203" pitchFamily="34" charset="0"/>
              </a:rPr>
              <a:t>Sanchez Alvarez, Ariana Lynn</a:t>
            </a:r>
            <a:endParaRPr sz="6400" dirty="0">
              <a:solidFill>
                <a:srgbClr val="212F4A"/>
              </a:solidFill>
              <a:latin typeface="Gill Sans MT" panose="020B05020201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34749" y="598010"/>
            <a:ext cx="1581649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82389" y="1365000"/>
            <a:ext cx="3639271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SAMM</a:t>
            </a:r>
            <a:endParaRPr sz="6000" dirty="0">
              <a:solidFill>
                <a:srgbClr val="FFFF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2" name="Paralelogramo 1">
            <a:extLst>
              <a:ext uri="{FF2B5EF4-FFF2-40B4-BE49-F238E27FC236}">
                <a16:creationId xmlns:a16="http://schemas.microsoft.com/office/drawing/2014/main" id="{03F56936-6710-4233-9A8E-84960A13BDB0}"/>
              </a:ext>
            </a:extLst>
          </p:cNvPr>
          <p:cNvSpPr/>
          <p:nvPr/>
        </p:nvSpPr>
        <p:spPr>
          <a:xfrm>
            <a:off x="4521660" y="0"/>
            <a:ext cx="5118526" cy="5143500"/>
          </a:xfrm>
          <a:prstGeom prst="parallelogram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D879E5-E63E-4849-838F-1A812D74A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1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308" y="0"/>
            <a:ext cx="2751303" cy="51435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17000" sy="117000" algn="ctr" rotWithShape="0">
              <a:srgbClr val="FFFF00"/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1EB810-5D36-4584-BFCC-9BFBE7098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65" y="0"/>
            <a:ext cx="275130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8C8AB-F72C-41C0-9428-E015624A078A}"/>
              </a:ext>
            </a:extLst>
          </p:cNvPr>
          <p:cNvSpPr/>
          <p:nvPr/>
        </p:nvSpPr>
        <p:spPr>
          <a:xfrm>
            <a:off x="3344214" y="1148989"/>
            <a:ext cx="5334000" cy="360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EF091C-8199-4D57-97FA-443D8D1FEFC9}"/>
              </a:ext>
            </a:extLst>
          </p:cNvPr>
          <p:cNvSpPr/>
          <p:nvPr/>
        </p:nvSpPr>
        <p:spPr>
          <a:xfrm>
            <a:off x="437038" y="140093"/>
            <a:ext cx="8241176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8CEB9BB2-4908-48F9-82D6-52CD783CE474}"/>
              </a:ext>
            </a:extLst>
          </p:cNvPr>
          <p:cNvSpPr txBox="1">
            <a:spLocks/>
          </p:cNvSpPr>
          <p:nvPr/>
        </p:nvSpPr>
        <p:spPr>
          <a:xfrm>
            <a:off x="1957677" y="-66161"/>
            <a:ext cx="5228646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Descripción de los casos de uso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1CDF043-CBC9-4532-AD1C-13254FB7DD08}"/>
              </a:ext>
            </a:extLst>
          </p:cNvPr>
          <p:cNvSpPr/>
          <p:nvPr/>
        </p:nvSpPr>
        <p:spPr>
          <a:xfrm>
            <a:off x="558800" y="226828"/>
            <a:ext cx="609600" cy="589126"/>
          </a:xfrm>
          <a:prstGeom prst="rect">
            <a:avLst/>
          </a:prstGeom>
          <a:solidFill>
            <a:srgbClr val="365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5</a:t>
            </a:r>
            <a:endParaRPr lang="es-PE" sz="2000" b="1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2206DDE-B5CE-4D1F-ADC5-C0EB8E8F17A3}"/>
              </a:ext>
            </a:extLst>
          </p:cNvPr>
          <p:cNvSpPr/>
          <p:nvPr/>
        </p:nvSpPr>
        <p:spPr>
          <a:xfrm>
            <a:off x="359485" y="1334600"/>
            <a:ext cx="2745074" cy="107657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200" b="1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BFFF4BD-7564-4728-A92D-1785DA23DCA8}"/>
              </a:ext>
            </a:extLst>
          </p:cNvPr>
          <p:cNvSpPr/>
          <p:nvPr/>
        </p:nvSpPr>
        <p:spPr>
          <a:xfrm>
            <a:off x="485648" y="1423622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2F62DFE-7DD5-4C97-AA21-C913AD480179}"/>
              </a:ext>
            </a:extLst>
          </p:cNvPr>
          <p:cNvSpPr/>
          <p:nvPr/>
        </p:nvSpPr>
        <p:spPr>
          <a:xfrm>
            <a:off x="603159" y="1334600"/>
            <a:ext cx="2345826" cy="341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900" b="1" dirty="0">
                <a:solidFill>
                  <a:schemeClr val="tx1"/>
                </a:solidFill>
              </a:rPr>
              <a:t>Es el producto equivocado</a:t>
            </a:r>
            <a:endParaRPr lang="es-PE" sz="900" b="1" dirty="0">
              <a:solidFill>
                <a:schemeClr val="tx1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BB5BF67-C1FC-4C05-ABD1-E217B71BB6AE}"/>
              </a:ext>
            </a:extLst>
          </p:cNvPr>
          <p:cNvSpPr/>
          <p:nvPr/>
        </p:nvSpPr>
        <p:spPr>
          <a:xfrm>
            <a:off x="603159" y="1552444"/>
            <a:ext cx="2345826" cy="341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900" b="1" dirty="0">
                <a:solidFill>
                  <a:schemeClr val="tx1"/>
                </a:solidFill>
              </a:rPr>
              <a:t>El producto no es lo que esperaba</a:t>
            </a:r>
            <a:endParaRPr lang="es-PE" sz="900" b="1" dirty="0">
              <a:solidFill>
                <a:schemeClr val="tx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7809B6E0-3739-4113-9E15-5CCE37636030}"/>
              </a:ext>
            </a:extLst>
          </p:cNvPr>
          <p:cNvSpPr/>
          <p:nvPr/>
        </p:nvSpPr>
        <p:spPr>
          <a:xfrm>
            <a:off x="614382" y="1762129"/>
            <a:ext cx="2345826" cy="341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900" b="1" dirty="0">
                <a:solidFill>
                  <a:schemeClr val="tx1"/>
                </a:solidFill>
              </a:rPr>
              <a:t>El producto no llegó</a:t>
            </a:r>
            <a:endParaRPr lang="es-PE" sz="900" b="1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8845F523-5A03-440F-9170-2BE288776ADD}"/>
              </a:ext>
            </a:extLst>
          </p:cNvPr>
          <p:cNvSpPr/>
          <p:nvPr/>
        </p:nvSpPr>
        <p:spPr>
          <a:xfrm>
            <a:off x="481499" y="1641465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E48B6672-B272-4A65-91D1-B9E01BDBD77E}"/>
              </a:ext>
            </a:extLst>
          </p:cNvPr>
          <p:cNvSpPr/>
          <p:nvPr/>
        </p:nvSpPr>
        <p:spPr>
          <a:xfrm>
            <a:off x="480282" y="1858453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730CB328-A8CC-4599-A6F4-CA91DB8E9B38}"/>
              </a:ext>
            </a:extLst>
          </p:cNvPr>
          <p:cNvSpPr/>
          <p:nvPr/>
        </p:nvSpPr>
        <p:spPr>
          <a:xfrm>
            <a:off x="1948333" y="2103504"/>
            <a:ext cx="1057319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Enviar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6A43A2A3-294F-4B6F-BEA6-A84710C2EB27}"/>
              </a:ext>
            </a:extLst>
          </p:cNvPr>
          <p:cNvSpPr/>
          <p:nvPr/>
        </p:nvSpPr>
        <p:spPr>
          <a:xfrm>
            <a:off x="522554" y="1903820"/>
            <a:ext cx="77736" cy="690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39385601-5A86-423B-8307-448BE160F5B0}"/>
              </a:ext>
            </a:extLst>
          </p:cNvPr>
          <p:cNvSpPr/>
          <p:nvPr/>
        </p:nvSpPr>
        <p:spPr>
          <a:xfrm>
            <a:off x="359485" y="2517856"/>
            <a:ext cx="2745074" cy="48463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s-PE" sz="900" b="1" dirty="0">
                <a:solidFill>
                  <a:schemeClr val="tx1"/>
                </a:solidFill>
              </a:rPr>
              <a:t>Su solicitud será procesada en las siguientes 24 horas, le agradecemos su paciencia.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9EA0B40-CFF3-432C-8FB4-D4EFA13A7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9556"/>
              </p:ext>
            </p:extLst>
          </p:nvPr>
        </p:nvGraphicFramePr>
        <p:xfrm>
          <a:off x="3454534" y="1243580"/>
          <a:ext cx="5093760" cy="342126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546880">
                  <a:extLst>
                    <a:ext uri="{9D8B030D-6E8A-4147-A177-3AD203B41FA5}">
                      <a16:colId xmlns:a16="http://schemas.microsoft.com/office/drawing/2014/main" val="868105960"/>
                    </a:ext>
                  </a:extLst>
                </a:gridCol>
                <a:gridCol w="2546880">
                  <a:extLst>
                    <a:ext uri="{9D8B030D-6E8A-4147-A177-3AD203B41FA5}">
                      <a16:colId xmlns:a16="http://schemas.microsoft.com/office/drawing/2014/main" val="3550577826"/>
                    </a:ext>
                  </a:extLst>
                </a:gridCol>
              </a:tblGrid>
              <a:tr h="119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Nombre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Realizar reclamo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3515641391"/>
                  </a:ext>
                </a:extLst>
              </a:tr>
              <a:tr h="119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Actores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Cliente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2274888079"/>
                  </a:ext>
                </a:extLst>
              </a:tr>
              <a:tr h="487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Descripción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Dependiendo del estado de entrega del producto, el cliente tiene la opción de realizar un reclamo por medio de la plataforma.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1065310689"/>
                  </a:ext>
                </a:extLst>
              </a:tr>
              <a:tr h="119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Estímulo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Recepción del producto inconforme.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1493638569"/>
                  </a:ext>
                </a:extLst>
              </a:tr>
              <a:tr h="165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Pasos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ingresa a la sección de reclamos.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muestra una lista de opciones de reclamo.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elige la opción que desea.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presiona la opción de enviar reclamo.</a:t>
                      </a:r>
                      <a:endParaRPr lang="es-PE" sz="8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muestra una pantalla con el mensaje “Su solicitud será procesada en las siguientes 24 horas, le agradecemos su paciencia”.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2604491191"/>
                  </a:ext>
                </a:extLst>
              </a:tr>
              <a:tr h="24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Precondiciones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está inconforme con la entrega del pedido.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679666702"/>
                  </a:ext>
                </a:extLst>
              </a:tr>
              <a:tr h="2407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Postcondiciones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>
                          <a:effectLst/>
                        </a:rPr>
                        <a:t>El cliente recibe una respuesta a su reclamo.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1726838538"/>
                  </a:ext>
                </a:extLst>
              </a:tr>
              <a:tr h="2445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Restricciones</a:t>
                      </a:r>
                      <a:endParaRPr lang="es-PE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debe ingresar al sistema con su usuario y contraseña.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2" marR="45012" marT="0" marB="0"/>
                </a:tc>
                <a:extLst>
                  <a:ext uri="{0D108BD9-81ED-4DB2-BD59-A6C34878D82A}">
                    <a16:rowId xmlns:a16="http://schemas.microsoft.com/office/drawing/2014/main" val="3518227799"/>
                  </a:ext>
                </a:extLst>
              </a:tr>
            </a:tbl>
          </a:graphicData>
        </a:graphic>
      </p:graphicFrame>
      <p:sp>
        <p:nvSpPr>
          <p:cNvPr id="27" name="Rectángulo 26">
            <a:extLst>
              <a:ext uri="{FF2B5EF4-FFF2-40B4-BE49-F238E27FC236}">
                <a16:creationId xmlns:a16="http://schemas.microsoft.com/office/drawing/2014/main" id="{00D4CD5F-7615-4191-89DD-E42044065D9B}"/>
              </a:ext>
            </a:extLst>
          </p:cNvPr>
          <p:cNvSpPr/>
          <p:nvPr/>
        </p:nvSpPr>
        <p:spPr>
          <a:xfrm>
            <a:off x="202711" y="1020060"/>
            <a:ext cx="1873882" cy="223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Centro de reclamos</a:t>
            </a:r>
            <a:endParaRPr lang="es-P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9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D5C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001466" y="1146065"/>
            <a:ext cx="4917427" cy="59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PE" sz="36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Diagrama entidad-relación</a:t>
            </a:r>
            <a:endParaRPr sz="3600" dirty="0">
              <a:solidFill>
                <a:srgbClr val="FFFF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831EED-C4AF-4334-80A2-3007A3CC4BE1}"/>
              </a:ext>
            </a:extLst>
          </p:cNvPr>
          <p:cNvSpPr/>
          <p:nvPr/>
        </p:nvSpPr>
        <p:spPr>
          <a:xfrm>
            <a:off x="613458" y="439838"/>
            <a:ext cx="3310360" cy="416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24E805-4C5B-4F33-B004-950DEC34543B}"/>
              </a:ext>
            </a:extLst>
          </p:cNvPr>
          <p:cNvSpPr/>
          <p:nvPr/>
        </p:nvSpPr>
        <p:spPr>
          <a:xfrm>
            <a:off x="799617" y="683871"/>
            <a:ext cx="2938041" cy="367882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932443F-49A3-4389-8BC7-6619B0B26F11}"/>
              </a:ext>
            </a:extLst>
          </p:cNvPr>
          <p:cNvGrpSpPr/>
          <p:nvPr/>
        </p:nvGrpSpPr>
        <p:grpSpPr>
          <a:xfrm rot="21201493">
            <a:off x="634604" y="406093"/>
            <a:ext cx="3268067" cy="4331315"/>
            <a:chOff x="5013960" y="670503"/>
            <a:chExt cx="3268067" cy="4331315"/>
          </a:xfrm>
          <a:solidFill>
            <a:srgbClr val="FFFF66">
              <a:alpha val="58000"/>
            </a:srgbClr>
          </a:solidFill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A0A4638-C047-49D3-8300-528F362A8625}"/>
                </a:ext>
              </a:extLst>
            </p:cNvPr>
            <p:cNvGrpSpPr/>
            <p:nvPr/>
          </p:nvGrpSpPr>
          <p:grpSpPr>
            <a:xfrm>
              <a:off x="5013960" y="670503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D6431DF-E5EE-45D1-8495-247A3BBACC03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9EAD7EF5-DEC4-4DB2-A0DE-204307623C0E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2E00B2C8-E529-42A9-AE89-18CA1A0F895A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CEE945F-05D8-424E-A768-3A12F6F5A97F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C97F3FA9-079D-4F74-A664-1486951D4C7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3A05C4C-BB19-4438-A75B-C68DC1E41FC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4F7AD720-51E4-4EF1-ACB8-4116EF488623}"/>
                </a:ext>
              </a:extLst>
            </p:cNvPr>
            <p:cNvGrpSpPr/>
            <p:nvPr/>
          </p:nvGrpSpPr>
          <p:grpSpPr>
            <a:xfrm>
              <a:off x="5019243" y="1215736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07B7A6DD-930F-419B-B66F-8A97AE6E5D6A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726AF929-8C61-4EF1-9842-D05B038EF89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E5962B84-0A5C-4A79-98DE-DC47FECEE09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EF65FC95-51D1-403D-A09A-0EDDAEBCB40A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65040BA0-DC66-481F-824D-AF10F9720D55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DC950217-54AE-48C8-8218-F44BDA0EF848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BBB559ED-9F75-4FB5-9365-48E19DAC9E49}"/>
                </a:ext>
              </a:extLst>
            </p:cNvPr>
            <p:cNvGrpSpPr/>
            <p:nvPr/>
          </p:nvGrpSpPr>
          <p:grpSpPr>
            <a:xfrm>
              <a:off x="5013960" y="17655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2B2539BD-D4CF-4627-8776-F98098110BEE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5798AAB-0DA9-4A82-BF19-12A0E634896F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F6AA8CE1-1DE9-4095-A3AD-F4F884A57D8C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E99ECA4A-5D72-4FC5-9575-43038B347DA6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FC183829-F2CD-4AA6-A644-2CA932C7264B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8EB7D705-5915-44B3-8156-58F4004F2010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E965614-3D69-4F7E-8A7D-FE3A53F7EB66}"/>
                </a:ext>
              </a:extLst>
            </p:cNvPr>
            <p:cNvGrpSpPr/>
            <p:nvPr/>
          </p:nvGrpSpPr>
          <p:grpSpPr>
            <a:xfrm>
              <a:off x="5033668" y="234781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2B165C73-EEA4-43E9-BB66-0A1DA7D9F950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11BE7F05-EE38-4FEF-9D42-706B405EE19B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E2E37E5B-C374-4F30-AABC-63D1FBC3421B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C7AB4F6E-FF7C-4148-AF82-9F59BFB74A63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61A66E9F-E2E6-4655-BC38-BB5E0780FE0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53B1228D-B604-46C3-8098-38DB80EEB8C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66075BD6-3DAD-44C6-A038-E2BB027EDD77}"/>
                </a:ext>
              </a:extLst>
            </p:cNvPr>
            <p:cNvGrpSpPr/>
            <p:nvPr/>
          </p:nvGrpSpPr>
          <p:grpSpPr>
            <a:xfrm>
              <a:off x="5048093" y="29434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9DF1DAA-1D99-431F-B5B2-6554E3E673BB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D21BB380-F860-4B4A-ADE4-FEEF53A2D2B4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BEBC69B7-6E21-48F9-98D9-87A80459FF44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6BC31270-3304-4A06-81D0-86AFC2D30304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29A7677E-2BAA-4591-AE99-0F6C5E3260B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0579D372-B79A-4307-A73F-58EFC35A5E29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2" name="Grupo 171">
              <a:extLst>
                <a:ext uri="{FF2B5EF4-FFF2-40B4-BE49-F238E27FC236}">
                  <a16:creationId xmlns:a16="http://schemas.microsoft.com/office/drawing/2014/main" id="{686FA21B-1600-4F7F-AEA4-C0E0C9714F23}"/>
                </a:ext>
              </a:extLst>
            </p:cNvPr>
            <p:cNvGrpSpPr/>
            <p:nvPr/>
          </p:nvGrpSpPr>
          <p:grpSpPr>
            <a:xfrm>
              <a:off x="5053376" y="3488682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9BD7B517-E7AE-433A-BEC1-F880D20C4F08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6EB188DD-3257-478F-A2F8-CEDE55EC3EB3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02F056B4-BC9B-4459-838C-7D80583FDE5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96913BAD-E4D6-4D60-B6FD-B28DA835B65E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7AA1AC83-2DBF-40FE-A148-FDE2422290D1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E85B71E9-D624-401A-8A60-7EDD4CDC243B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C247740D-9388-447C-BA12-9929102C5B89}"/>
                </a:ext>
              </a:extLst>
            </p:cNvPr>
            <p:cNvGrpSpPr/>
            <p:nvPr/>
          </p:nvGrpSpPr>
          <p:grpSpPr>
            <a:xfrm>
              <a:off x="5048093" y="403849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BEAD7799-4C06-4675-9A8C-9E887FFDCF75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A8420524-6622-40D4-B559-DE5F0C32600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0CC3DE1-0907-42CA-812C-3126BA12DB3D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A450C50E-E049-4454-BBE6-59F588102380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4" name="Elipse 183">
                <a:extLst>
                  <a:ext uri="{FF2B5EF4-FFF2-40B4-BE49-F238E27FC236}">
                    <a16:creationId xmlns:a16="http://schemas.microsoft.com/office/drawing/2014/main" id="{F3B8A640-F8FE-4951-8678-F0A288644E8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5" name="Elipse 184">
                <a:extLst>
                  <a:ext uri="{FF2B5EF4-FFF2-40B4-BE49-F238E27FC236}">
                    <a16:creationId xmlns:a16="http://schemas.microsoft.com/office/drawing/2014/main" id="{14BB7275-9D2C-4173-A2AB-AF5B2D4B373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37AFD1DC-1770-4887-9B9A-D6F28FADF516}"/>
                </a:ext>
              </a:extLst>
            </p:cNvPr>
            <p:cNvGrpSpPr/>
            <p:nvPr/>
          </p:nvGrpSpPr>
          <p:grpSpPr>
            <a:xfrm>
              <a:off x="5067801" y="4620761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AC2C7864-ECDB-4C48-A810-6B1BF326237C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11152308-FFB1-4208-B503-73FFF6E7995D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9BAB5E81-1142-42F2-8A86-3D97DA1E8871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F7A96AF3-95DB-4896-8399-3E4520B18875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4FB2C4C7-EA59-4863-BB85-6B02CC8897C3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614BD265-2246-4AE3-A8D9-81CF23730AA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1038" name="Picture 14" descr="pixel computer | Pixel Art Maker">
            <a:extLst>
              <a:ext uri="{FF2B5EF4-FFF2-40B4-BE49-F238E27FC236}">
                <a16:creationId xmlns:a16="http://schemas.microsoft.com/office/drawing/2014/main" id="{09FCC812-D030-47DC-A9BF-B079E815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30" y="2113497"/>
            <a:ext cx="2317851" cy="253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2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55E9E4-F8AD-4C01-9FEA-36F0C39A7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0"/>
          <a:stretch/>
        </p:blipFill>
        <p:spPr>
          <a:xfrm>
            <a:off x="857250" y="126005"/>
            <a:ext cx="7429500" cy="48914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90000"/>
            <a:lumOff val="1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elogramo 19">
            <a:extLst>
              <a:ext uri="{FF2B5EF4-FFF2-40B4-BE49-F238E27FC236}">
                <a16:creationId xmlns:a16="http://schemas.microsoft.com/office/drawing/2014/main" id="{A433A902-B685-4D07-A43D-1316254EB2CE}"/>
              </a:ext>
            </a:extLst>
          </p:cNvPr>
          <p:cNvSpPr/>
          <p:nvPr/>
        </p:nvSpPr>
        <p:spPr>
          <a:xfrm rot="5400000" flipV="1">
            <a:off x="-2259419" y="1940443"/>
            <a:ext cx="5762847" cy="1244008"/>
          </a:xfrm>
          <a:prstGeom prst="parallelogram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  <p:sp>
        <p:nvSpPr>
          <p:cNvPr id="2" name="Paralelogramo 1">
            <a:extLst>
              <a:ext uri="{FF2B5EF4-FFF2-40B4-BE49-F238E27FC236}">
                <a16:creationId xmlns:a16="http://schemas.microsoft.com/office/drawing/2014/main" id="{03F56936-6710-4233-9A8E-84960A13BDB0}"/>
              </a:ext>
            </a:extLst>
          </p:cNvPr>
          <p:cNvSpPr/>
          <p:nvPr/>
        </p:nvSpPr>
        <p:spPr>
          <a:xfrm flipH="1">
            <a:off x="-1" y="0"/>
            <a:ext cx="4859079" cy="5143500"/>
          </a:xfrm>
          <a:prstGeom prst="parallelogram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284921" y="2072020"/>
            <a:ext cx="4859079" cy="999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GRACIAS</a:t>
            </a:r>
            <a:endParaRPr sz="7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1026" name="Picture 2" descr="Qué se hace con la ropa que no se vende ni en las rebajas? | Leonoticias">
            <a:extLst>
              <a:ext uri="{FF2B5EF4-FFF2-40B4-BE49-F238E27FC236}">
                <a16:creationId xmlns:a16="http://schemas.microsoft.com/office/drawing/2014/main" id="{E119F7A4-806A-4F9C-8A9A-ED2A931D3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48" t="14303" r="11403" b="7508"/>
          <a:stretch/>
        </p:blipFill>
        <p:spPr bwMode="auto">
          <a:xfrm>
            <a:off x="595424" y="1582325"/>
            <a:ext cx="3221664" cy="19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6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D5C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226573" y="1619225"/>
            <a:ext cx="4467520" cy="59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PE" sz="54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Diagrama de flujo</a:t>
            </a:r>
            <a:endParaRPr sz="5400" dirty="0">
              <a:solidFill>
                <a:srgbClr val="FFFF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831EED-C4AF-4334-80A2-3007A3CC4BE1}"/>
              </a:ext>
            </a:extLst>
          </p:cNvPr>
          <p:cNvSpPr/>
          <p:nvPr/>
        </p:nvSpPr>
        <p:spPr>
          <a:xfrm>
            <a:off x="613458" y="439838"/>
            <a:ext cx="3310360" cy="416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24E805-4C5B-4F33-B004-950DEC34543B}"/>
              </a:ext>
            </a:extLst>
          </p:cNvPr>
          <p:cNvSpPr/>
          <p:nvPr/>
        </p:nvSpPr>
        <p:spPr>
          <a:xfrm>
            <a:off x="799617" y="683871"/>
            <a:ext cx="2938041" cy="367882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932443F-49A3-4389-8BC7-6619B0B26F11}"/>
              </a:ext>
            </a:extLst>
          </p:cNvPr>
          <p:cNvGrpSpPr/>
          <p:nvPr/>
        </p:nvGrpSpPr>
        <p:grpSpPr>
          <a:xfrm rot="21201493">
            <a:off x="634604" y="406093"/>
            <a:ext cx="3268067" cy="4331315"/>
            <a:chOff x="5013960" y="670503"/>
            <a:chExt cx="3268067" cy="4331315"/>
          </a:xfrm>
          <a:solidFill>
            <a:srgbClr val="FFFF66">
              <a:alpha val="58000"/>
            </a:srgbClr>
          </a:solidFill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A0A4638-C047-49D3-8300-528F362A8625}"/>
                </a:ext>
              </a:extLst>
            </p:cNvPr>
            <p:cNvGrpSpPr/>
            <p:nvPr/>
          </p:nvGrpSpPr>
          <p:grpSpPr>
            <a:xfrm>
              <a:off x="5013960" y="670503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D6431DF-E5EE-45D1-8495-247A3BBACC03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9EAD7EF5-DEC4-4DB2-A0DE-204307623C0E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2E00B2C8-E529-42A9-AE89-18CA1A0F895A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CEE945F-05D8-424E-A768-3A12F6F5A97F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C97F3FA9-079D-4F74-A664-1486951D4C7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3A05C4C-BB19-4438-A75B-C68DC1E41FC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4F7AD720-51E4-4EF1-ACB8-4116EF488623}"/>
                </a:ext>
              </a:extLst>
            </p:cNvPr>
            <p:cNvGrpSpPr/>
            <p:nvPr/>
          </p:nvGrpSpPr>
          <p:grpSpPr>
            <a:xfrm>
              <a:off x="5019243" y="1215736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07B7A6DD-930F-419B-B66F-8A97AE6E5D6A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726AF929-8C61-4EF1-9842-D05B038EF89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E5962B84-0A5C-4A79-98DE-DC47FECEE09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EF65FC95-51D1-403D-A09A-0EDDAEBCB40A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65040BA0-DC66-481F-824D-AF10F9720D55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DC950217-54AE-48C8-8218-F44BDA0EF848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BBB559ED-9F75-4FB5-9365-48E19DAC9E49}"/>
                </a:ext>
              </a:extLst>
            </p:cNvPr>
            <p:cNvGrpSpPr/>
            <p:nvPr/>
          </p:nvGrpSpPr>
          <p:grpSpPr>
            <a:xfrm>
              <a:off x="5013960" y="17655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2B2539BD-D4CF-4627-8776-F98098110BEE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5798AAB-0DA9-4A82-BF19-12A0E634896F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F6AA8CE1-1DE9-4095-A3AD-F4F884A57D8C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E99ECA4A-5D72-4FC5-9575-43038B347DA6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FC183829-F2CD-4AA6-A644-2CA932C7264B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8EB7D705-5915-44B3-8156-58F4004F2010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E965614-3D69-4F7E-8A7D-FE3A53F7EB66}"/>
                </a:ext>
              </a:extLst>
            </p:cNvPr>
            <p:cNvGrpSpPr/>
            <p:nvPr/>
          </p:nvGrpSpPr>
          <p:grpSpPr>
            <a:xfrm>
              <a:off x="5033668" y="234781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2B165C73-EEA4-43E9-BB66-0A1DA7D9F950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11BE7F05-EE38-4FEF-9D42-706B405EE19B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E2E37E5B-C374-4F30-AABC-63D1FBC3421B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C7AB4F6E-FF7C-4148-AF82-9F59BFB74A63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61A66E9F-E2E6-4655-BC38-BB5E0780FE0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53B1228D-B604-46C3-8098-38DB80EEB8C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66075BD6-3DAD-44C6-A038-E2BB027EDD77}"/>
                </a:ext>
              </a:extLst>
            </p:cNvPr>
            <p:cNvGrpSpPr/>
            <p:nvPr/>
          </p:nvGrpSpPr>
          <p:grpSpPr>
            <a:xfrm>
              <a:off x="5048093" y="29434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9DF1DAA-1D99-431F-B5B2-6554E3E673BB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D21BB380-F860-4B4A-ADE4-FEEF53A2D2B4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BEBC69B7-6E21-48F9-98D9-87A80459FF44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6BC31270-3304-4A06-81D0-86AFC2D30304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29A7677E-2BAA-4591-AE99-0F6C5E3260B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0579D372-B79A-4307-A73F-58EFC35A5E29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2" name="Grupo 171">
              <a:extLst>
                <a:ext uri="{FF2B5EF4-FFF2-40B4-BE49-F238E27FC236}">
                  <a16:creationId xmlns:a16="http://schemas.microsoft.com/office/drawing/2014/main" id="{686FA21B-1600-4F7F-AEA4-C0E0C9714F23}"/>
                </a:ext>
              </a:extLst>
            </p:cNvPr>
            <p:cNvGrpSpPr/>
            <p:nvPr/>
          </p:nvGrpSpPr>
          <p:grpSpPr>
            <a:xfrm>
              <a:off x="5053376" y="3488682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9BD7B517-E7AE-433A-BEC1-F880D20C4F08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6EB188DD-3257-478F-A2F8-CEDE55EC3EB3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02F056B4-BC9B-4459-838C-7D80583FDE5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96913BAD-E4D6-4D60-B6FD-B28DA835B65E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7AA1AC83-2DBF-40FE-A148-FDE2422290D1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E85B71E9-D624-401A-8A60-7EDD4CDC243B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C247740D-9388-447C-BA12-9929102C5B89}"/>
                </a:ext>
              </a:extLst>
            </p:cNvPr>
            <p:cNvGrpSpPr/>
            <p:nvPr/>
          </p:nvGrpSpPr>
          <p:grpSpPr>
            <a:xfrm>
              <a:off x="5048093" y="403849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BEAD7799-4C06-4675-9A8C-9E887FFDCF75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A8420524-6622-40D4-B559-DE5F0C32600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0CC3DE1-0907-42CA-812C-3126BA12DB3D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A450C50E-E049-4454-BBE6-59F588102380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4" name="Elipse 183">
                <a:extLst>
                  <a:ext uri="{FF2B5EF4-FFF2-40B4-BE49-F238E27FC236}">
                    <a16:creationId xmlns:a16="http://schemas.microsoft.com/office/drawing/2014/main" id="{F3B8A640-F8FE-4951-8678-F0A288644E8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5" name="Elipse 184">
                <a:extLst>
                  <a:ext uri="{FF2B5EF4-FFF2-40B4-BE49-F238E27FC236}">
                    <a16:creationId xmlns:a16="http://schemas.microsoft.com/office/drawing/2014/main" id="{14BB7275-9D2C-4173-A2AB-AF5B2D4B373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37AFD1DC-1770-4887-9B9A-D6F28FADF516}"/>
                </a:ext>
              </a:extLst>
            </p:cNvPr>
            <p:cNvGrpSpPr/>
            <p:nvPr/>
          </p:nvGrpSpPr>
          <p:grpSpPr>
            <a:xfrm>
              <a:off x="5067801" y="4620761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AC2C7864-ECDB-4C48-A810-6B1BF326237C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11152308-FFB1-4208-B503-73FFF6E7995D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9BAB5E81-1142-42F2-8A86-3D97DA1E8871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F7A96AF3-95DB-4896-8399-3E4520B18875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4FB2C4C7-EA59-4863-BB85-6B02CC8897C3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614BD265-2246-4AE3-A8D9-81CF23730AA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1040" name="Picture 16" descr="HERE, GETEX MALAYSIA LINK - Iqaa Lee&amp;#39;s">
            <a:extLst>
              <a:ext uri="{FF2B5EF4-FFF2-40B4-BE49-F238E27FC236}">
                <a16:creationId xmlns:a16="http://schemas.microsoft.com/office/drawing/2014/main" id="{5B94374E-FD42-48BB-B38F-B6B55C10B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46" y="2424562"/>
            <a:ext cx="3472970" cy="23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4ACD80A4-7505-407A-B822-D9474AC0B8C9}"/>
              </a:ext>
            </a:extLst>
          </p:cNvPr>
          <p:cNvSpPr/>
          <p:nvPr/>
        </p:nvSpPr>
        <p:spPr>
          <a:xfrm>
            <a:off x="437038" y="140093"/>
            <a:ext cx="8333772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427BA4-5E5E-47AE-B29D-D2F389DD3BE3}"/>
              </a:ext>
            </a:extLst>
          </p:cNvPr>
          <p:cNvSpPr/>
          <p:nvPr/>
        </p:nvSpPr>
        <p:spPr>
          <a:xfrm>
            <a:off x="437038" y="966711"/>
            <a:ext cx="8333773" cy="3997139"/>
          </a:xfrm>
          <a:prstGeom prst="rect">
            <a:avLst/>
          </a:prstGeom>
          <a:pattFill prst="wdUpDiag">
            <a:fgClr>
              <a:srgbClr val="2DD5C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8645ED-CE6A-4BBB-B325-1CECA98E8C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72" r="81393"/>
          <a:stretch/>
        </p:blipFill>
        <p:spPr>
          <a:xfrm>
            <a:off x="506487" y="1056396"/>
            <a:ext cx="1701478" cy="38211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233C97-84EC-4BAB-B44F-EABCF183E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01" t="9772" r="60782"/>
          <a:stretch/>
        </p:blipFill>
        <p:spPr>
          <a:xfrm>
            <a:off x="2314066" y="1056396"/>
            <a:ext cx="1931043" cy="38211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244AF33-EE44-4439-8A49-3947598E3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52" t="9772" r="46732"/>
          <a:stretch/>
        </p:blipFill>
        <p:spPr>
          <a:xfrm>
            <a:off x="4351210" y="1056396"/>
            <a:ext cx="1190267" cy="38211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9FC676-C77C-4DA8-9717-E1BEF82EF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54" t="9772" r="405"/>
          <a:stretch/>
        </p:blipFill>
        <p:spPr>
          <a:xfrm>
            <a:off x="5647578" y="1056396"/>
            <a:ext cx="3030636" cy="3821130"/>
          </a:xfrm>
          <a:prstGeom prst="rect">
            <a:avLst/>
          </a:prstGeom>
        </p:spPr>
      </p:pic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8546DF7E-1AEB-4777-8018-5F514310F012}"/>
              </a:ext>
            </a:extLst>
          </p:cNvPr>
          <p:cNvSpPr txBox="1">
            <a:spLocks/>
          </p:cNvSpPr>
          <p:nvPr/>
        </p:nvSpPr>
        <p:spPr>
          <a:xfrm>
            <a:off x="2395304" y="42787"/>
            <a:ext cx="441724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Modelo del proceso</a:t>
            </a:r>
          </a:p>
        </p:txBody>
      </p:sp>
    </p:spTree>
    <p:extLst>
      <p:ext uri="{BB962C8B-B14F-4D97-AF65-F5344CB8AC3E}">
        <p14:creationId xmlns:p14="http://schemas.microsoft.com/office/powerpoint/2010/main" val="42290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D5C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981152" y="1324191"/>
            <a:ext cx="4917427" cy="594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PE" sz="44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Diagrama de casos de uso</a:t>
            </a:r>
            <a:endParaRPr sz="4400" dirty="0">
              <a:solidFill>
                <a:srgbClr val="FFFF0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831EED-C4AF-4334-80A2-3007A3CC4BE1}"/>
              </a:ext>
            </a:extLst>
          </p:cNvPr>
          <p:cNvSpPr/>
          <p:nvPr/>
        </p:nvSpPr>
        <p:spPr>
          <a:xfrm>
            <a:off x="613458" y="439838"/>
            <a:ext cx="3310360" cy="4166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24E805-4C5B-4F33-B004-950DEC34543B}"/>
              </a:ext>
            </a:extLst>
          </p:cNvPr>
          <p:cNvSpPr/>
          <p:nvPr/>
        </p:nvSpPr>
        <p:spPr>
          <a:xfrm>
            <a:off x="799617" y="683871"/>
            <a:ext cx="2938041" cy="3678820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932443F-49A3-4389-8BC7-6619B0B26F11}"/>
              </a:ext>
            </a:extLst>
          </p:cNvPr>
          <p:cNvGrpSpPr/>
          <p:nvPr/>
        </p:nvGrpSpPr>
        <p:grpSpPr>
          <a:xfrm rot="21201493">
            <a:off x="634604" y="406093"/>
            <a:ext cx="3268067" cy="4331315"/>
            <a:chOff x="5013960" y="670503"/>
            <a:chExt cx="3268067" cy="4331315"/>
          </a:xfrm>
          <a:solidFill>
            <a:srgbClr val="FFFF66">
              <a:alpha val="58000"/>
            </a:srgbClr>
          </a:solidFill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A0A4638-C047-49D3-8300-528F362A8625}"/>
                </a:ext>
              </a:extLst>
            </p:cNvPr>
            <p:cNvGrpSpPr/>
            <p:nvPr/>
          </p:nvGrpSpPr>
          <p:grpSpPr>
            <a:xfrm>
              <a:off x="5013960" y="670503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D6431DF-E5EE-45D1-8495-247A3BBACC03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9EAD7EF5-DEC4-4DB2-A0DE-204307623C0E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2E00B2C8-E529-42A9-AE89-18CA1A0F895A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7CEE945F-05D8-424E-A768-3A12F6F5A97F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C97F3FA9-079D-4F74-A664-1486951D4C7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33A05C4C-BB19-4438-A75B-C68DC1E41FC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4F7AD720-51E4-4EF1-ACB8-4116EF488623}"/>
                </a:ext>
              </a:extLst>
            </p:cNvPr>
            <p:cNvGrpSpPr/>
            <p:nvPr/>
          </p:nvGrpSpPr>
          <p:grpSpPr>
            <a:xfrm>
              <a:off x="5019243" y="1215736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07B7A6DD-930F-419B-B66F-8A97AE6E5D6A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726AF929-8C61-4EF1-9842-D05B038EF89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E5962B84-0A5C-4A79-98DE-DC47FECEE09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EF65FC95-51D1-403D-A09A-0EDDAEBCB40A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65040BA0-DC66-481F-824D-AF10F9720D55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DC950217-54AE-48C8-8218-F44BDA0EF848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BBB559ED-9F75-4FB5-9365-48E19DAC9E49}"/>
                </a:ext>
              </a:extLst>
            </p:cNvPr>
            <p:cNvGrpSpPr/>
            <p:nvPr/>
          </p:nvGrpSpPr>
          <p:grpSpPr>
            <a:xfrm>
              <a:off x="5013960" y="17655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2B2539BD-D4CF-4627-8776-F98098110BEE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5798AAB-0DA9-4A82-BF19-12A0E634896F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F6AA8CE1-1DE9-4095-A3AD-F4F884A57D8C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E99ECA4A-5D72-4FC5-9575-43038B347DA6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FC183829-F2CD-4AA6-A644-2CA932C7264B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57" name="Elipse 156">
                <a:extLst>
                  <a:ext uri="{FF2B5EF4-FFF2-40B4-BE49-F238E27FC236}">
                    <a16:creationId xmlns:a16="http://schemas.microsoft.com/office/drawing/2014/main" id="{8EB7D705-5915-44B3-8156-58F4004F2010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E965614-3D69-4F7E-8A7D-FE3A53F7EB66}"/>
                </a:ext>
              </a:extLst>
            </p:cNvPr>
            <p:cNvGrpSpPr/>
            <p:nvPr/>
          </p:nvGrpSpPr>
          <p:grpSpPr>
            <a:xfrm>
              <a:off x="5033668" y="234781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2B165C73-EEA4-43E9-BB66-0A1DA7D9F950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11BE7F05-EE38-4FEF-9D42-706B405EE19B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E2E37E5B-C374-4F30-AABC-63D1FBC3421B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C7AB4F6E-FF7C-4148-AF82-9F59BFB74A63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61A66E9F-E2E6-4655-BC38-BB5E0780FE0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53B1228D-B604-46C3-8098-38DB80EEB8C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66075BD6-3DAD-44C6-A038-E2BB027EDD77}"/>
                </a:ext>
              </a:extLst>
            </p:cNvPr>
            <p:cNvGrpSpPr/>
            <p:nvPr/>
          </p:nvGrpSpPr>
          <p:grpSpPr>
            <a:xfrm>
              <a:off x="5048093" y="2943449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9DF1DAA-1D99-431F-B5B2-6554E3E673BB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D21BB380-F860-4B4A-ADE4-FEEF53A2D2B4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BEBC69B7-6E21-48F9-98D9-87A80459FF44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6BC31270-3304-4A06-81D0-86AFC2D30304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29A7677E-2BAA-4591-AE99-0F6C5E3260B9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0579D372-B79A-4307-A73F-58EFC35A5E29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2" name="Grupo 171">
              <a:extLst>
                <a:ext uri="{FF2B5EF4-FFF2-40B4-BE49-F238E27FC236}">
                  <a16:creationId xmlns:a16="http://schemas.microsoft.com/office/drawing/2014/main" id="{686FA21B-1600-4F7F-AEA4-C0E0C9714F23}"/>
                </a:ext>
              </a:extLst>
            </p:cNvPr>
            <p:cNvGrpSpPr/>
            <p:nvPr/>
          </p:nvGrpSpPr>
          <p:grpSpPr>
            <a:xfrm>
              <a:off x="5053376" y="3488682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9BD7B517-E7AE-433A-BEC1-F880D20C4F08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6EB188DD-3257-478F-A2F8-CEDE55EC3EB3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02F056B4-BC9B-4459-838C-7D80583FDE56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96913BAD-E4D6-4D60-B6FD-B28DA835B65E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7AA1AC83-2DBF-40FE-A148-FDE2422290D1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E85B71E9-D624-401A-8A60-7EDD4CDC243B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79" name="Grupo 178">
              <a:extLst>
                <a:ext uri="{FF2B5EF4-FFF2-40B4-BE49-F238E27FC236}">
                  <a16:creationId xmlns:a16="http://schemas.microsoft.com/office/drawing/2014/main" id="{C247740D-9388-447C-BA12-9929102C5B89}"/>
                </a:ext>
              </a:extLst>
            </p:cNvPr>
            <p:cNvGrpSpPr/>
            <p:nvPr/>
          </p:nvGrpSpPr>
          <p:grpSpPr>
            <a:xfrm>
              <a:off x="5048093" y="4038495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BEAD7799-4C06-4675-9A8C-9E887FFDCF75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A8420524-6622-40D4-B559-DE5F0C326006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D0CC3DE1-0907-42CA-812C-3126BA12DB3D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3" name="Elipse 182">
                <a:extLst>
                  <a:ext uri="{FF2B5EF4-FFF2-40B4-BE49-F238E27FC236}">
                    <a16:creationId xmlns:a16="http://schemas.microsoft.com/office/drawing/2014/main" id="{A450C50E-E049-4454-BBE6-59F588102380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4" name="Elipse 183">
                <a:extLst>
                  <a:ext uri="{FF2B5EF4-FFF2-40B4-BE49-F238E27FC236}">
                    <a16:creationId xmlns:a16="http://schemas.microsoft.com/office/drawing/2014/main" id="{F3B8A640-F8FE-4951-8678-F0A288644E82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5" name="Elipse 184">
                <a:extLst>
                  <a:ext uri="{FF2B5EF4-FFF2-40B4-BE49-F238E27FC236}">
                    <a16:creationId xmlns:a16="http://schemas.microsoft.com/office/drawing/2014/main" id="{14BB7275-9D2C-4173-A2AB-AF5B2D4B3733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37AFD1DC-1770-4887-9B9A-D6F28FADF516}"/>
                </a:ext>
              </a:extLst>
            </p:cNvPr>
            <p:cNvGrpSpPr/>
            <p:nvPr/>
          </p:nvGrpSpPr>
          <p:grpSpPr>
            <a:xfrm>
              <a:off x="5067801" y="4620761"/>
              <a:ext cx="3214226" cy="381057"/>
              <a:chOff x="5013960" y="670503"/>
              <a:chExt cx="3214226" cy="381057"/>
            </a:xfrm>
            <a:grpFill/>
          </p:grpSpPr>
          <p:sp>
            <p:nvSpPr>
              <p:cNvPr id="187" name="Elipse 186">
                <a:extLst>
                  <a:ext uri="{FF2B5EF4-FFF2-40B4-BE49-F238E27FC236}">
                    <a16:creationId xmlns:a16="http://schemas.microsoft.com/office/drawing/2014/main" id="{AC2C7864-ECDB-4C48-A810-6B1BF326237C}"/>
                  </a:ext>
                </a:extLst>
              </p:cNvPr>
              <p:cNvSpPr/>
              <p:nvPr/>
            </p:nvSpPr>
            <p:spPr>
              <a:xfrm>
                <a:off x="5013960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11152308-FFB1-4208-B503-73FFF6E7995D}"/>
                  </a:ext>
                </a:extLst>
              </p:cNvPr>
              <p:cNvSpPr/>
              <p:nvPr/>
            </p:nvSpPr>
            <p:spPr>
              <a:xfrm>
                <a:off x="558840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9BAB5E81-1142-42F2-8A86-3D97DA1E8871}"/>
                  </a:ext>
                </a:extLst>
              </p:cNvPr>
              <p:cNvSpPr/>
              <p:nvPr/>
            </p:nvSpPr>
            <p:spPr>
              <a:xfrm>
                <a:off x="6160721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0" name="Elipse 189">
                <a:extLst>
                  <a:ext uri="{FF2B5EF4-FFF2-40B4-BE49-F238E27FC236}">
                    <a16:creationId xmlns:a16="http://schemas.microsoft.com/office/drawing/2014/main" id="{F7A96AF3-95DB-4896-8399-3E4520B18875}"/>
                  </a:ext>
                </a:extLst>
              </p:cNvPr>
              <p:cNvSpPr/>
              <p:nvPr/>
            </p:nvSpPr>
            <p:spPr>
              <a:xfrm>
                <a:off x="6733036" y="683871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1" name="Elipse 190">
                <a:extLst>
                  <a:ext uri="{FF2B5EF4-FFF2-40B4-BE49-F238E27FC236}">
                    <a16:creationId xmlns:a16="http://schemas.microsoft.com/office/drawing/2014/main" id="{4FB2C4C7-EA59-4863-BB85-6B02CC8897C3}"/>
                  </a:ext>
                </a:extLst>
              </p:cNvPr>
              <p:cNvSpPr/>
              <p:nvPr/>
            </p:nvSpPr>
            <p:spPr>
              <a:xfrm>
                <a:off x="7305351" y="670504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614BD265-2246-4AE3-A8D9-81CF23730AAC}"/>
                  </a:ext>
                </a:extLst>
              </p:cNvPr>
              <p:cNvSpPr/>
              <p:nvPr/>
            </p:nvSpPr>
            <p:spPr>
              <a:xfrm>
                <a:off x="7877666" y="670503"/>
                <a:ext cx="350520" cy="3676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</p:grpSp>
      <p:pic>
        <p:nvPicPr>
          <p:cNvPr id="2" name="Gráfico 1">
            <a:extLst>
              <a:ext uri="{FF2B5EF4-FFF2-40B4-BE49-F238E27FC236}">
                <a16:creationId xmlns:a16="http://schemas.microsoft.com/office/drawing/2014/main" id="{84A13A24-3EB1-44CD-BAAA-4B09B7F84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720" y="2304823"/>
            <a:ext cx="2214741" cy="23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41724F5-D19B-4B64-BE82-53A7B0F3583D}"/>
              </a:ext>
            </a:extLst>
          </p:cNvPr>
          <p:cNvSpPr/>
          <p:nvPr/>
        </p:nvSpPr>
        <p:spPr>
          <a:xfrm>
            <a:off x="949960" y="468630"/>
            <a:ext cx="7244080" cy="4206241"/>
          </a:xfrm>
          <a:prstGeom prst="rect">
            <a:avLst/>
          </a:prstGeom>
          <a:pattFill prst="wdUpDiag">
            <a:fgClr>
              <a:srgbClr val="2DD5C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25" y="595785"/>
            <a:ext cx="7016150" cy="39519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8C8AB-F72C-41C0-9428-E015624A078A}"/>
              </a:ext>
            </a:extLst>
          </p:cNvPr>
          <p:cNvSpPr/>
          <p:nvPr/>
        </p:nvSpPr>
        <p:spPr>
          <a:xfrm>
            <a:off x="3344214" y="1148988"/>
            <a:ext cx="5334000" cy="358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EF091C-8199-4D57-97FA-443D8D1FEFC9}"/>
              </a:ext>
            </a:extLst>
          </p:cNvPr>
          <p:cNvSpPr/>
          <p:nvPr/>
        </p:nvSpPr>
        <p:spPr>
          <a:xfrm>
            <a:off x="437038" y="140093"/>
            <a:ext cx="8241176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8CEB9BB2-4908-48F9-82D6-52CD783CE474}"/>
              </a:ext>
            </a:extLst>
          </p:cNvPr>
          <p:cNvSpPr txBox="1">
            <a:spLocks/>
          </p:cNvSpPr>
          <p:nvPr/>
        </p:nvSpPr>
        <p:spPr>
          <a:xfrm>
            <a:off x="1984258" y="-19853"/>
            <a:ext cx="5175483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Descripción de los casos de uso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DC0C93B-1FE6-48EB-93B8-C4CD1818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3829"/>
              </p:ext>
            </p:extLst>
          </p:nvPr>
        </p:nvGraphicFramePr>
        <p:xfrm>
          <a:off x="3466314" y="1224553"/>
          <a:ext cx="5100140" cy="341629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550070">
                  <a:extLst>
                    <a:ext uri="{9D8B030D-6E8A-4147-A177-3AD203B41FA5}">
                      <a16:colId xmlns:a16="http://schemas.microsoft.com/office/drawing/2014/main" val="3091216772"/>
                    </a:ext>
                  </a:extLst>
                </a:gridCol>
                <a:gridCol w="2550070">
                  <a:extLst>
                    <a:ext uri="{9D8B030D-6E8A-4147-A177-3AD203B41FA5}">
                      <a16:colId xmlns:a16="http://schemas.microsoft.com/office/drawing/2014/main" val="3850527852"/>
                    </a:ext>
                  </a:extLst>
                </a:gridCol>
              </a:tblGrid>
              <a:tr h="15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Nombre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Ingresar al sistema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2612468407"/>
                  </a:ext>
                </a:extLst>
              </a:tr>
              <a:tr h="157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Actores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Cliente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3050458618"/>
                  </a:ext>
                </a:extLst>
              </a:tr>
              <a:tr h="323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Descripción</a:t>
                      </a:r>
                      <a:endParaRPr lang="es-PE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cliente ingresa al sistema con sus datos de usuario y contraseña.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1071432407"/>
                  </a:ext>
                </a:extLst>
              </a:tr>
              <a:tr h="323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Estímulo</a:t>
                      </a:r>
                      <a:endParaRPr lang="es-PE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El cliente desea revisar el catálogo de productos.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604443474"/>
                  </a:ext>
                </a:extLst>
              </a:tr>
              <a:tr h="13185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Pasos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muestra una ventana para ingresar usuario y contraseña.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ingresa sus datos.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verifica los datos, si los datos son incorrectos el sistema muestra un mensaje de error.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muestra una ventana de bienvenida.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4056734939"/>
                  </a:ext>
                </a:extLst>
              </a:tr>
              <a:tr h="323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Precondiciones</a:t>
                      </a:r>
                      <a:endParaRPr lang="es-PE" sz="9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contar con un usuario y contraseña.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4274860154"/>
                  </a:ext>
                </a:extLst>
              </a:tr>
              <a:tr h="323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Postcondiciones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ha ingresado a la página principal.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4213779074"/>
                  </a:ext>
                </a:extLst>
              </a:tr>
              <a:tr h="4891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Restricciones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ser mayor de edad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aceptar los términos y condiciones.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8" marR="58128" marT="0" marB="0"/>
                </a:tc>
                <a:extLst>
                  <a:ext uri="{0D108BD9-81ED-4DB2-BD59-A6C34878D82A}">
                    <a16:rowId xmlns:a16="http://schemas.microsoft.com/office/drawing/2014/main" val="1863251333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E17D458B-178D-460C-B04A-6C8B5ACBB791}"/>
              </a:ext>
            </a:extLst>
          </p:cNvPr>
          <p:cNvSpPr/>
          <p:nvPr/>
        </p:nvSpPr>
        <p:spPr>
          <a:xfrm>
            <a:off x="518160" y="2286000"/>
            <a:ext cx="2560320" cy="447040"/>
          </a:xfrm>
          <a:prstGeom prst="rect">
            <a:avLst/>
          </a:prstGeom>
          <a:solidFill>
            <a:srgbClr val="3399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33C98A-032A-4C3D-AF71-77A02390FB20}"/>
              </a:ext>
            </a:extLst>
          </p:cNvPr>
          <p:cNvSpPr/>
          <p:nvPr/>
        </p:nvSpPr>
        <p:spPr>
          <a:xfrm>
            <a:off x="518160" y="1460200"/>
            <a:ext cx="2560320" cy="447040"/>
          </a:xfrm>
          <a:prstGeom prst="rect">
            <a:avLst/>
          </a:prstGeom>
          <a:solidFill>
            <a:srgbClr val="3399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Google Shape;54;p13">
            <a:extLst>
              <a:ext uri="{FF2B5EF4-FFF2-40B4-BE49-F238E27FC236}">
                <a16:creationId xmlns:a16="http://schemas.microsoft.com/office/drawing/2014/main" id="{3420F26C-C3BC-4F7F-9229-637421D4987A}"/>
              </a:ext>
            </a:extLst>
          </p:cNvPr>
          <p:cNvSpPr txBox="1">
            <a:spLocks/>
          </p:cNvSpPr>
          <p:nvPr/>
        </p:nvSpPr>
        <p:spPr>
          <a:xfrm>
            <a:off x="0" y="1089682"/>
            <a:ext cx="1708191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Usuario:</a:t>
            </a:r>
          </a:p>
        </p:txBody>
      </p:sp>
      <p:sp>
        <p:nvSpPr>
          <p:cNvPr id="19" name="Google Shape;54;p13">
            <a:extLst>
              <a:ext uri="{FF2B5EF4-FFF2-40B4-BE49-F238E27FC236}">
                <a16:creationId xmlns:a16="http://schemas.microsoft.com/office/drawing/2014/main" id="{5F4B3EE7-1B85-4E87-8D37-BD02D9D18818}"/>
              </a:ext>
            </a:extLst>
          </p:cNvPr>
          <p:cNvSpPr txBox="1">
            <a:spLocks/>
          </p:cNvSpPr>
          <p:nvPr/>
        </p:nvSpPr>
        <p:spPr>
          <a:xfrm>
            <a:off x="81280" y="1907240"/>
            <a:ext cx="1829010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Contraseña:</a:t>
            </a:r>
          </a:p>
        </p:txBody>
      </p:sp>
      <p:sp>
        <p:nvSpPr>
          <p:cNvPr id="20" name="Google Shape;54;p13">
            <a:extLst>
              <a:ext uri="{FF2B5EF4-FFF2-40B4-BE49-F238E27FC236}">
                <a16:creationId xmlns:a16="http://schemas.microsoft.com/office/drawing/2014/main" id="{5B5036DD-67FA-4FEE-9F91-06650C7F0885}"/>
              </a:ext>
            </a:extLst>
          </p:cNvPr>
          <p:cNvSpPr txBox="1">
            <a:spLocks/>
          </p:cNvSpPr>
          <p:nvPr/>
        </p:nvSpPr>
        <p:spPr>
          <a:xfrm>
            <a:off x="793686" y="2331866"/>
            <a:ext cx="1829010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**********</a:t>
            </a:r>
          </a:p>
        </p:txBody>
      </p:sp>
      <p:sp>
        <p:nvSpPr>
          <p:cNvPr id="21" name="Google Shape;54;p13">
            <a:extLst>
              <a:ext uri="{FF2B5EF4-FFF2-40B4-BE49-F238E27FC236}">
                <a16:creationId xmlns:a16="http://schemas.microsoft.com/office/drawing/2014/main" id="{2C721939-2D57-433D-9183-421070E33414}"/>
              </a:ext>
            </a:extLst>
          </p:cNvPr>
          <p:cNvSpPr txBox="1">
            <a:spLocks/>
          </p:cNvSpPr>
          <p:nvPr/>
        </p:nvSpPr>
        <p:spPr>
          <a:xfrm>
            <a:off x="793686" y="1551932"/>
            <a:ext cx="1829010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u</a:t>
            </a:r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ser000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74DC7FF-E1E8-4EA4-B20A-24C06E5E1401}"/>
              </a:ext>
            </a:extLst>
          </p:cNvPr>
          <p:cNvSpPr/>
          <p:nvPr/>
        </p:nvSpPr>
        <p:spPr>
          <a:xfrm>
            <a:off x="518160" y="3010470"/>
            <a:ext cx="1300480" cy="447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Ingresar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B7B52FF-79C4-44C3-997D-40494168E661}"/>
              </a:ext>
            </a:extLst>
          </p:cNvPr>
          <p:cNvSpPr/>
          <p:nvPr/>
        </p:nvSpPr>
        <p:spPr>
          <a:xfrm>
            <a:off x="519471" y="3606778"/>
            <a:ext cx="1300480" cy="447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Registrarse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3080" name="Picture 8" descr="Black pixel arrow illustration, Computer mouse Pointer Cursor, Mouse Click  s, angle, white, text png | PNGWing">
            <a:extLst>
              <a:ext uri="{FF2B5EF4-FFF2-40B4-BE49-F238E27FC236}">
                <a16:creationId xmlns:a16="http://schemas.microsoft.com/office/drawing/2014/main" id="{72C83AAE-5FC5-4878-9F3B-B097E0A6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0" b="97625" l="10000" r="90000">
                        <a14:foregroundMark x1="25652" y1="7875" x2="26522" y2="79500"/>
                        <a14:foregroundMark x1="26522" y1="79500" x2="35761" y2="78375"/>
                        <a14:foregroundMark x1="35761" y1="78375" x2="41413" y2="70500"/>
                        <a14:foregroundMark x1="41413" y1="70500" x2="49674" y2="74625"/>
                        <a14:foregroundMark x1="49674" y1="74625" x2="52826" y2="85750"/>
                        <a14:foregroundMark x1="52826" y1="85750" x2="58587" y2="94250"/>
                        <a14:foregroundMark x1="58587" y1="94250" x2="60109" y2="81875"/>
                        <a14:foregroundMark x1="60109" y1="81875" x2="55326" y2="60375"/>
                        <a14:foregroundMark x1="55326" y1="60375" x2="47500" y2="41625"/>
                        <a14:foregroundMark x1="47500" y1="41625" x2="31957" y2="26125"/>
                        <a14:foregroundMark x1="31957" y1="26125" x2="24457" y2="23750"/>
                        <a14:foregroundMark x1="60978" y1="94375" x2="56304" y2="97625"/>
                        <a14:foregroundMark x1="25761" y1="7250" x2="24783" y2="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74" y="3326191"/>
            <a:ext cx="709644" cy="6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19B3E7FE-41DA-4038-B862-2CF7D88660DA}"/>
              </a:ext>
            </a:extLst>
          </p:cNvPr>
          <p:cNvSpPr/>
          <p:nvPr/>
        </p:nvSpPr>
        <p:spPr>
          <a:xfrm>
            <a:off x="518160" y="4203086"/>
            <a:ext cx="2560320" cy="447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¡Bienvenido a SAMM!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01856D-7C19-4018-8C26-64B13C272BA1}"/>
              </a:ext>
            </a:extLst>
          </p:cNvPr>
          <p:cNvSpPr/>
          <p:nvPr/>
        </p:nvSpPr>
        <p:spPr>
          <a:xfrm>
            <a:off x="558800" y="226828"/>
            <a:ext cx="609600" cy="589126"/>
          </a:xfrm>
          <a:prstGeom prst="rect">
            <a:avLst/>
          </a:prstGeom>
          <a:solidFill>
            <a:srgbClr val="365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1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1663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8C8AB-F72C-41C0-9428-E015624A078A}"/>
              </a:ext>
            </a:extLst>
          </p:cNvPr>
          <p:cNvSpPr/>
          <p:nvPr/>
        </p:nvSpPr>
        <p:spPr>
          <a:xfrm>
            <a:off x="3344214" y="1148988"/>
            <a:ext cx="5334000" cy="3707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EF091C-8199-4D57-97FA-443D8D1FEFC9}"/>
              </a:ext>
            </a:extLst>
          </p:cNvPr>
          <p:cNvSpPr/>
          <p:nvPr/>
        </p:nvSpPr>
        <p:spPr>
          <a:xfrm>
            <a:off x="437038" y="140093"/>
            <a:ext cx="8241176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8CEB9BB2-4908-48F9-82D6-52CD783CE474}"/>
              </a:ext>
            </a:extLst>
          </p:cNvPr>
          <p:cNvSpPr txBox="1">
            <a:spLocks/>
          </p:cNvSpPr>
          <p:nvPr/>
        </p:nvSpPr>
        <p:spPr>
          <a:xfrm>
            <a:off x="2001782" y="-25489"/>
            <a:ext cx="5111688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Descripción de los casos de uso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6918BE1-3D98-45BF-BCA0-FD9BE5464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32106"/>
              </p:ext>
            </p:extLst>
          </p:nvPr>
        </p:nvGraphicFramePr>
        <p:xfrm>
          <a:off x="3476425" y="1242006"/>
          <a:ext cx="5069578" cy="3521456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534789">
                  <a:extLst>
                    <a:ext uri="{9D8B030D-6E8A-4147-A177-3AD203B41FA5}">
                      <a16:colId xmlns:a16="http://schemas.microsoft.com/office/drawing/2014/main" val="2306305704"/>
                    </a:ext>
                  </a:extLst>
                </a:gridCol>
                <a:gridCol w="2534789">
                  <a:extLst>
                    <a:ext uri="{9D8B030D-6E8A-4147-A177-3AD203B41FA5}">
                      <a16:colId xmlns:a16="http://schemas.microsoft.com/office/drawing/2014/main" val="951155137"/>
                    </a:ext>
                  </a:extLst>
                </a:gridCol>
              </a:tblGrid>
              <a:tr h="150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Nombre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Seleccionar el producto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460573982"/>
                  </a:ext>
                </a:extLst>
              </a:tr>
              <a:tr h="150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Actores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Cliente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1001819091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Descripción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cliente selecciona los productos que desea.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129062681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Estímulo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cliente desea revisar el catálogo para elegir los productos de su agrado. </a:t>
                      </a:r>
                      <a:endParaRPr lang="es-P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2615025399"/>
                  </a:ext>
                </a:extLst>
              </a:tr>
              <a:tr h="1573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Pasos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muestra el catálogo de productos con sus respectivas características.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selecciona aquellos que desee comprar o dar seguimiento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verifica el stock de los productos.</a:t>
                      </a:r>
                      <a:endParaRPr lang="es-PE" sz="9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sistema registra los productos en el carrito de compras o como favoritos.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1770173627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Precondiciones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haber ingresado al sistema.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2987269956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Postcondiciones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podrá ver el registro de los productos elegidos.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3004399630"/>
                  </a:ext>
                </a:extLst>
              </a:tr>
              <a:tr h="308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Restricciones</a:t>
                      </a:r>
                      <a:endParaRPr lang="es-PE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estar registrado en el sistema.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436" marR="55436" marT="0" marB="0"/>
                </a:tc>
                <a:extLst>
                  <a:ext uri="{0D108BD9-81ED-4DB2-BD59-A6C34878D82A}">
                    <a16:rowId xmlns:a16="http://schemas.microsoft.com/office/drawing/2014/main" val="200575822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772023E-9560-47A3-98DE-826AFE2BD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3151" b="3852"/>
          <a:stretch/>
        </p:blipFill>
        <p:spPr>
          <a:xfrm>
            <a:off x="214265" y="1432523"/>
            <a:ext cx="3082639" cy="1223455"/>
          </a:xfrm>
          <a:prstGeom prst="rect">
            <a:avLst/>
          </a:prstGeom>
        </p:spPr>
      </p:pic>
      <p:sp>
        <p:nvSpPr>
          <p:cNvPr id="24" name="Google Shape;54;p13">
            <a:extLst>
              <a:ext uri="{FF2B5EF4-FFF2-40B4-BE49-F238E27FC236}">
                <a16:creationId xmlns:a16="http://schemas.microsoft.com/office/drawing/2014/main" id="{51687BB8-B6BF-4F2E-8394-A857A75C2941}"/>
              </a:ext>
            </a:extLst>
          </p:cNvPr>
          <p:cNvSpPr txBox="1">
            <a:spLocks/>
          </p:cNvSpPr>
          <p:nvPr/>
        </p:nvSpPr>
        <p:spPr>
          <a:xfrm>
            <a:off x="147722" y="2706544"/>
            <a:ext cx="1036318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Producto: Sudadera vintage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Colores: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Tallas: XS S M L XL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Precio: s/.80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Stock: disponible</a:t>
            </a:r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Google Shape;54;p13">
            <a:extLst>
              <a:ext uri="{FF2B5EF4-FFF2-40B4-BE49-F238E27FC236}">
                <a16:creationId xmlns:a16="http://schemas.microsoft.com/office/drawing/2014/main" id="{D12AFAB3-744E-4910-9929-342CFCF32F95}"/>
              </a:ext>
            </a:extLst>
          </p:cNvPr>
          <p:cNvSpPr txBox="1">
            <a:spLocks/>
          </p:cNvSpPr>
          <p:nvPr/>
        </p:nvSpPr>
        <p:spPr>
          <a:xfrm>
            <a:off x="1184040" y="2760213"/>
            <a:ext cx="1069727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Producto: Sudadera estampado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Colores: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Tallas: XS S M L XL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Precio: s/.120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Stock: disponible</a:t>
            </a:r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/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Google Shape;54;p13">
            <a:extLst>
              <a:ext uri="{FF2B5EF4-FFF2-40B4-BE49-F238E27FC236}">
                <a16:creationId xmlns:a16="http://schemas.microsoft.com/office/drawing/2014/main" id="{C57A544B-9336-4962-A619-F3DF22E4A04C}"/>
              </a:ext>
            </a:extLst>
          </p:cNvPr>
          <p:cNvSpPr txBox="1">
            <a:spLocks/>
          </p:cNvSpPr>
          <p:nvPr/>
        </p:nvSpPr>
        <p:spPr>
          <a:xfrm>
            <a:off x="2220799" y="2706544"/>
            <a:ext cx="1076105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Producto: Sudadera combinado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Colores: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Tallas: XS S M L XL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Precio: s/.95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Stock: agotado</a:t>
            </a:r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12B3BBA-9663-46AF-AE8E-37FF0C16E2BE}"/>
              </a:ext>
            </a:extLst>
          </p:cNvPr>
          <p:cNvSpPr/>
          <p:nvPr/>
        </p:nvSpPr>
        <p:spPr>
          <a:xfrm>
            <a:off x="501396" y="2782895"/>
            <a:ext cx="45719" cy="45719"/>
          </a:xfrm>
          <a:prstGeom prst="ellipse">
            <a:avLst/>
          </a:prstGeom>
          <a:solidFill>
            <a:srgbClr val="BEC5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3E44078-EBCD-4A6E-A738-7F90A3713462}"/>
              </a:ext>
            </a:extLst>
          </p:cNvPr>
          <p:cNvSpPr/>
          <p:nvPr/>
        </p:nvSpPr>
        <p:spPr>
          <a:xfrm>
            <a:off x="571074" y="2782894"/>
            <a:ext cx="45719" cy="457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700935B-F221-4190-8A29-5D27C3A4D9AB}"/>
              </a:ext>
            </a:extLst>
          </p:cNvPr>
          <p:cNvSpPr/>
          <p:nvPr/>
        </p:nvSpPr>
        <p:spPr>
          <a:xfrm>
            <a:off x="1528073" y="2777044"/>
            <a:ext cx="45719" cy="45719"/>
          </a:xfrm>
          <a:prstGeom prst="ellipse">
            <a:avLst/>
          </a:prstGeom>
          <a:solidFill>
            <a:srgbClr val="1E1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584A683-C32C-44CF-98C4-941D49BECC7C}"/>
              </a:ext>
            </a:extLst>
          </p:cNvPr>
          <p:cNvSpPr/>
          <p:nvPr/>
        </p:nvSpPr>
        <p:spPr>
          <a:xfrm>
            <a:off x="2564914" y="2782894"/>
            <a:ext cx="45719" cy="45719"/>
          </a:xfrm>
          <a:prstGeom prst="ellipse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C3B4D29-311F-4839-BFF5-642FE23AF9F2}"/>
              </a:ext>
            </a:extLst>
          </p:cNvPr>
          <p:cNvSpPr/>
          <p:nvPr/>
        </p:nvSpPr>
        <p:spPr>
          <a:xfrm>
            <a:off x="2631020" y="2782893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D7CC070-B904-46D8-B653-A9EAF452E54D}"/>
              </a:ext>
            </a:extLst>
          </p:cNvPr>
          <p:cNvSpPr/>
          <p:nvPr/>
        </p:nvSpPr>
        <p:spPr>
          <a:xfrm>
            <a:off x="2697125" y="27828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33" name="Picture 8" descr="Black pixel arrow illustration, Computer mouse Pointer Cursor, Mouse Click  s, angle, white, text png | PNGWing">
            <a:extLst>
              <a:ext uri="{FF2B5EF4-FFF2-40B4-BE49-F238E27FC236}">
                <a16:creationId xmlns:a16="http://schemas.microsoft.com/office/drawing/2014/main" id="{438B10AD-53AC-412F-96B5-5DDF49EF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" b="97625" l="10000" r="90000">
                        <a14:foregroundMark x1="25652" y1="7875" x2="26522" y2="79500"/>
                        <a14:foregroundMark x1="26522" y1="79500" x2="35761" y2="78375"/>
                        <a14:foregroundMark x1="35761" y1="78375" x2="41413" y2="70500"/>
                        <a14:foregroundMark x1="41413" y1="70500" x2="49674" y2="74625"/>
                        <a14:foregroundMark x1="49674" y1="74625" x2="52826" y2="85750"/>
                        <a14:foregroundMark x1="52826" y1="85750" x2="58587" y2="94250"/>
                        <a14:foregroundMark x1="58587" y1="94250" x2="60109" y2="81875"/>
                        <a14:foregroundMark x1="60109" y1="81875" x2="55326" y2="60375"/>
                        <a14:foregroundMark x1="55326" y1="60375" x2="47500" y2="41625"/>
                        <a14:foregroundMark x1="47500" y1="41625" x2="31957" y2="26125"/>
                        <a14:foregroundMark x1="31957" y1="26125" x2="24457" y2="23750"/>
                        <a14:foregroundMark x1="60978" y1="94375" x2="56304" y2="97625"/>
                        <a14:foregroundMark x1="25761" y1="7250" x2="24783" y2="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45" y="3437539"/>
            <a:ext cx="389854" cy="3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42B12F1-3921-4F2A-B57E-42FF93817EFE}"/>
              </a:ext>
            </a:extLst>
          </p:cNvPr>
          <p:cNvSpPr/>
          <p:nvPr/>
        </p:nvSpPr>
        <p:spPr>
          <a:xfrm>
            <a:off x="217363" y="3118049"/>
            <a:ext cx="834466" cy="17691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Agregar al carrito</a:t>
            </a:r>
            <a:endParaRPr lang="es-PE" sz="600" dirty="0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B7F2B75-4723-477C-B539-EFBCF0C898B5}"/>
              </a:ext>
            </a:extLst>
          </p:cNvPr>
          <p:cNvSpPr/>
          <p:nvPr/>
        </p:nvSpPr>
        <p:spPr>
          <a:xfrm>
            <a:off x="1253681" y="3107718"/>
            <a:ext cx="834466" cy="17691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Agregar al carrito</a:t>
            </a:r>
            <a:endParaRPr lang="es-PE" sz="600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A69D726-1706-47DF-8121-F642BC2CCB86}"/>
              </a:ext>
            </a:extLst>
          </p:cNvPr>
          <p:cNvSpPr/>
          <p:nvPr/>
        </p:nvSpPr>
        <p:spPr>
          <a:xfrm>
            <a:off x="2289999" y="3107718"/>
            <a:ext cx="834466" cy="176910"/>
          </a:xfrm>
          <a:prstGeom prst="rect">
            <a:avLst/>
          </a:prstGeom>
          <a:solidFill>
            <a:srgbClr val="FF999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Agregar a favoritos</a:t>
            </a:r>
            <a:endParaRPr lang="es-PE" sz="600" dirty="0">
              <a:solidFill>
                <a:schemeClr val="tx1"/>
              </a:solidFill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7FC8633-A5D2-4C8E-8E20-EDBF827466EF}"/>
              </a:ext>
            </a:extLst>
          </p:cNvPr>
          <p:cNvSpPr/>
          <p:nvPr/>
        </p:nvSpPr>
        <p:spPr>
          <a:xfrm>
            <a:off x="214265" y="3632133"/>
            <a:ext cx="1873882" cy="22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Carrito de compras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E30D100-A6F3-4466-8C66-9E222B639912}"/>
              </a:ext>
            </a:extLst>
          </p:cNvPr>
          <p:cNvSpPr/>
          <p:nvPr/>
        </p:nvSpPr>
        <p:spPr>
          <a:xfrm>
            <a:off x="214265" y="3969307"/>
            <a:ext cx="1873882" cy="22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Favoritos</a:t>
            </a:r>
            <a:endParaRPr lang="es-PE" sz="12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arrito de compras | Icono Gratis">
            <a:extLst>
              <a:ext uri="{FF2B5EF4-FFF2-40B4-BE49-F238E27FC236}">
                <a16:creationId xmlns:a16="http://schemas.microsoft.com/office/drawing/2014/main" id="{0C8C4650-6AF5-47D6-93F4-1DDC4F84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41" y="3637213"/>
            <a:ext cx="218440" cy="21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ixel Corazón - Imagen gratis en Pixabay">
            <a:extLst>
              <a:ext uri="{FF2B5EF4-FFF2-40B4-BE49-F238E27FC236}">
                <a16:creationId xmlns:a16="http://schemas.microsoft.com/office/drawing/2014/main" id="{90AF5126-10C2-46AC-B484-F46B1FA9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39" y="3969307"/>
            <a:ext cx="239998" cy="23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AFA63D27-9F1D-4567-9D08-7E4A23DB9ED8}"/>
              </a:ext>
            </a:extLst>
          </p:cNvPr>
          <p:cNvSpPr/>
          <p:nvPr/>
        </p:nvSpPr>
        <p:spPr>
          <a:xfrm>
            <a:off x="558800" y="226828"/>
            <a:ext cx="609600" cy="589126"/>
          </a:xfrm>
          <a:prstGeom prst="rect">
            <a:avLst/>
          </a:prstGeom>
          <a:solidFill>
            <a:srgbClr val="365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2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354490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8C8AB-F72C-41C0-9428-E015624A078A}"/>
              </a:ext>
            </a:extLst>
          </p:cNvPr>
          <p:cNvSpPr/>
          <p:nvPr/>
        </p:nvSpPr>
        <p:spPr>
          <a:xfrm>
            <a:off x="3344214" y="1148988"/>
            <a:ext cx="5334000" cy="385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EF091C-8199-4D57-97FA-443D8D1FEFC9}"/>
              </a:ext>
            </a:extLst>
          </p:cNvPr>
          <p:cNvSpPr/>
          <p:nvPr/>
        </p:nvSpPr>
        <p:spPr>
          <a:xfrm>
            <a:off x="437038" y="140093"/>
            <a:ext cx="8241176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8CEB9BB2-4908-48F9-82D6-52CD783CE474}"/>
              </a:ext>
            </a:extLst>
          </p:cNvPr>
          <p:cNvSpPr txBox="1">
            <a:spLocks/>
          </p:cNvSpPr>
          <p:nvPr/>
        </p:nvSpPr>
        <p:spPr>
          <a:xfrm>
            <a:off x="1931095" y="-27075"/>
            <a:ext cx="5281809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Descripción de los casos de uso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E020B2A-DBB9-421E-BF0B-4AE42ADE5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51722"/>
              </p:ext>
            </p:extLst>
          </p:nvPr>
        </p:nvGraphicFramePr>
        <p:xfrm>
          <a:off x="3447759" y="1273416"/>
          <a:ext cx="5115670" cy="364514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57835">
                  <a:extLst>
                    <a:ext uri="{9D8B030D-6E8A-4147-A177-3AD203B41FA5}">
                      <a16:colId xmlns:a16="http://schemas.microsoft.com/office/drawing/2014/main" val="2534984187"/>
                    </a:ext>
                  </a:extLst>
                </a:gridCol>
                <a:gridCol w="2557835">
                  <a:extLst>
                    <a:ext uri="{9D8B030D-6E8A-4147-A177-3AD203B41FA5}">
                      <a16:colId xmlns:a16="http://schemas.microsoft.com/office/drawing/2014/main" val="2729363861"/>
                    </a:ext>
                  </a:extLst>
                </a:gridCol>
              </a:tblGrid>
              <a:tr h="122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Nombre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Comprar el producto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3028193067"/>
                  </a:ext>
                </a:extLst>
              </a:tr>
              <a:tr h="122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Actores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Cliente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3519127208"/>
                  </a:ext>
                </a:extLst>
              </a:tr>
              <a:tr h="250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Descripción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El cliente procede a registrar su pago para completar la compra.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1039013436"/>
                  </a:ext>
                </a:extLst>
              </a:tr>
              <a:tr h="250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Estímulo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El cliente desea comprar los productos seleccionados.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1145919362"/>
                  </a:ext>
                </a:extLst>
              </a:tr>
              <a:tr h="1920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Pasos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muestra el registro de los productos elegidos.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pulsa comprar.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registra información de envío.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presiona siguiente.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registra los datos de pago.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verifica los datos de pago, si los datos sin incorrectos el sistema muestra un mensaje de error.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registra los productos comprados para el envío.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sistema muestra la boleta electrónica de la compra.</a:t>
                      </a:r>
                      <a:endParaRPr lang="es-P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3613663515"/>
                  </a:ext>
                </a:extLst>
              </a:tr>
              <a:tr h="250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Precondiciones</a:t>
                      </a:r>
                      <a:endParaRPr lang="es-P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debe tener productos agregados en el carrito de compras.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279971993"/>
                  </a:ext>
                </a:extLst>
              </a:tr>
              <a:tr h="250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Postcondiciones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ha pagado los productos seleccionados.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1459971309"/>
                  </a:ext>
                </a:extLst>
              </a:tr>
              <a:tr h="250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Restricciones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dirty="0">
                          <a:effectLst/>
                        </a:rPr>
                        <a:t>El cliente debe contar con el monto que desea pagar.</a:t>
                      </a:r>
                      <a:endParaRPr lang="es-P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14" marR="45014" marT="0" marB="0"/>
                </a:tc>
                <a:extLst>
                  <a:ext uri="{0D108BD9-81ED-4DB2-BD59-A6C34878D82A}">
                    <a16:rowId xmlns:a16="http://schemas.microsoft.com/office/drawing/2014/main" val="3568697201"/>
                  </a:ext>
                </a:extLst>
              </a:tr>
            </a:tbl>
          </a:graphicData>
        </a:graphic>
      </p:graphicFrame>
      <p:sp>
        <p:nvSpPr>
          <p:cNvPr id="25" name="Rectángulo 24">
            <a:extLst>
              <a:ext uri="{FF2B5EF4-FFF2-40B4-BE49-F238E27FC236}">
                <a16:creationId xmlns:a16="http://schemas.microsoft.com/office/drawing/2014/main" id="{B1CDF043-CBC9-4532-AD1C-13254FB7DD08}"/>
              </a:ext>
            </a:extLst>
          </p:cNvPr>
          <p:cNvSpPr/>
          <p:nvPr/>
        </p:nvSpPr>
        <p:spPr>
          <a:xfrm>
            <a:off x="558800" y="226828"/>
            <a:ext cx="609600" cy="589126"/>
          </a:xfrm>
          <a:prstGeom prst="rect">
            <a:avLst/>
          </a:prstGeom>
          <a:solidFill>
            <a:srgbClr val="365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3</a:t>
            </a:r>
            <a:endParaRPr lang="es-PE" sz="20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E3A264-E5E4-45E1-A2D6-B6E0DCCE5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2" t="2141" b="53304"/>
          <a:stretch/>
        </p:blipFill>
        <p:spPr>
          <a:xfrm>
            <a:off x="437038" y="1334600"/>
            <a:ext cx="702614" cy="912262"/>
          </a:xfrm>
          <a:prstGeom prst="rect">
            <a:avLst/>
          </a:prstGeom>
        </p:spPr>
      </p:pic>
      <p:sp>
        <p:nvSpPr>
          <p:cNvPr id="34" name="Google Shape;54;p13">
            <a:extLst>
              <a:ext uri="{FF2B5EF4-FFF2-40B4-BE49-F238E27FC236}">
                <a16:creationId xmlns:a16="http://schemas.microsoft.com/office/drawing/2014/main" id="{C0FA1524-5B4F-497D-9B81-199AEEF27375}"/>
              </a:ext>
            </a:extLst>
          </p:cNvPr>
          <p:cNvSpPr txBox="1">
            <a:spLocks/>
          </p:cNvSpPr>
          <p:nvPr/>
        </p:nvSpPr>
        <p:spPr>
          <a:xfrm>
            <a:off x="1139652" y="1334957"/>
            <a:ext cx="1036318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Producto: Sudadera vintage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Color: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Tallas: S 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Precio: s/.120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Cantidad: 1</a:t>
            </a:r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C1BBB6D-3D69-4264-B116-D47BA68EEB2F}"/>
              </a:ext>
            </a:extLst>
          </p:cNvPr>
          <p:cNvSpPr/>
          <p:nvPr/>
        </p:nvSpPr>
        <p:spPr>
          <a:xfrm>
            <a:off x="1424318" y="1411116"/>
            <a:ext cx="45719" cy="45719"/>
          </a:xfrm>
          <a:prstGeom prst="ellipse">
            <a:avLst/>
          </a:prstGeom>
          <a:solidFill>
            <a:srgbClr val="1E1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444DAF0-FEB9-45E8-963A-C06DAFCEDC7F}"/>
              </a:ext>
            </a:extLst>
          </p:cNvPr>
          <p:cNvSpPr/>
          <p:nvPr/>
        </p:nvSpPr>
        <p:spPr>
          <a:xfrm>
            <a:off x="202711" y="1020060"/>
            <a:ext cx="1873882" cy="223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Carrito de compras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6F0E1A8-7F3D-4D0C-9AAB-43B52EC2F39D}"/>
              </a:ext>
            </a:extLst>
          </p:cNvPr>
          <p:cNvSpPr/>
          <p:nvPr/>
        </p:nvSpPr>
        <p:spPr>
          <a:xfrm>
            <a:off x="2175970" y="1334928"/>
            <a:ext cx="1036318" cy="22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Comprar</a:t>
            </a:r>
            <a:endParaRPr lang="es-PE" sz="1200" b="1" dirty="0">
              <a:solidFill>
                <a:schemeClr val="tx1"/>
              </a:solidFill>
            </a:endParaRPr>
          </a:p>
        </p:txBody>
      </p:sp>
      <p:pic>
        <p:nvPicPr>
          <p:cNvPr id="42" name="Picture 8" descr="Black pixel arrow illustration, Computer mouse Pointer Cursor, Mouse Click  s, angle, white, text png | PNGWing">
            <a:extLst>
              <a:ext uri="{FF2B5EF4-FFF2-40B4-BE49-F238E27FC236}">
                <a16:creationId xmlns:a16="http://schemas.microsoft.com/office/drawing/2014/main" id="{5C779871-E40E-4779-B3A9-1A603EE88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0" b="97625" l="10000" r="90000">
                        <a14:foregroundMark x1="25652" y1="7875" x2="26522" y2="79500"/>
                        <a14:foregroundMark x1="26522" y1="79500" x2="35761" y2="78375"/>
                        <a14:foregroundMark x1="35761" y1="78375" x2="41413" y2="70500"/>
                        <a14:foregroundMark x1="41413" y1="70500" x2="49674" y2="74625"/>
                        <a14:foregroundMark x1="49674" y1="74625" x2="52826" y2="85750"/>
                        <a14:foregroundMark x1="52826" y1="85750" x2="58587" y2="94250"/>
                        <a14:foregroundMark x1="58587" y1="94250" x2="60109" y2="81875"/>
                        <a14:foregroundMark x1="60109" y1="81875" x2="55326" y2="60375"/>
                        <a14:foregroundMark x1="55326" y1="60375" x2="47500" y2="41625"/>
                        <a14:foregroundMark x1="47500" y1="41625" x2="31957" y2="26125"/>
                        <a14:foregroundMark x1="31957" y1="26125" x2="24457" y2="23750"/>
                        <a14:foregroundMark x1="60978" y1="94375" x2="56304" y2="97625"/>
                        <a14:foregroundMark x1="25761" y1="7250" x2="24783" y2="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206" y="1535544"/>
            <a:ext cx="389854" cy="3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82B256FC-E05A-47C4-B995-9E2B41E1AE50}"/>
              </a:ext>
            </a:extLst>
          </p:cNvPr>
          <p:cNvSpPr/>
          <p:nvPr/>
        </p:nvSpPr>
        <p:spPr>
          <a:xfrm>
            <a:off x="202710" y="2337882"/>
            <a:ext cx="2656313" cy="223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Ingresar información de envío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29162FE-65C8-4BAA-BF8B-8FB69C6E8B1A}"/>
              </a:ext>
            </a:extLst>
          </p:cNvPr>
          <p:cNvSpPr/>
          <p:nvPr/>
        </p:nvSpPr>
        <p:spPr>
          <a:xfrm>
            <a:off x="445813" y="2728570"/>
            <a:ext cx="2560320" cy="223520"/>
          </a:xfrm>
          <a:prstGeom prst="rect">
            <a:avLst/>
          </a:prstGeom>
          <a:solidFill>
            <a:srgbClr val="3399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Google Shape;54;p13">
            <a:extLst>
              <a:ext uri="{FF2B5EF4-FFF2-40B4-BE49-F238E27FC236}">
                <a16:creationId xmlns:a16="http://schemas.microsoft.com/office/drawing/2014/main" id="{EEC900BE-F2E4-4571-9D12-9BA019C98FF9}"/>
              </a:ext>
            </a:extLst>
          </p:cNvPr>
          <p:cNvSpPr txBox="1">
            <a:spLocks/>
          </p:cNvSpPr>
          <p:nvPr/>
        </p:nvSpPr>
        <p:spPr>
          <a:xfrm>
            <a:off x="385354" y="2510175"/>
            <a:ext cx="646322" cy="28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000" dirty="0">
                <a:solidFill>
                  <a:schemeClr val="tx1"/>
                </a:solidFill>
                <a:latin typeface="Gill Sans MT" panose="020B0502020104020203" pitchFamily="34" charset="0"/>
              </a:rPr>
              <a:t>Nombre: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0FD13D3-55A3-4D65-86B3-E68B58E05D82}"/>
              </a:ext>
            </a:extLst>
          </p:cNvPr>
          <p:cNvSpPr/>
          <p:nvPr/>
        </p:nvSpPr>
        <p:spPr>
          <a:xfrm>
            <a:off x="437038" y="3127293"/>
            <a:ext cx="2560320" cy="223520"/>
          </a:xfrm>
          <a:prstGeom prst="rect">
            <a:avLst/>
          </a:prstGeom>
          <a:solidFill>
            <a:srgbClr val="3399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Google Shape;54;p13">
            <a:extLst>
              <a:ext uri="{FF2B5EF4-FFF2-40B4-BE49-F238E27FC236}">
                <a16:creationId xmlns:a16="http://schemas.microsoft.com/office/drawing/2014/main" id="{118CF72F-83F2-4DBD-9F42-827A065ADDA6}"/>
              </a:ext>
            </a:extLst>
          </p:cNvPr>
          <p:cNvSpPr txBox="1">
            <a:spLocks/>
          </p:cNvSpPr>
          <p:nvPr/>
        </p:nvSpPr>
        <p:spPr>
          <a:xfrm>
            <a:off x="385354" y="2901550"/>
            <a:ext cx="646322" cy="28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000" dirty="0">
                <a:solidFill>
                  <a:schemeClr val="tx1"/>
                </a:solidFill>
                <a:latin typeface="Gill Sans MT" panose="020B0502020104020203" pitchFamily="34" charset="0"/>
              </a:rPr>
              <a:t>Apellido: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C44CAEA-7251-4921-B3E4-DF05741FE299}"/>
              </a:ext>
            </a:extLst>
          </p:cNvPr>
          <p:cNvSpPr/>
          <p:nvPr/>
        </p:nvSpPr>
        <p:spPr>
          <a:xfrm>
            <a:off x="437038" y="3576556"/>
            <a:ext cx="2560320" cy="223520"/>
          </a:xfrm>
          <a:prstGeom prst="rect">
            <a:avLst/>
          </a:prstGeom>
          <a:solidFill>
            <a:srgbClr val="3399F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Google Shape;54;p13">
            <a:extLst>
              <a:ext uri="{FF2B5EF4-FFF2-40B4-BE49-F238E27FC236}">
                <a16:creationId xmlns:a16="http://schemas.microsoft.com/office/drawing/2014/main" id="{90650477-8F4C-44AE-A170-6777327B7AD8}"/>
              </a:ext>
            </a:extLst>
          </p:cNvPr>
          <p:cNvSpPr txBox="1">
            <a:spLocks/>
          </p:cNvSpPr>
          <p:nvPr/>
        </p:nvSpPr>
        <p:spPr>
          <a:xfrm>
            <a:off x="385354" y="3339808"/>
            <a:ext cx="646322" cy="28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000" dirty="0">
                <a:solidFill>
                  <a:schemeClr val="tx1"/>
                </a:solidFill>
                <a:latin typeface="Gill Sans MT" panose="020B0502020104020203" pitchFamily="34" charset="0"/>
              </a:rPr>
              <a:t>Dirección: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C5EDE69-CA39-47CE-8FDC-8526BADC0590}"/>
              </a:ext>
            </a:extLst>
          </p:cNvPr>
          <p:cNvSpPr/>
          <p:nvPr/>
        </p:nvSpPr>
        <p:spPr>
          <a:xfrm>
            <a:off x="2166825" y="4063764"/>
            <a:ext cx="1036318" cy="223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Siguiente</a:t>
            </a:r>
            <a:endParaRPr lang="es-PE" sz="1200" b="1" dirty="0">
              <a:solidFill>
                <a:schemeClr val="tx1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0351B00-0510-4C37-80EE-3435AE384358}"/>
              </a:ext>
            </a:extLst>
          </p:cNvPr>
          <p:cNvGrpSpPr/>
          <p:nvPr/>
        </p:nvGrpSpPr>
        <p:grpSpPr>
          <a:xfrm>
            <a:off x="2493264" y="3889248"/>
            <a:ext cx="469391" cy="85344"/>
            <a:chOff x="2493264" y="3889248"/>
            <a:chExt cx="469391" cy="8534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21D74C2-2B56-4F00-82E1-B93C6A9587F8}"/>
                </a:ext>
              </a:extLst>
            </p:cNvPr>
            <p:cNvSpPr/>
            <p:nvPr/>
          </p:nvSpPr>
          <p:spPr>
            <a:xfrm>
              <a:off x="2493264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4B55B95-134C-4743-BE53-5DB24465BEEF}"/>
                </a:ext>
              </a:extLst>
            </p:cNvPr>
            <p:cNvSpPr/>
            <p:nvPr/>
          </p:nvSpPr>
          <p:spPr>
            <a:xfrm>
              <a:off x="2677006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36DC10E-5C66-4470-A7C0-5C29954E0D39}"/>
                </a:ext>
              </a:extLst>
            </p:cNvPr>
            <p:cNvSpPr/>
            <p:nvPr/>
          </p:nvSpPr>
          <p:spPr>
            <a:xfrm>
              <a:off x="2859023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53" name="Rectángulo 52">
            <a:extLst>
              <a:ext uri="{FF2B5EF4-FFF2-40B4-BE49-F238E27FC236}">
                <a16:creationId xmlns:a16="http://schemas.microsoft.com/office/drawing/2014/main" id="{C2A1461C-5199-49B5-98D6-572FA4C7A927}"/>
              </a:ext>
            </a:extLst>
          </p:cNvPr>
          <p:cNvSpPr/>
          <p:nvPr/>
        </p:nvSpPr>
        <p:spPr>
          <a:xfrm>
            <a:off x="199620" y="4287284"/>
            <a:ext cx="2656313" cy="223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Ingresar información de pago</a:t>
            </a:r>
            <a:endParaRPr lang="es-PE" sz="1200" b="1" dirty="0">
              <a:solidFill>
                <a:schemeClr val="tx1"/>
              </a:solidFill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7B4158E-E248-4EF3-B8CD-6D1D0F11CD58}"/>
              </a:ext>
            </a:extLst>
          </p:cNvPr>
          <p:cNvGrpSpPr/>
          <p:nvPr/>
        </p:nvGrpSpPr>
        <p:grpSpPr>
          <a:xfrm>
            <a:off x="2493264" y="4602199"/>
            <a:ext cx="469391" cy="85344"/>
            <a:chOff x="2493264" y="3889248"/>
            <a:chExt cx="469391" cy="85344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5AF61EB5-FD2A-4FCA-9E18-E09D6E19218E}"/>
                </a:ext>
              </a:extLst>
            </p:cNvPr>
            <p:cNvSpPr/>
            <p:nvPr/>
          </p:nvSpPr>
          <p:spPr>
            <a:xfrm>
              <a:off x="2493264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31D33722-FB3E-471C-AE0C-E4E8F84E18CE}"/>
                </a:ext>
              </a:extLst>
            </p:cNvPr>
            <p:cNvSpPr/>
            <p:nvPr/>
          </p:nvSpPr>
          <p:spPr>
            <a:xfrm>
              <a:off x="2677006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5824CA8-E5C8-4ABB-861D-567641B5EF2A}"/>
                </a:ext>
              </a:extLst>
            </p:cNvPr>
            <p:cNvSpPr/>
            <p:nvPr/>
          </p:nvSpPr>
          <p:spPr>
            <a:xfrm>
              <a:off x="2859023" y="3889248"/>
              <a:ext cx="103632" cy="85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57333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82206DDE-B5CE-4D1F-ADC5-C0EB8E8F17A3}"/>
              </a:ext>
            </a:extLst>
          </p:cNvPr>
          <p:cNvSpPr/>
          <p:nvPr/>
        </p:nvSpPr>
        <p:spPr>
          <a:xfrm>
            <a:off x="437038" y="2962057"/>
            <a:ext cx="2745074" cy="107657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200" b="1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68C8AB-F72C-41C0-9428-E015624A078A}"/>
              </a:ext>
            </a:extLst>
          </p:cNvPr>
          <p:cNvSpPr/>
          <p:nvPr/>
        </p:nvSpPr>
        <p:spPr>
          <a:xfrm>
            <a:off x="3344214" y="1148989"/>
            <a:ext cx="5334000" cy="351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EF091C-8199-4D57-97FA-443D8D1FEFC9}"/>
              </a:ext>
            </a:extLst>
          </p:cNvPr>
          <p:cNvSpPr/>
          <p:nvPr/>
        </p:nvSpPr>
        <p:spPr>
          <a:xfrm>
            <a:off x="437038" y="140093"/>
            <a:ext cx="8241176" cy="788947"/>
          </a:xfrm>
          <a:prstGeom prst="rect">
            <a:avLst/>
          </a:prstGeom>
          <a:solidFill>
            <a:srgbClr val="2DD5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8CEB9BB2-4908-48F9-82D6-52CD783CE474}"/>
              </a:ext>
            </a:extLst>
          </p:cNvPr>
          <p:cNvSpPr txBox="1">
            <a:spLocks/>
          </p:cNvSpPr>
          <p:nvPr/>
        </p:nvSpPr>
        <p:spPr>
          <a:xfrm>
            <a:off x="2060261" y="-60115"/>
            <a:ext cx="499473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3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Descripción de los casos de uso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1CDF043-CBC9-4532-AD1C-13254FB7DD08}"/>
              </a:ext>
            </a:extLst>
          </p:cNvPr>
          <p:cNvSpPr/>
          <p:nvPr/>
        </p:nvSpPr>
        <p:spPr>
          <a:xfrm>
            <a:off x="558800" y="226828"/>
            <a:ext cx="609600" cy="589126"/>
          </a:xfrm>
          <a:prstGeom prst="rect">
            <a:avLst/>
          </a:prstGeom>
          <a:solidFill>
            <a:srgbClr val="365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4</a:t>
            </a:r>
            <a:endParaRPr lang="es-PE" sz="20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23EC1F7-50E1-4A7B-A307-3919663DA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91627"/>
              </p:ext>
            </p:extLst>
          </p:nvPr>
        </p:nvGraphicFramePr>
        <p:xfrm>
          <a:off x="3455454" y="1243581"/>
          <a:ext cx="5109426" cy="3354769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554713">
                  <a:extLst>
                    <a:ext uri="{9D8B030D-6E8A-4147-A177-3AD203B41FA5}">
                      <a16:colId xmlns:a16="http://schemas.microsoft.com/office/drawing/2014/main" val="1776539971"/>
                    </a:ext>
                  </a:extLst>
                </a:gridCol>
                <a:gridCol w="2554713">
                  <a:extLst>
                    <a:ext uri="{9D8B030D-6E8A-4147-A177-3AD203B41FA5}">
                      <a16:colId xmlns:a16="http://schemas.microsoft.com/office/drawing/2014/main" val="3947310450"/>
                    </a:ext>
                  </a:extLst>
                </a:gridCol>
              </a:tblGrid>
              <a:tr h="147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Nombre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dirty="0">
                          <a:effectLst/>
                        </a:rPr>
                        <a:t>Verificar recepción del producto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1117065437"/>
                  </a:ext>
                </a:extLst>
              </a:tr>
              <a:tr h="147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Actores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Cliente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1411744017"/>
                  </a:ext>
                </a:extLst>
              </a:tr>
              <a:tr h="30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Descripción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El sistema verifica la recepción del producto y satisfacción del cliente.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3160422923"/>
                  </a:ext>
                </a:extLst>
              </a:tr>
              <a:tr h="147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Estímulo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>
                          <a:effectLst/>
                        </a:rPr>
                        <a:t>-</a:t>
                      </a:r>
                      <a:endParaRPr lang="es-PE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1596506792"/>
                  </a:ext>
                </a:extLst>
              </a:tr>
              <a:tr h="1745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Pasos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s-PE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sistema muestra una ventana de estado del pedido (enviado, entregado).</a:t>
                      </a:r>
                    </a:p>
                    <a:p>
                      <a:pPr marL="342900" marR="0" lvl="0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s-PE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cliente verifica la recepción del producto o realiza un reclamo.</a:t>
                      </a:r>
                    </a:p>
                    <a:p>
                      <a:pPr marL="342900" marR="0" lvl="0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s-PE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sistema muestra una ventana de puntuación del servicio del 1 al 5.</a:t>
                      </a:r>
                    </a:p>
                    <a:p>
                      <a:pPr marL="342900" marR="0" lvl="0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s-PE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cliente selecciona la puntuación de acuerdo a su satisfacción.</a:t>
                      </a:r>
                    </a:p>
                    <a:p>
                      <a:pPr marL="342900" marR="0" lvl="0" indent="-34290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Symbol" panose="05050102010706020507" pitchFamily="18" charset="2"/>
                        <a:buChar char=""/>
                      </a:pPr>
                      <a:r>
                        <a:rPr lang="es-PE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El sistema muestra una ventana agradeciendo el aporte del cliente.</a:t>
                      </a: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2425165720"/>
                  </a:ext>
                </a:extLst>
              </a:tr>
              <a:tr h="30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Precondiciones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haber registrado sus datos de compra.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3548187530"/>
                  </a:ext>
                </a:extLst>
              </a:tr>
              <a:tr h="147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Postcondiciones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ha verificado su compra.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572677804"/>
                  </a:ext>
                </a:extLst>
              </a:tr>
              <a:tr h="3022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000" b="1" dirty="0">
                          <a:effectLst/>
                        </a:rPr>
                        <a:t>Restricciones</a:t>
                      </a:r>
                      <a:endParaRPr lang="es-PE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1000" dirty="0">
                          <a:effectLst/>
                        </a:rPr>
                        <a:t>El cliente debe haber realizado una compra.</a:t>
                      </a:r>
                      <a:endParaRPr lang="es-PE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86" marR="61086" marT="0" marB="0"/>
                </a:tc>
                <a:extLst>
                  <a:ext uri="{0D108BD9-81ED-4DB2-BD59-A6C34878D82A}">
                    <a16:rowId xmlns:a16="http://schemas.microsoft.com/office/drawing/2014/main" val="2491725354"/>
                  </a:ext>
                </a:extLst>
              </a:tr>
            </a:tbl>
          </a:graphicData>
        </a:graphic>
      </p:graphicFrame>
      <p:pic>
        <p:nvPicPr>
          <p:cNvPr id="32" name="Imagen 31">
            <a:extLst>
              <a:ext uri="{FF2B5EF4-FFF2-40B4-BE49-F238E27FC236}">
                <a16:creationId xmlns:a16="http://schemas.microsoft.com/office/drawing/2014/main" id="{DBD247F1-844B-4C64-A115-A799C2442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2" t="2141" b="53304"/>
          <a:stretch/>
        </p:blipFill>
        <p:spPr>
          <a:xfrm>
            <a:off x="437038" y="1334600"/>
            <a:ext cx="702614" cy="912262"/>
          </a:xfrm>
          <a:prstGeom prst="rect">
            <a:avLst/>
          </a:prstGeom>
        </p:spPr>
      </p:pic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7E733A9C-2B4C-4BE6-92EF-77E7DAAD1C74}"/>
              </a:ext>
            </a:extLst>
          </p:cNvPr>
          <p:cNvSpPr txBox="1">
            <a:spLocks/>
          </p:cNvSpPr>
          <p:nvPr/>
        </p:nvSpPr>
        <p:spPr>
          <a:xfrm>
            <a:off x="1139652" y="1334957"/>
            <a:ext cx="1036318" cy="40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Producto: Sudadera vintage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Color: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Tallas: S 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Precio: s/.120</a:t>
            </a:r>
          </a:p>
          <a:p>
            <a:pPr algn="l"/>
            <a:r>
              <a:rPr lang="es-E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Cantidad: 1</a:t>
            </a:r>
            <a:endParaRPr lang="es-PE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6BA7C99-4076-4FEA-94BE-3254964FDD41}"/>
              </a:ext>
            </a:extLst>
          </p:cNvPr>
          <p:cNvSpPr/>
          <p:nvPr/>
        </p:nvSpPr>
        <p:spPr>
          <a:xfrm>
            <a:off x="1424318" y="1411116"/>
            <a:ext cx="45719" cy="45719"/>
          </a:xfrm>
          <a:prstGeom prst="ellipse">
            <a:avLst/>
          </a:prstGeom>
          <a:solidFill>
            <a:srgbClr val="1E1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D438C81-7636-43D1-9EAB-C05B330B6AA1}"/>
              </a:ext>
            </a:extLst>
          </p:cNvPr>
          <p:cNvSpPr/>
          <p:nvPr/>
        </p:nvSpPr>
        <p:spPr>
          <a:xfrm>
            <a:off x="202711" y="1020060"/>
            <a:ext cx="1873882" cy="223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Carrito de compras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E2E897-1463-4121-BC41-89C9183514AE}"/>
              </a:ext>
            </a:extLst>
          </p:cNvPr>
          <p:cNvSpPr/>
          <p:nvPr/>
        </p:nvSpPr>
        <p:spPr>
          <a:xfrm>
            <a:off x="437038" y="2401825"/>
            <a:ext cx="2745074" cy="41193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 sz="1200" b="1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ED5B24-39FF-49F9-80C8-AB6CD6F6F1FA}"/>
              </a:ext>
            </a:extLst>
          </p:cNvPr>
          <p:cNvSpPr/>
          <p:nvPr/>
        </p:nvSpPr>
        <p:spPr>
          <a:xfrm>
            <a:off x="465786" y="2431078"/>
            <a:ext cx="2537810" cy="34137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Estado: Entregado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84C3E59-4F99-4B01-87E4-FF8A5F3461D2}"/>
              </a:ext>
            </a:extLst>
          </p:cNvPr>
          <p:cNvSpPr/>
          <p:nvPr/>
        </p:nvSpPr>
        <p:spPr>
          <a:xfrm>
            <a:off x="558800" y="3039284"/>
            <a:ext cx="2537810" cy="341376"/>
          </a:xfrm>
          <a:prstGeom prst="rect">
            <a:avLst/>
          </a:prstGeom>
          <a:solidFill>
            <a:schemeClr val="accent4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Verificar recepción del producto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39385601-5A86-423B-8307-448BE160F5B0}"/>
              </a:ext>
            </a:extLst>
          </p:cNvPr>
          <p:cNvSpPr/>
          <p:nvPr/>
        </p:nvSpPr>
        <p:spPr>
          <a:xfrm>
            <a:off x="424899" y="4204302"/>
            <a:ext cx="2745074" cy="834653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s-PE" sz="900" b="1" dirty="0">
              <a:solidFill>
                <a:schemeClr val="tx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F95E7004-2E0C-4D67-BBD6-4788F1303B6B}"/>
              </a:ext>
            </a:extLst>
          </p:cNvPr>
          <p:cNvSpPr/>
          <p:nvPr/>
        </p:nvSpPr>
        <p:spPr>
          <a:xfrm>
            <a:off x="558800" y="3500344"/>
            <a:ext cx="2537810" cy="3413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Realizar reclamo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217DA25C-6E2E-48C5-A7FC-33E68A06ED82}"/>
              </a:ext>
            </a:extLst>
          </p:cNvPr>
          <p:cNvSpPr/>
          <p:nvPr/>
        </p:nvSpPr>
        <p:spPr>
          <a:xfrm>
            <a:off x="516350" y="4399141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5EB249CA-384C-4EA2-8E44-CEB16E858C17}"/>
              </a:ext>
            </a:extLst>
          </p:cNvPr>
          <p:cNvSpPr/>
          <p:nvPr/>
        </p:nvSpPr>
        <p:spPr>
          <a:xfrm>
            <a:off x="558622" y="4444508"/>
            <a:ext cx="77736" cy="690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21C35DD-5C66-4E8B-A6C1-F985BE7D345D}"/>
              </a:ext>
            </a:extLst>
          </p:cNvPr>
          <p:cNvSpPr/>
          <p:nvPr/>
        </p:nvSpPr>
        <p:spPr>
          <a:xfrm>
            <a:off x="433163" y="4204302"/>
            <a:ext cx="2839112" cy="19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Seleccione su nivel de satisfacción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3FEDE33-3557-43FA-B2EB-61F30160B763}"/>
              </a:ext>
            </a:extLst>
          </p:cNvPr>
          <p:cNvSpPr/>
          <p:nvPr/>
        </p:nvSpPr>
        <p:spPr>
          <a:xfrm>
            <a:off x="657037" y="4391869"/>
            <a:ext cx="482615" cy="170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5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2C9B25D8-6573-4468-8E54-5D89BAD76666}"/>
              </a:ext>
            </a:extLst>
          </p:cNvPr>
          <p:cNvSpPr/>
          <p:nvPr/>
        </p:nvSpPr>
        <p:spPr>
          <a:xfrm>
            <a:off x="518441" y="4595434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31BAA195-ED00-4DE7-8E58-A149351321AC}"/>
              </a:ext>
            </a:extLst>
          </p:cNvPr>
          <p:cNvSpPr/>
          <p:nvPr/>
        </p:nvSpPr>
        <p:spPr>
          <a:xfrm>
            <a:off x="659128" y="4588162"/>
            <a:ext cx="482615" cy="170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4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9EB045C-ED8A-43F2-8367-1AAE42C72D34}"/>
              </a:ext>
            </a:extLst>
          </p:cNvPr>
          <p:cNvSpPr/>
          <p:nvPr/>
        </p:nvSpPr>
        <p:spPr>
          <a:xfrm>
            <a:off x="1249665" y="4394833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DBD54538-87E8-420B-AA01-F8A5A5731EFD}"/>
              </a:ext>
            </a:extLst>
          </p:cNvPr>
          <p:cNvSpPr/>
          <p:nvPr/>
        </p:nvSpPr>
        <p:spPr>
          <a:xfrm>
            <a:off x="1390352" y="4387561"/>
            <a:ext cx="482615" cy="170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3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9B06D929-2CA4-40C3-966B-8287E5DB9434}"/>
              </a:ext>
            </a:extLst>
          </p:cNvPr>
          <p:cNvSpPr/>
          <p:nvPr/>
        </p:nvSpPr>
        <p:spPr>
          <a:xfrm>
            <a:off x="1249665" y="4607867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6F65DB5-55F5-4EF8-B2A0-98CCF42FFB56}"/>
              </a:ext>
            </a:extLst>
          </p:cNvPr>
          <p:cNvSpPr/>
          <p:nvPr/>
        </p:nvSpPr>
        <p:spPr>
          <a:xfrm>
            <a:off x="1390352" y="4600595"/>
            <a:ext cx="482615" cy="170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2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5309394-B584-4177-91F8-012E2B1BCA78}"/>
              </a:ext>
            </a:extLst>
          </p:cNvPr>
          <p:cNvSpPr/>
          <p:nvPr/>
        </p:nvSpPr>
        <p:spPr>
          <a:xfrm>
            <a:off x="1935906" y="4394833"/>
            <a:ext cx="166624" cy="1633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46847601-9F28-4374-B2FE-949FBDEA8DCB}"/>
              </a:ext>
            </a:extLst>
          </p:cNvPr>
          <p:cNvSpPr/>
          <p:nvPr/>
        </p:nvSpPr>
        <p:spPr>
          <a:xfrm>
            <a:off x="2076593" y="4387561"/>
            <a:ext cx="482615" cy="170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200" b="1" dirty="0">
                <a:solidFill>
                  <a:schemeClr val="tx1"/>
                </a:solidFill>
              </a:rPr>
              <a:t>1</a:t>
            </a:r>
            <a:endParaRPr lang="es-P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10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876</Words>
  <Application>Microsoft Office PowerPoint</Application>
  <PresentationFormat>Presentación en pantalla (16:9)</PresentationFormat>
  <Paragraphs>186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Gill Sans Ultra Bold</vt:lpstr>
      <vt:lpstr>Symbol</vt:lpstr>
      <vt:lpstr>Simple Light</vt:lpstr>
      <vt:lpstr>TIENDA DE ROPA </vt:lpstr>
      <vt:lpstr>Diagrama de flujo</vt:lpstr>
      <vt:lpstr>Presentación de PowerPoint</vt:lpstr>
      <vt:lpstr>Diagrama de 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entidad-relación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DE ROPA</dc:title>
  <dc:creator>Sofy</dc:creator>
  <cp:lastModifiedBy>Sofía Pinto</cp:lastModifiedBy>
  <cp:revision>36</cp:revision>
  <dcterms:modified xsi:type="dcterms:W3CDTF">2021-10-11T19:08:54Z</dcterms:modified>
</cp:coreProperties>
</file>