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sldIdLst>
    <p:sldId id="258" r:id="rId5"/>
    <p:sldId id="283" r:id="rId6"/>
    <p:sldId id="286" r:id="rId7"/>
    <p:sldId id="287" r:id="rId8"/>
    <p:sldId id="289" r:id="rId9"/>
    <p:sldId id="288" r:id="rId10"/>
    <p:sldId id="290" r:id="rId11"/>
    <p:sldId id="291" r:id="rId12"/>
    <p:sldId id="292" r:id="rId13"/>
    <p:sldId id="293" r:id="rId14"/>
    <p:sldId id="294" r:id="rId15"/>
    <p:sldId id="295" r:id="rId16"/>
    <p:sldId id="296" r:id="rId17"/>
    <p:sldId id="297" r:id="rId18"/>
    <p:sldId id="298" r:id="rId19"/>
    <p:sldId id="300" r:id="rId20"/>
    <p:sldId id="301" r:id="rId21"/>
    <p:sldId id="302" r:id="rId22"/>
    <p:sldId id="30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06D07-4168-42F5-AF3E-C93A4CC6B5B2}" v="2" dt="2023-07-19T19:25:58.764"/>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830"/>
  </p:normalViewPr>
  <p:slideViewPr>
    <p:cSldViewPr snapToGrid="0" showGuides="1">
      <p:cViewPr varScale="1">
        <p:scale>
          <a:sx n="105" d="100"/>
          <a:sy n="105" d="100"/>
        </p:scale>
        <p:origin x="840" y="10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20</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2020824"/>
            <a:ext cx="6528816" cy="1600200"/>
          </a:xfrm>
        </p:spPr>
        <p:txBody>
          <a:bodyPr/>
          <a:lstStyle/>
          <a:p>
            <a:r>
              <a:rPr lang="en-US" dirty="0"/>
              <a:t>Job Seeking</a:t>
            </a:r>
            <a:br>
              <a:rPr lang="en-US" dirty="0"/>
            </a:br>
            <a:r>
              <a:rPr lang="en-US" dirty="0"/>
              <a:t>Application</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816352" y="3621023"/>
            <a:ext cx="5943600" cy="1111397"/>
          </a:xfrm>
        </p:spPr>
        <p:txBody>
          <a:bodyPr>
            <a:normAutofit lnSpcReduction="10000"/>
          </a:bodyPr>
          <a:lstStyle/>
          <a:p>
            <a:r>
              <a:rPr lang="pt-BR" dirty="0"/>
              <a:t>Vijay Srinivas K(158)</a:t>
            </a:r>
          </a:p>
          <a:p>
            <a:r>
              <a:rPr lang="pt-BR" dirty="0"/>
              <a:t>Vishal Sairam(163)</a:t>
            </a:r>
          </a:p>
          <a:p>
            <a:r>
              <a:rPr lang="pt-BR" dirty="0"/>
              <a:t>Tarun R(148)</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A102FF-B72D-3802-6025-266664CAB4E9}"/>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7B8A209E-89A9-B4F5-1157-96A4341A88A6}"/>
              </a:ext>
            </a:extLst>
          </p:cNvPr>
          <p:cNvSpPr>
            <a:spLocks noGrp="1"/>
          </p:cNvSpPr>
          <p:nvPr>
            <p:ph type="title"/>
          </p:nvPr>
        </p:nvSpPr>
        <p:spPr/>
        <p:txBody>
          <a:bodyPr/>
          <a:lstStyle/>
          <a:p>
            <a:r>
              <a:rPr lang="en-IN" dirty="0"/>
              <a:t>Structure Chart</a:t>
            </a:r>
          </a:p>
        </p:txBody>
      </p:sp>
      <p:sp>
        <p:nvSpPr>
          <p:cNvPr id="4" name="Slide Number Placeholder 3">
            <a:extLst>
              <a:ext uri="{FF2B5EF4-FFF2-40B4-BE49-F238E27FC236}">
                <a16:creationId xmlns:a16="http://schemas.microsoft.com/office/drawing/2014/main" id="{61BFB75F-7196-C395-5BB6-90C6BF4E92DF}"/>
              </a:ext>
            </a:extLst>
          </p:cNvPr>
          <p:cNvSpPr>
            <a:spLocks noGrp="1"/>
          </p:cNvSpPr>
          <p:nvPr>
            <p:ph type="sldNum" sz="quarter" idx="15"/>
          </p:nvPr>
        </p:nvSpPr>
        <p:spPr/>
        <p:txBody>
          <a:bodyPr/>
          <a:lstStyle/>
          <a:p>
            <a:r>
              <a:rPr lang="en-US" dirty="0"/>
              <a:t>4</a:t>
            </a:r>
          </a:p>
        </p:txBody>
      </p:sp>
      <p:pic>
        <p:nvPicPr>
          <p:cNvPr id="5" name="Picture 4" descr="A diagram of a database&#10;&#10;Description automatically generated">
            <a:extLst>
              <a:ext uri="{FF2B5EF4-FFF2-40B4-BE49-F238E27FC236}">
                <a16:creationId xmlns:a16="http://schemas.microsoft.com/office/drawing/2014/main" id="{C31542C7-79C5-2EC0-5764-7E040E7A73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7480" y="1359248"/>
            <a:ext cx="6892256" cy="5498752"/>
          </a:xfrm>
          <a:prstGeom prst="rect">
            <a:avLst/>
          </a:prstGeom>
          <a:noFill/>
          <a:ln>
            <a:noFill/>
          </a:ln>
        </p:spPr>
      </p:pic>
    </p:spTree>
    <p:extLst>
      <p:ext uri="{BB962C8B-B14F-4D97-AF65-F5344CB8AC3E}">
        <p14:creationId xmlns:p14="http://schemas.microsoft.com/office/powerpoint/2010/main" val="37509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C8A355-79AA-FBCF-CE85-1DA533CF0324}"/>
              </a:ext>
            </a:extLst>
          </p:cNvPr>
          <p:cNvSpPr>
            <a:spLocks noGrp="1"/>
          </p:cNvSpPr>
          <p:nvPr>
            <p:ph type="body" sz="quarter" idx="13"/>
          </p:nvPr>
        </p:nvSpPr>
        <p:spPr/>
        <p:txBody>
          <a:bodyPr/>
          <a:lstStyle/>
          <a:p>
            <a:endParaRPr lang="en-IN"/>
          </a:p>
        </p:txBody>
      </p:sp>
      <p:sp>
        <p:nvSpPr>
          <p:cNvPr id="3" name="Title 2">
            <a:extLst>
              <a:ext uri="{FF2B5EF4-FFF2-40B4-BE49-F238E27FC236}">
                <a16:creationId xmlns:a16="http://schemas.microsoft.com/office/drawing/2014/main" id="{42659DAA-9855-33B6-1284-9200DDC77F38}"/>
              </a:ext>
            </a:extLst>
          </p:cNvPr>
          <p:cNvSpPr>
            <a:spLocks noGrp="1"/>
          </p:cNvSpPr>
          <p:nvPr>
            <p:ph type="title"/>
          </p:nvPr>
        </p:nvSpPr>
        <p:spPr/>
        <p:txBody>
          <a:bodyPr/>
          <a:lstStyle/>
          <a:p>
            <a:r>
              <a:rPr lang="en-IN" dirty="0"/>
              <a:t>Architecture diagram</a:t>
            </a:r>
          </a:p>
        </p:txBody>
      </p:sp>
      <p:sp>
        <p:nvSpPr>
          <p:cNvPr id="4" name="Slide Number Placeholder 3">
            <a:extLst>
              <a:ext uri="{FF2B5EF4-FFF2-40B4-BE49-F238E27FC236}">
                <a16:creationId xmlns:a16="http://schemas.microsoft.com/office/drawing/2014/main" id="{86856B05-A3DA-6E89-06B2-8955B95A741A}"/>
              </a:ext>
            </a:extLst>
          </p:cNvPr>
          <p:cNvSpPr>
            <a:spLocks noGrp="1"/>
          </p:cNvSpPr>
          <p:nvPr>
            <p:ph type="sldNum" sz="quarter" idx="15"/>
          </p:nvPr>
        </p:nvSpPr>
        <p:spPr/>
        <p:txBody>
          <a:bodyPr/>
          <a:lstStyle/>
          <a:p>
            <a:r>
              <a:rPr lang="en-US" dirty="0"/>
              <a:t>5</a:t>
            </a:r>
          </a:p>
        </p:txBody>
      </p:sp>
      <p:pic>
        <p:nvPicPr>
          <p:cNvPr id="5" name="Picture 4" descr="A screenshot of a computer screen&#10;&#10;Description automatically generated">
            <a:extLst>
              <a:ext uri="{FF2B5EF4-FFF2-40B4-BE49-F238E27FC236}">
                <a16:creationId xmlns:a16="http://schemas.microsoft.com/office/drawing/2014/main" id="{8A78067C-E9E5-28F8-F96E-40523E989B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3736" y="1508760"/>
            <a:ext cx="6821092" cy="5356946"/>
          </a:xfrm>
          <a:prstGeom prst="rect">
            <a:avLst/>
          </a:prstGeom>
          <a:noFill/>
          <a:ln>
            <a:noFill/>
          </a:ln>
        </p:spPr>
      </p:pic>
    </p:spTree>
    <p:extLst>
      <p:ext uri="{BB962C8B-B14F-4D97-AF65-F5344CB8AC3E}">
        <p14:creationId xmlns:p14="http://schemas.microsoft.com/office/powerpoint/2010/main" val="147816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07C8-C9F7-B515-1182-35E19E40773B}"/>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835FD2C2-EA86-AC7D-F407-360D98B94BC7}"/>
              </a:ext>
            </a:extLst>
          </p:cNvPr>
          <p:cNvSpPr>
            <a:spLocks noGrp="1"/>
          </p:cNvSpPr>
          <p:nvPr>
            <p:ph idx="1"/>
          </p:nvPr>
        </p:nvSpPr>
        <p:spPr>
          <a:xfrm>
            <a:off x="1" y="1524032"/>
            <a:ext cx="12192000" cy="5333967"/>
          </a:xfrm>
        </p:spPr>
        <p:txBody>
          <a:bodyPr>
            <a:normAutofit fontScale="62500" lnSpcReduction="20000"/>
          </a:bodyPr>
          <a:lstStyle/>
          <a:p>
            <a:pPr marL="514350" indent="-514350" algn="just">
              <a:buFont typeface="+mj-lt"/>
              <a:buAutoNum type="arabicPeriod"/>
            </a:pPr>
            <a:r>
              <a:rPr lang="en-US" sz="2900" dirty="0"/>
              <a:t>HOME PAGE MODULE: This module displays the home page of the application and allows the user to sign-up or login.</a:t>
            </a:r>
          </a:p>
          <a:p>
            <a:pPr marL="514350" indent="-514350" algn="just">
              <a:buFont typeface="+mj-lt"/>
              <a:buAutoNum type="arabicPeriod"/>
            </a:pPr>
            <a:r>
              <a:rPr lang="en-US" sz="2900" dirty="0"/>
              <a:t>SIGN UP MODULE: This module allows the user to create a new account by creating a username and password, as well as entering information such as name, age, gender, date of birth, and account type. This information is stored in the User Profile Database.</a:t>
            </a:r>
          </a:p>
          <a:p>
            <a:pPr marL="514350" indent="-514350" algn="just">
              <a:buFont typeface="+mj-lt"/>
              <a:buAutoNum type="arabicPeriod"/>
            </a:pPr>
            <a:r>
              <a:rPr lang="en-US" sz="2900" dirty="0"/>
              <a:t>LOGIN MODULE: The user is asked to input their username and password in this module.</a:t>
            </a:r>
          </a:p>
          <a:p>
            <a:pPr marL="514350" indent="-514350" algn="just">
              <a:buFont typeface="+mj-lt"/>
              <a:buAutoNum type="arabicPeriod"/>
            </a:pPr>
            <a:endParaRPr lang="en-US" sz="2900" dirty="0"/>
          </a:p>
          <a:p>
            <a:pPr marL="514350" indent="-514350" algn="just">
              <a:buFont typeface="+mj-lt"/>
              <a:buAutoNum type="arabicPeriod"/>
            </a:pPr>
            <a:r>
              <a:rPr lang="en-US" sz="2900" dirty="0"/>
              <a:t>VALIDATE MODULE: The entered username and password are verified by accessing the User Profile Database and searching for the corresponding credentials. If not found, a corresponding error message is displayed.</a:t>
            </a:r>
          </a:p>
          <a:p>
            <a:pPr marL="514350" indent="-514350" algn="just">
              <a:buFont typeface="+mj-lt"/>
              <a:buAutoNum type="arabicPeriod"/>
            </a:pPr>
            <a:endParaRPr lang="en-US" sz="2900" dirty="0"/>
          </a:p>
          <a:p>
            <a:pPr marL="514350" indent="-514350" algn="just">
              <a:buFont typeface="+mj-lt"/>
              <a:buAutoNum type="arabicPeriod"/>
            </a:pPr>
            <a:r>
              <a:rPr lang="en-US" sz="2900" dirty="0"/>
              <a:t>DISPLAY RECRUITER MENU </a:t>
            </a:r>
            <a:r>
              <a:rPr lang="en-US" sz="2900" dirty="0" err="1"/>
              <a:t>MODULE:This</a:t>
            </a:r>
            <a:r>
              <a:rPr lang="en-US" sz="2900" dirty="0"/>
              <a:t> module displays the various options present to the user if he/she has entered with a ‘recruiter’ account.</a:t>
            </a:r>
          </a:p>
          <a:p>
            <a:pPr marL="514350" indent="-514350" algn="just">
              <a:buFont typeface="+mj-lt"/>
              <a:buAutoNum type="arabicPeriod"/>
            </a:pPr>
            <a:endParaRPr lang="en-US" sz="2900" dirty="0"/>
          </a:p>
          <a:p>
            <a:pPr marL="514350" indent="-514350" algn="just">
              <a:buFont typeface="+mj-lt"/>
              <a:buAutoNum type="arabicPeriod"/>
            </a:pPr>
            <a:r>
              <a:rPr lang="en-US" sz="2900" dirty="0"/>
              <a:t>DISPLAY SEEKER MENU MODULE: This module displays the various options present to the user if he/she has entered with a ‘seeker’ account.</a:t>
            </a:r>
          </a:p>
          <a:p>
            <a:pPr marL="514350" indent="-514350" algn="just">
              <a:buFont typeface="+mj-lt"/>
              <a:buAutoNum type="arabicPeriod"/>
            </a:pPr>
            <a:endParaRPr lang="en-US" sz="2900" dirty="0"/>
          </a:p>
          <a:p>
            <a:pPr marL="514350" indent="-514350" algn="just">
              <a:buFont typeface="+mj-lt"/>
              <a:buAutoNum type="arabicPeriod"/>
            </a:pPr>
            <a:r>
              <a:rPr lang="en-US" sz="2900" dirty="0"/>
              <a:t>ADD JOB OPENING MODULE: Information about a particular job posting is to be inputted by the user. This includes Role Name, required qualifications, location, salary, years of experience, etc. This information is stored in the Job Recruiters Database.</a:t>
            </a:r>
          </a:p>
          <a:p>
            <a:pPr marL="514350" indent="-514350" algn="just">
              <a:buFont typeface="+mj-lt"/>
              <a:buAutoNum type="arabicPeriod"/>
            </a:pPr>
            <a:r>
              <a:rPr lang="en-US" sz="2900" dirty="0"/>
              <a:t>EDIT JOB POST MODULE: This module is used to modify an already existing job opening created by the currently logged in account. The user may also be able to remove the posting entirely.</a:t>
            </a:r>
          </a:p>
          <a:p>
            <a:pPr marL="514350" indent="-514350" algn="just">
              <a:buFont typeface="+mj-lt"/>
              <a:buAutoNum type="arabicPeriod"/>
            </a:pPr>
            <a:endParaRPr lang="en-US" sz="2900" dirty="0"/>
          </a:p>
          <a:p>
            <a:pPr marL="0" indent="0">
              <a:buNone/>
            </a:pPr>
            <a:endParaRPr lang="en-IN" dirty="0"/>
          </a:p>
        </p:txBody>
      </p:sp>
      <p:sp>
        <p:nvSpPr>
          <p:cNvPr id="4" name="Text Placeholder 3">
            <a:extLst>
              <a:ext uri="{FF2B5EF4-FFF2-40B4-BE49-F238E27FC236}">
                <a16:creationId xmlns:a16="http://schemas.microsoft.com/office/drawing/2014/main" id="{AFFFAFFB-73CA-34F8-7F9A-E62BA42B123E}"/>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441BDDCC-1022-DDD6-0087-DA77EF6E939E}"/>
              </a:ext>
            </a:extLst>
          </p:cNvPr>
          <p:cNvSpPr>
            <a:spLocks noGrp="1"/>
          </p:cNvSpPr>
          <p:nvPr>
            <p:ph type="sldNum" sz="quarter" idx="15"/>
          </p:nvPr>
        </p:nvSpPr>
        <p:spPr/>
        <p:txBody>
          <a:bodyPr/>
          <a:lstStyle/>
          <a:p>
            <a:r>
              <a:rPr lang="en-US" dirty="0"/>
              <a:t>6</a:t>
            </a:r>
          </a:p>
        </p:txBody>
      </p:sp>
    </p:spTree>
    <p:extLst>
      <p:ext uri="{BB962C8B-B14F-4D97-AF65-F5344CB8AC3E}">
        <p14:creationId xmlns:p14="http://schemas.microsoft.com/office/powerpoint/2010/main" val="293772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07C8-C9F7-B515-1182-35E19E40773B}"/>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835FD2C2-EA86-AC7D-F407-360D98B94BC7}"/>
              </a:ext>
            </a:extLst>
          </p:cNvPr>
          <p:cNvSpPr>
            <a:spLocks noGrp="1"/>
          </p:cNvSpPr>
          <p:nvPr>
            <p:ph idx="1"/>
          </p:nvPr>
        </p:nvSpPr>
        <p:spPr>
          <a:xfrm>
            <a:off x="0" y="1524033"/>
            <a:ext cx="12192000" cy="5333967"/>
          </a:xfrm>
        </p:spPr>
        <p:txBody>
          <a:bodyPr>
            <a:normAutofit fontScale="55000" lnSpcReduction="20000"/>
          </a:bodyPr>
          <a:lstStyle/>
          <a:p>
            <a:pPr marL="514350" indent="-514350" algn="just">
              <a:buFont typeface="+mj-lt"/>
              <a:buAutoNum type="arabicPeriod" startAt="9"/>
            </a:pPr>
            <a:endParaRPr lang="en-US" dirty="0"/>
          </a:p>
          <a:p>
            <a:pPr marL="514350" indent="-514350" algn="just">
              <a:buFont typeface="+mj-lt"/>
              <a:buAutoNum type="arabicPeriod" startAt="9"/>
            </a:pPr>
            <a:r>
              <a:rPr lang="en-US" dirty="0"/>
              <a:t>EDIT PROFILE MODULE: This module is common to both job recruiters as well as job seekers. It allows the user to edit their account information such as account username, password, and user personal info such as name and date of birth.</a:t>
            </a:r>
          </a:p>
          <a:p>
            <a:pPr marL="514350" indent="-514350" algn="just">
              <a:buFont typeface="+mj-lt"/>
              <a:buAutoNum type="arabicPeriod" startAt="9"/>
            </a:pPr>
            <a:endParaRPr lang="en-US" dirty="0"/>
          </a:p>
          <a:p>
            <a:pPr marL="514350" indent="-514350" algn="just">
              <a:buFont typeface="+mj-lt"/>
              <a:buAutoNum type="arabicPeriod" startAt="9"/>
            </a:pPr>
            <a:r>
              <a:rPr lang="en-US" dirty="0"/>
              <a:t>EDIT SEEKER DETAILS MODULE:A seeker may either provide their details or modify previously entered details using this module. This includes both details pertaining to the user’s resume and qualifications, or details specific to the user’s preferences.</a:t>
            </a:r>
          </a:p>
          <a:p>
            <a:pPr marL="514350" indent="-514350" algn="just">
              <a:buFont typeface="+mj-lt"/>
              <a:buAutoNum type="arabicPeriod" startAt="9"/>
            </a:pPr>
            <a:endParaRPr lang="en-US" dirty="0"/>
          </a:p>
          <a:p>
            <a:pPr marL="514350" indent="-514350" algn="just">
              <a:buFont typeface="+mj-lt"/>
              <a:buAutoNum type="arabicPeriod" startAt="9"/>
            </a:pPr>
            <a:r>
              <a:rPr lang="en-US" dirty="0"/>
              <a:t>SEARCH FOR APPLICANTS’ MODULE: It starts the process of displaying suitable job seekers by calling the Collect Data Module. It passes the account type to that function in order to specify which database is to be accessed and which data is to be displayed.</a:t>
            </a:r>
          </a:p>
          <a:p>
            <a:pPr marL="514350" indent="-514350" algn="just">
              <a:buFont typeface="+mj-lt"/>
              <a:buAutoNum type="arabicPeriod" startAt="9"/>
            </a:pPr>
            <a:endParaRPr lang="en-US" dirty="0"/>
          </a:p>
          <a:p>
            <a:pPr marL="514350" indent="-514350" algn="just">
              <a:buFont typeface="+mj-lt"/>
              <a:buAutoNum type="arabicPeriod" startAt="9"/>
            </a:pPr>
            <a:r>
              <a:rPr lang="en-US" dirty="0"/>
              <a:t>SEARCH FOR JOBS MODULE: It starts the process of displaying suitable jobs by calling the Collect Data Module. It passes the account type to that function in order to specify which database is to be accessed and which data is to be displayed.</a:t>
            </a:r>
          </a:p>
          <a:p>
            <a:pPr marL="514350" indent="-514350" algn="just">
              <a:buFont typeface="+mj-lt"/>
              <a:buAutoNum type="arabicPeriod" startAt="9"/>
            </a:pPr>
            <a:endParaRPr lang="en-US" dirty="0"/>
          </a:p>
          <a:p>
            <a:pPr marL="514350" indent="-514350" algn="just">
              <a:buFont typeface="+mj-lt"/>
              <a:buAutoNum type="arabicPeriod" startAt="9"/>
            </a:pPr>
            <a:r>
              <a:rPr lang="en-US" dirty="0"/>
              <a:t>COLLECT DATA MODULE: It starts by accessing both the Seekers and Recruiters Database and storing the information in a suitable data structure. This data is then passed to the Compute Percentage function.</a:t>
            </a:r>
          </a:p>
          <a:p>
            <a:pPr marL="514350" indent="-514350" algn="just">
              <a:buFont typeface="+mj-lt"/>
              <a:buAutoNum type="arabicPeriod" startAt="9"/>
            </a:pPr>
            <a:endParaRPr lang="en-US" dirty="0"/>
          </a:p>
          <a:p>
            <a:pPr marL="514350" indent="-514350" algn="just">
              <a:buFont typeface="+mj-lt"/>
              <a:buAutoNum type="arabicPeriod" startAt="9"/>
            </a:pPr>
            <a:r>
              <a:rPr lang="en-US" dirty="0"/>
              <a:t>COMPUTE PERCENTAGE MODULE: This Module computes the percentage by following a weighted average calculation. Each individual constraint, whether it be a qualification or preference, is given a predetermined weightage, determined through numerous tests. The final percentage is calculated by the formula: sum of (score x weightage) / total weightage x 100%.</a:t>
            </a:r>
          </a:p>
          <a:p>
            <a:pPr marL="514350" indent="-514350" algn="just">
              <a:buFont typeface="+mj-lt"/>
              <a:buAutoNum type="arabicPeriod" startAt="9"/>
            </a:pPr>
            <a:endParaRPr lang="en-US" dirty="0"/>
          </a:p>
          <a:p>
            <a:pPr marL="514350" indent="-514350" algn="just">
              <a:buFont typeface="+mj-lt"/>
              <a:buAutoNum type="arabicPeriod" startAt="9"/>
            </a:pPr>
            <a:r>
              <a:rPr lang="en-US" dirty="0"/>
              <a:t>DISPLAY APPLICANTS’ MODULE: This module displays the top results from the Compute Percentage Module. This includes all of the top 20 results in which scores are at least 50%. This module then returns control to the corresponding menu.</a:t>
            </a:r>
          </a:p>
          <a:p>
            <a:endParaRPr lang="en-IN" dirty="0"/>
          </a:p>
        </p:txBody>
      </p:sp>
      <p:sp>
        <p:nvSpPr>
          <p:cNvPr id="4" name="Text Placeholder 3">
            <a:extLst>
              <a:ext uri="{FF2B5EF4-FFF2-40B4-BE49-F238E27FC236}">
                <a16:creationId xmlns:a16="http://schemas.microsoft.com/office/drawing/2014/main" id="{AFFFAFFB-73CA-34F8-7F9A-E62BA42B123E}"/>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441BDDCC-1022-DDD6-0087-DA77EF6E939E}"/>
              </a:ext>
            </a:extLst>
          </p:cNvPr>
          <p:cNvSpPr>
            <a:spLocks noGrp="1"/>
          </p:cNvSpPr>
          <p:nvPr>
            <p:ph type="sldNum" sz="quarter" idx="15"/>
          </p:nvPr>
        </p:nvSpPr>
        <p:spPr/>
        <p:txBody>
          <a:bodyPr/>
          <a:lstStyle/>
          <a:p>
            <a:r>
              <a:rPr lang="en-US" dirty="0"/>
              <a:t>6</a:t>
            </a:r>
          </a:p>
        </p:txBody>
      </p:sp>
    </p:spTree>
    <p:extLst>
      <p:ext uri="{BB962C8B-B14F-4D97-AF65-F5344CB8AC3E}">
        <p14:creationId xmlns:p14="http://schemas.microsoft.com/office/powerpoint/2010/main" val="359207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EDB1-8D37-9F08-7007-CD9DE798FE4F}"/>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8F8D6F76-6EE6-E79D-EF14-64A49002223E}"/>
              </a:ext>
            </a:extLst>
          </p:cNvPr>
          <p:cNvSpPr>
            <a:spLocks noGrp="1"/>
          </p:cNvSpPr>
          <p:nvPr>
            <p:ph idx="1"/>
          </p:nvPr>
        </p:nvSpPr>
        <p:spPr>
          <a:xfrm>
            <a:off x="-1" y="1574226"/>
            <a:ext cx="12192001" cy="5283774"/>
          </a:xfrm>
        </p:spPr>
        <p:txBody>
          <a:bodyPr/>
          <a:lstStyle/>
          <a:p>
            <a:pPr marL="0" indent="0">
              <a:buNone/>
            </a:pPr>
            <a:r>
              <a:rPr lang="en-IN" dirty="0"/>
              <a:t>How data is organized :</a:t>
            </a:r>
          </a:p>
          <a:p>
            <a:pPr marL="0" indent="0">
              <a:buNone/>
            </a:pPr>
            <a:r>
              <a:rPr lang="en-IN" dirty="0"/>
              <a:t>	Structures</a:t>
            </a:r>
          </a:p>
          <a:p>
            <a:pPr marL="0" indent="0">
              <a:buNone/>
            </a:pPr>
            <a:r>
              <a:rPr lang="en-IN" dirty="0"/>
              <a:t>		User Structure</a:t>
            </a:r>
          </a:p>
          <a:p>
            <a:pPr marL="0" indent="0">
              <a:buNone/>
            </a:pPr>
            <a:r>
              <a:rPr lang="en-IN" dirty="0"/>
              <a:t>		Preference Structure</a:t>
            </a:r>
          </a:p>
          <a:p>
            <a:pPr marL="0" indent="0">
              <a:buNone/>
            </a:pPr>
            <a:r>
              <a:rPr lang="en-IN" dirty="0"/>
              <a:t>		Time Structure</a:t>
            </a:r>
          </a:p>
          <a:p>
            <a:pPr marL="0" indent="0">
              <a:buNone/>
            </a:pPr>
            <a:r>
              <a:rPr lang="en-IN" dirty="0"/>
              <a:t>		Recruiter Structure</a:t>
            </a:r>
          </a:p>
          <a:p>
            <a:pPr marL="0" indent="0">
              <a:buNone/>
            </a:pPr>
            <a:r>
              <a:rPr lang="en-IN" dirty="0"/>
              <a:t>		Seeker Structure</a:t>
            </a:r>
          </a:p>
          <a:p>
            <a:pPr marL="0" indent="0">
              <a:buNone/>
            </a:pPr>
            <a:r>
              <a:rPr lang="en-IN" dirty="0"/>
              <a:t>	Csv File</a:t>
            </a:r>
          </a:p>
          <a:p>
            <a:pPr marL="0" indent="0">
              <a:buNone/>
            </a:pPr>
            <a:r>
              <a:rPr lang="en-IN" dirty="0"/>
              <a:t>		Job information file</a:t>
            </a:r>
          </a:p>
          <a:p>
            <a:pPr marL="0" indent="0">
              <a:buNone/>
            </a:pPr>
            <a:r>
              <a:rPr lang="en-IN" dirty="0"/>
              <a:t>		Job seeker file</a:t>
            </a:r>
          </a:p>
          <a:p>
            <a:pPr marL="0" indent="0">
              <a:buNone/>
            </a:pPr>
            <a:r>
              <a:rPr lang="en-IN" dirty="0"/>
              <a:t>		User information file</a:t>
            </a:r>
          </a:p>
        </p:txBody>
      </p:sp>
      <p:sp>
        <p:nvSpPr>
          <p:cNvPr id="4" name="Text Placeholder 3">
            <a:extLst>
              <a:ext uri="{FF2B5EF4-FFF2-40B4-BE49-F238E27FC236}">
                <a16:creationId xmlns:a16="http://schemas.microsoft.com/office/drawing/2014/main" id="{A207AB8E-1EFF-AA81-8B17-22F51DD01045}"/>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793B671D-2045-EE92-3BF2-5F33BC5CA201}"/>
              </a:ext>
            </a:extLst>
          </p:cNvPr>
          <p:cNvSpPr>
            <a:spLocks noGrp="1"/>
          </p:cNvSpPr>
          <p:nvPr>
            <p:ph type="sldNum" sz="quarter" idx="15"/>
          </p:nvPr>
        </p:nvSpPr>
        <p:spPr/>
        <p:txBody>
          <a:bodyPr/>
          <a:lstStyle/>
          <a:p>
            <a:r>
              <a:rPr lang="en-US" dirty="0"/>
              <a:t>7</a:t>
            </a:r>
          </a:p>
        </p:txBody>
      </p:sp>
    </p:spTree>
    <p:extLst>
      <p:ext uri="{BB962C8B-B14F-4D97-AF65-F5344CB8AC3E}">
        <p14:creationId xmlns:p14="http://schemas.microsoft.com/office/powerpoint/2010/main" val="213326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EDB1-8D37-9F08-7007-CD9DE798FE4F}"/>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8F8D6F76-6EE6-E79D-EF14-64A49002223E}"/>
              </a:ext>
            </a:extLst>
          </p:cNvPr>
          <p:cNvSpPr>
            <a:spLocks noGrp="1"/>
          </p:cNvSpPr>
          <p:nvPr>
            <p:ph idx="1"/>
          </p:nvPr>
        </p:nvSpPr>
        <p:spPr>
          <a:xfrm>
            <a:off x="-1" y="1574226"/>
            <a:ext cx="12192001" cy="5283774"/>
          </a:xfrm>
        </p:spPr>
        <p:txBody>
          <a:bodyPr/>
          <a:lstStyle/>
          <a:p>
            <a:pPr marL="0" indent="0">
              <a:buNone/>
            </a:pPr>
            <a:r>
              <a:rPr lang="en-IN" dirty="0"/>
              <a:t>	Libraries used:</a:t>
            </a:r>
          </a:p>
          <a:p>
            <a:pPr marL="0" indent="0">
              <a:buNone/>
            </a:pPr>
            <a:r>
              <a:rPr lang="en-IN" dirty="0"/>
              <a:t>		</a:t>
            </a:r>
            <a:r>
              <a:rPr lang="en-IN" dirty="0" err="1"/>
              <a:t>string.h</a:t>
            </a:r>
            <a:endParaRPr lang="en-IN" dirty="0"/>
          </a:p>
          <a:p>
            <a:pPr marL="0" indent="0">
              <a:buNone/>
            </a:pPr>
            <a:r>
              <a:rPr lang="en-IN" dirty="0"/>
              <a:t>		</a:t>
            </a:r>
            <a:r>
              <a:rPr lang="en-IN" dirty="0" err="1"/>
              <a:t>stdio.h</a:t>
            </a:r>
            <a:endParaRPr lang="en-IN" dirty="0"/>
          </a:p>
          <a:p>
            <a:pPr marL="0" indent="0">
              <a:buNone/>
            </a:pPr>
            <a:r>
              <a:rPr lang="en-IN" dirty="0"/>
              <a:t>		</a:t>
            </a:r>
            <a:r>
              <a:rPr lang="en-IN" dirty="0" err="1"/>
              <a:t>stdlib.h</a:t>
            </a:r>
            <a:endParaRPr lang="en-IN" dirty="0"/>
          </a:p>
          <a:p>
            <a:pPr marL="0" indent="0">
              <a:buNone/>
            </a:pPr>
            <a:r>
              <a:rPr lang="en-IN" dirty="0"/>
              <a:t>		</a:t>
            </a:r>
            <a:r>
              <a:rPr lang="en-IN" dirty="0" err="1"/>
              <a:t>time.h</a:t>
            </a:r>
            <a:endParaRPr lang="en-IN" dirty="0"/>
          </a:p>
          <a:p>
            <a:pPr marL="0" indent="0">
              <a:buNone/>
            </a:pPr>
            <a:r>
              <a:rPr lang="en-IN" dirty="0"/>
              <a:t>		curl/</a:t>
            </a:r>
            <a:r>
              <a:rPr lang="en-IN" dirty="0" err="1"/>
              <a:t>curl.h</a:t>
            </a:r>
            <a:endParaRPr lang="en-IN" dirty="0"/>
          </a:p>
          <a:p>
            <a:pPr marL="0" indent="0">
              <a:buNone/>
            </a:pPr>
            <a:endParaRPr lang="en-IN" dirty="0"/>
          </a:p>
          <a:p>
            <a:pPr marL="0" indent="0">
              <a:buNone/>
            </a:pPr>
            <a:r>
              <a:rPr lang="en-IN" dirty="0"/>
              <a:t>	Platform used:</a:t>
            </a:r>
          </a:p>
          <a:p>
            <a:pPr marL="0" indent="0">
              <a:buNone/>
            </a:pPr>
            <a:r>
              <a:rPr lang="en-IN" dirty="0"/>
              <a:t>		Visual Studio Code</a:t>
            </a:r>
          </a:p>
          <a:p>
            <a:pPr marL="0" indent="0">
              <a:buNone/>
            </a:pPr>
            <a:r>
              <a:rPr lang="en-IN" dirty="0"/>
              <a:t>		Google Drive</a:t>
            </a:r>
          </a:p>
        </p:txBody>
      </p:sp>
      <p:sp>
        <p:nvSpPr>
          <p:cNvPr id="4" name="Text Placeholder 3">
            <a:extLst>
              <a:ext uri="{FF2B5EF4-FFF2-40B4-BE49-F238E27FC236}">
                <a16:creationId xmlns:a16="http://schemas.microsoft.com/office/drawing/2014/main" id="{A207AB8E-1EFF-AA81-8B17-22F51DD01045}"/>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793B671D-2045-EE92-3BF2-5F33BC5CA201}"/>
              </a:ext>
            </a:extLst>
          </p:cNvPr>
          <p:cNvSpPr>
            <a:spLocks noGrp="1"/>
          </p:cNvSpPr>
          <p:nvPr>
            <p:ph type="sldNum" sz="quarter" idx="15"/>
          </p:nvPr>
        </p:nvSpPr>
        <p:spPr/>
        <p:txBody>
          <a:bodyPr/>
          <a:lstStyle/>
          <a:p>
            <a:r>
              <a:rPr lang="en-US" dirty="0"/>
              <a:t>7</a:t>
            </a:r>
          </a:p>
        </p:txBody>
      </p:sp>
    </p:spTree>
    <p:extLst>
      <p:ext uri="{BB962C8B-B14F-4D97-AF65-F5344CB8AC3E}">
        <p14:creationId xmlns:p14="http://schemas.microsoft.com/office/powerpoint/2010/main" val="218772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4D-0CC4-9482-8AF0-9E8EF51AED3D}"/>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F6FF89CA-7B7E-BC6C-5CBB-209603B4F616}"/>
              </a:ext>
            </a:extLst>
          </p:cNvPr>
          <p:cNvSpPr>
            <a:spLocks noGrp="1"/>
          </p:cNvSpPr>
          <p:nvPr>
            <p:ph idx="1"/>
          </p:nvPr>
        </p:nvSpPr>
        <p:spPr>
          <a:xfrm>
            <a:off x="0" y="1431036"/>
            <a:ext cx="12192000" cy="5333966"/>
          </a:xfrm>
        </p:spPr>
        <p:txBody>
          <a:bodyPr>
            <a:noAutofit/>
          </a:bodyPr>
          <a:lstStyle/>
          <a:p>
            <a:pPr marL="0" indent="0" algn="just">
              <a:buNone/>
            </a:pPr>
            <a:r>
              <a:rPr lang="en-US" sz="1900" dirty="0"/>
              <a:t>• Skill and Qualification Verification: The platform may face challenges in accurately verifying the skills and qualifications stated by job seekers. Relying solely on self-reported information may introduce a risk of misrepresentation or exaggeration, which can impact the quality of matches between job seekers and job positions.</a:t>
            </a:r>
          </a:p>
          <a:p>
            <a:pPr marL="0" indent="0" algn="just">
              <a:buNone/>
            </a:pPr>
            <a:endParaRPr lang="en-US" sz="1900" dirty="0"/>
          </a:p>
          <a:p>
            <a:pPr marL="0" indent="0" algn="just">
              <a:buNone/>
            </a:pPr>
            <a:r>
              <a:rPr lang="en-US" sz="1900" dirty="0"/>
              <a:t>• Privacy and Security Concerns: The collection and storage of personal data on the platform pose privacy and security risks. Adequate measures must be in place to protect user information, prevent data breaches, and comply with applicable data protection regulations.</a:t>
            </a:r>
          </a:p>
          <a:p>
            <a:pPr marL="0" indent="0" algn="just">
              <a:buNone/>
            </a:pPr>
            <a:r>
              <a:rPr lang="en-US" sz="1900" dirty="0"/>
              <a:t>• Scalability: As the platform grows and attracts more users and job listings, the storage requirements will increase. The platform should be designed to handle large amounts of data efficiently and have the ability to scale its storage capacity accordingly. Failure to scale appropriately may result in performance issues and limited storage availability.</a:t>
            </a:r>
          </a:p>
          <a:p>
            <a:pPr marL="0" indent="0" algn="just">
              <a:buNone/>
            </a:pPr>
            <a:endParaRPr lang="en-US" sz="1900" dirty="0"/>
          </a:p>
          <a:p>
            <a:pPr marL="0" indent="0" algn="just">
              <a:buNone/>
            </a:pPr>
            <a:r>
              <a:rPr lang="en-US" sz="1900" dirty="0"/>
              <a:t>• Data Accessibility and Availability: Ensuring reliable and timely access to stored data is crucial. If storage systems encounter downtime or face technical issues, it can hinder the availability and accessibility of user profiles and job listings. Implementing redundancy measures and backup strategies can help minimize data unavailability.</a:t>
            </a:r>
          </a:p>
          <a:p>
            <a:pPr marL="0" indent="0">
              <a:buNone/>
            </a:pPr>
            <a:endParaRPr lang="en-IN" sz="2000" dirty="0"/>
          </a:p>
        </p:txBody>
      </p:sp>
      <p:sp>
        <p:nvSpPr>
          <p:cNvPr id="4" name="Text Placeholder 3">
            <a:extLst>
              <a:ext uri="{FF2B5EF4-FFF2-40B4-BE49-F238E27FC236}">
                <a16:creationId xmlns:a16="http://schemas.microsoft.com/office/drawing/2014/main" id="{2699194C-4060-4890-AE08-21416420A5AD}"/>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AF5D0408-52C5-78D3-DC3D-5BC7D02F3315}"/>
              </a:ext>
            </a:extLst>
          </p:cNvPr>
          <p:cNvSpPr>
            <a:spLocks noGrp="1"/>
          </p:cNvSpPr>
          <p:nvPr>
            <p:ph type="sldNum" sz="quarter" idx="15"/>
          </p:nvPr>
        </p:nvSpPr>
        <p:spPr/>
        <p:txBody>
          <a:bodyPr/>
          <a:lstStyle/>
          <a:p>
            <a:r>
              <a:rPr lang="en-US" dirty="0"/>
              <a:t>8</a:t>
            </a:r>
          </a:p>
        </p:txBody>
      </p:sp>
    </p:spTree>
    <p:extLst>
      <p:ext uri="{BB962C8B-B14F-4D97-AF65-F5344CB8AC3E}">
        <p14:creationId xmlns:p14="http://schemas.microsoft.com/office/powerpoint/2010/main" val="260883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E069-1748-8AFA-60F6-45B9CBF11250}"/>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D87327BA-A78C-9875-4746-E374D97EFFE6}"/>
              </a:ext>
            </a:extLst>
          </p:cNvPr>
          <p:cNvSpPr>
            <a:spLocks noGrp="1"/>
          </p:cNvSpPr>
          <p:nvPr>
            <p:ph idx="1"/>
          </p:nvPr>
        </p:nvSpPr>
        <p:spPr>
          <a:xfrm>
            <a:off x="0" y="1517904"/>
            <a:ext cx="12192000" cy="5340096"/>
          </a:xfrm>
        </p:spPr>
        <p:txBody>
          <a:bodyPr>
            <a:normAutofit fontScale="70000" lnSpcReduction="20000"/>
          </a:bodyPr>
          <a:lstStyle/>
          <a:p>
            <a:pPr marL="0" indent="0" algn="just">
              <a:buNone/>
            </a:pPr>
            <a:r>
              <a:rPr lang="en-US" dirty="0"/>
              <a:t>SOCIETAL:</a:t>
            </a:r>
          </a:p>
          <a:p>
            <a:pPr marL="0" indent="0" algn="just">
              <a:buNone/>
            </a:pPr>
            <a:r>
              <a:rPr lang="en-US" dirty="0"/>
              <a:t>• Such an application can help automate the hiring process, making it faster and more efficient for both job seekers and recruiters.</a:t>
            </a:r>
          </a:p>
          <a:p>
            <a:pPr marL="0" indent="0" algn="just">
              <a:buNone/>
            </a:pPr>
            <a:endParaRPr lang="en-US" dirty="0"/>
          </a:p>
          <a:p>
            <a:pPr marL="0" indent="0" algn="just">
              <a:buNone/>
            </a:pPr>
            <a:r>
              <a:rPr lang="en-US" dirty="0"/>
              <a:t>• The application can make it easier for job seekers to find job openings that match their skills and qualifications, increasing their chances of finding employment.</a:t>
            </a:r>
          </a:p>
          <a:p>
            <a:pPr marL="0" indent="0" algn="just">
              <a:buNone/>
            </a:pPr>
            <a:r>
              <a:rPr lang="en-US" dirty="0"/>
              <a:t>• The application can facilitate better communication between job seekers and recruiters, making it easier for them to connect and discuss job opportunities.</a:t>
            </a:r>
          </a:p>
          <a:p>
            <a:pPr marL="0" indent="0" algn="just">
              <a:buNone/>
            </a:pPr>
            <a:endParaRPr lang="en-US" dirty="0"/>
          </a:p>
          <a:p>
            <a:pPr marL="0" indent="0" algn="just">
              <a:buNone/>
            </a:pPr>
            <a:r>
              <a:rPr lang="en-US" dirty="0"/>
              <a:t> LEGAL:</a:t>
            </a:r>
          </a:p>
          <a:p>
            <a:pPr marL="0" indent="0" algn="just">
              <a:buNone/>
            </a:pPr>
            <a:r>
              <a:rPr lang="en-US" dirty="0"/>
              <a:t>• The application collects personal data from job seekers and recruiters, so it's important to ensure that the application complies with applicable data protection laws and regulations. This includes providing adequate notice to users about what data is being collected and how it will be used, obtaining appropriate consents, and implementing appropriate security measures to protect the data from unauthorized access, use, or disclosure.</a:t>
            </a:r>
          </a:p>
          <a:p>
            <a:pPr marL="0" indent="0" algn="just">
              <a:buNone/>
            </a:pPr>
            <a:endParaRPr lang="en-US" dirty="0"/>
          </a:p>
          <a:p>
            <a:pPr marL="0" indent="0" algn="just">
              <a:buNone/>
            </a:pPr>
            <a:r>
              <a:rPr lang="en-US" dirty="0"/>
              <a:t>• The use of this application for hiring purposes may implicate various employment laws, such as those governing minimum wage, overtime, and working conditions. It is important to ensure that the application and the hiring process comply with applicable employment laws and regulations.</a:t>
            </a:r>
          </a:p>
          <a:p>
            <a:pPr marL="0" indent="0" algn="just">
              <a:buNone/>
            </a:pPr>
            <a:endParaRPr lang="en-US" dirty="0"/>
          </a:p>
          <a:p>
            <a:pPr marL="0" indent="0">
              <a:buNone/>
            </a:pPr>
            <a:endParaRPr lang="en-IN" dirty="0"/>
          </a:p>
        </p:txBody>
      </p:sp>
      <p:sp>
        <p:nvSpPr>
          <p:cNvPr id="4" name="Text Placeholder 3">
            <a:extLst>
              <a:ext uri="{FF2B5EF4-FFF2-40B4-BE49-F238E27FC236}">
                <a16:creationId xmlns:a16="http://schemas.microsoft.com/office/drawing/2014/main" id="{136EE14A-F436-D132-6A14-B5226E074370}"/>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BD0A1CB7-60F9-432B-C83D-B939B33A185C}"/>
              </a:ext>
            </a:extLst>
          </p:cNvPr>
          <p:cNvSpPr>
            <a:spLocks noGrp="1"/>
          </p:cNvSpPr>
          <p:nvPr>
            <p:ph type="sldNum" sz="quarter" idx="15"/>
          </p:nvPr>
        </p:nvSpPr>
        <p:spPr/>
        <p:txBody>
          <a:bodyPr/>
          <a:lstStyle/>
          <a:p>
            <a:r>
              <a:rPr lang="en-US" dirty="0"/>
              <a:t>9</a:t>
            </a:r>
          </a:p>
        </p:txBody>
      </p:sp>
    </p:spTree>
    <p:extLst>
      <p:ext uri="{BB962C8B-B14F-4D97-AF65-F5344CB8AC3E}">
        <p14:creationId xmlns:p14="http://schemas.microsoft.com/office/powerpoint/2010/main" val="410627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E069-1748-8AFA-60F6-45B9CBF11250}"/>
              </a:ext>
            </a:extLst>
          </p:cNvPr>
          <p:cNvSpPr>
            <a:spLocks noGrp="1"/>
          </p:cNvSpPr>
          <p:nvPr>
            <p:ph type="title"/>
          </p:nvPr>
        </p:nvSpPr>
        <p:spPr>
          <a:xfrm>
            <a:off x="2577632" y="737649"/>
            <a:ext cx="8870656" cy="764982"/>
          </a:xfrm>
        </p:spPr>
        <p:txBody>
          <a:bodyPr/>
          <a:lstStyle/>
          <a:p>
            <a:r>
              <a:rPr lang="en-IN" dirty="0"/>
              <a:t>Observations</a:t>
            </a:r>
          </a:p>
        </p:txBody>
      </p:sp>
      <p:sp>
        <p:nvSpPr>
          <p:cNvPr id="3" name="Content Placeholder 2">
            <a:extLst>
              <a:ext uri="{FF2B5EF4-FFF2-40B4-BE49-F238E27FC236}">
                <a16:creationId xmlns:a16="http://schemas.microsoft.com/office/drawing/2014/main" id="{D87327BA-A78C-9875-4746-E374D97EFFE6}"/>
              </a:ext>
            </a:extLst>
          </p:cNvPr>
          <p:cNvSpPr>
            <a:spLocks noGrp="1"/>
          </p:cNvSpPr>
          <p:nvPr>
            <p:ph idx="1"/>
          </p:nvPr>
        </p:nvSpPr>
        <p:spPr>
          <a:xfrm>
            <a:off x="0" y="1540042"/>
            <a:ext cx="12192000" cy="5317958"/>
          </a:xfrm>
        </p:spPr>
        <p:txBody>
          <a:bodyPr>
            <a:normAutofit fontScale="62500" lnSpcReduction="20000"/>
          </a:bodyPr>
          <a:lstStyle/>
          <a:p>
            <a:pPr marL="0" indent="0" algn="just">
              <a:buNone/>
            </a:pPr>
            <a:r>
              <a:rPr lang="en-US" dirty="0"/>
              <a:t>ENVIRONMENTAL:</a:t>
            </a:r>
          </a:p>
          <a:p>
            <a:pPr marL="0" indent="0" algn="just">
              <a:buNone/>
            </a:pPr>
            <a:r>
              <a:rPr lang="en-US" dirty="0"/>
              <a:t>• Reduced Paper Consumption: By providing a digital platform for job seekers to create profiles, upload resumes, and apply for positions, the project can significantly reduce the need for paper-based applications and physical resumes. This reduction in paper consumption contributes to saving trees and minimizing the carbon footprint associated with paper production and disposal.</a:t>
            </a:r>
          </a:p>
          <a:p>
            <a:pPr marL="0" indent="0" algn="just">
              <a:buNone/>
            </a:pPr>
            <a:endParaRPr lang="en-US" dirty="0"/>
          </a:p>
          <a:p>
            <a:pPr marL="0" indent="0" algn="just">
              <a:buNone/>
            </a:pPr>
            <a:r>
              <a:rPr lang="en-US" dirty="0"/>
              <a:t>• Decreased Commute and Travel: The platform enables job seekers to search for job opportunities online without the need for physical travel to various locations. This reduction in commute and travel not only saves time and energy but also reduces carbon emissions from transportation, thereby contributing to a greener environment.</a:t>
            </a:r>
          </a:p>
          <a:p>
            <a:pPr marL="0" indent="0" algn="just">
              <a:buNone/>
            </a:pPr>
            <a:endParaRPr lang="en-US" dirty="0"/>
          </a:p>
          <a:p>
            <a:pPr marL="0" indent="0" algn="just">
              <a:buNone/>
            </a:pPr>
            <a:r>
              <a:rPr lang="en-US" dirty="0"/>
              <a:t>ETHICAL:</a:t>
            </a:r>
          </a:p>
          <a:p>
            <a:pPr marL="0" indent="0" algn="just">
              <a:buNone/>
            </a:pPr>
            <a:r>
              <a:rPr lang="en-US" dirty="0"/>
              <a:t>• The use of an application for hiring purposes may raise questions about fairness and bias. If the application uses algorithms or other automated tools to evaluate job Candidates, there is a risk that these tools may perpetuate bias or discrimination, particularly if they are trained on data that reflects historical biases. It is important to ensure that the application is designed and operated in a way that promotes fairness and minimizes bias.</a:t>
            </a:r>
          </a:p>
          <a:p>
            <a:pPr marL="0" indent="0" algn="just">
              <a:buNone/>
            </a:pPr>
            <a:endParaRPr lang="en-US" dirty="0"/>
          </a:p>
          <a:p>
            <a:pPr marL="0" indent="0" algn="just">
              <a:buNone/>
            </a:pPr>
            <a:r>
              <a:rPr lang="en-US" dirty="0"/>
              <a:t>• The use of an application for hiring purposes may raise questions about transparency and accountability. It is important to ensure that the application is transparent about how it operates and the criteria it uses to evaluate job candidates, and that there are appropriate mechanisms in place to hold the company accountable if issues arise.</a:t>
            </a:r>
          </a:p>
          <a:p>
            <a:pPr marL="0" indent="0" algn="just">
              <a:buNone/>
            </a:pPr>
            <a:endParaRPr lang="en-US" dirty="0"/>
          </a:p>
          <a:p>
            <a:endParaRPr lang="en-IN" dirty="0"/>
          </a:p>
        </p:txBody>
      </p:sp>
      <p:sp>
        <p:nvSpPr>
          <p:cNvPr id="4" name="Text Placeholder 3">
            <a:extLst>
              <a:ext uri="{FF2B5EF4-FFF2-40B4-BE49-F238E27FC236}">
                <a16:creationId xmlns:a16="http://schemas.microsoft.com/office/drawing/2014/main" id="{136EE14A-F436-D132-6A14-B5226E074370}"/>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BD0A1CB7-60F9-432B-C83D-B939B33A185C}"/>
              </a:ext>
            </a:extLst>
          </p:cNvPr>
          <p:cNvSpPr>
            <a:spLocks noGrp="1"/>
          </p:cNvSpPr>
          <p:nvPr>
            <p:ph type="sldNum" sz="quarter" idx="15"/>
          </p:nvPr>
        </p:nvSpPr>
        <p:spPr/>
        <p:txBody>
          <a:bodyPr/>
          <a:lstStyle/>
          <a:p>
            <a:r>
              <a:rPr lang="en-US" dirty="0"/>
              <a:t>9</a:t>
            </a:r>
          </a:p>
        </p:txBody>
      </p:sp>
    </p:spTree>
    <p:extLst>
      <p:ext uri="{BB962C8B-B14F-4D97-AF65-F5344CB8AC3E}">
        <p14:creationId xmlns:p14="http://schemas.microsoft.com/office/powerpoint/2010/main" val="17448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9094-1037-B68A-A72E-43E1CFB377F5}"/>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5D7F10D3-C24D-64F9-0399-5151082F7D85}"/>
              </a:ext>
            </a:extLst>
          </p:cNvPr>
          <p:cNvSpPr>
            <a:spLocks noGrp="1"/>
          </p:cNvSpPr>
          <p:nvPr>
            <p:ph idx="1"/>
          </p:nvPr>
        </p:nvSpPr>
        <p:spPr>
          <a:xfrm>
            <a:off x="118872" y="1994948"/>
            <a:ext cx="11814048" cy="4053808"/>
          </a:xfrm>
        </p:spPr>
        <p:txBody>
          <a:bodyPr>
            <a:normAutofit fontScale="92500" lnSpcReduction="10000"/>
          </a:bodyPr>
          <a:lstStyle/>
          <a:p>
            <a:pPr>
              <a:lnSpc>
                <a:spcPct val="160000"/>
              </a:lnSpc>
            </a:pPr>
            <a:r>
              <a:rPr lang="en-IN" sz="2000" dirty="0"/>
              <a:t>We had the opportunity to develop proficiency in C programming.</a:t>
            </a:r>
          </a:p>
          <a:p>
            <a:pPr>
              <a:lnSpc>
                <a:spcPct val="160000"/>
              </a:lnSpc>
            </a:pPr>
            <a:r>
              <a:rPr lang="en-IN" sz="2000" dirty="0"/>
              <a:t>We gained experience in integrating google forms and google apps script with C.</a:t>
            </a:r>
          </a:p>
          <a:p>
            <a:pPr>
              <a:lnSpc>
                <a:spcPct val="160000"/>
              </a:lnSpc>
            </a:pPr>
            <a:r>
              <a:rPr lang="en-IN" sz="2000" dirty="0"/>
              <a:t>We learned the significance of google drive for storing data and became familiar with CSV format handling.</a:t>
            </a:r>
          </a:p>
          <a:p>
            <a:pPr>
              <a:lnSpc>
                <a:spcPct val="160000"/>
              </a:lnSpc>
            </a:pPr>
            <a:r>
              <a:rPr lang="en-IN" sz="2000" dirty="0"/>
              <a:t>We learned how structured analysis process helps us understand the flow of data and processes.</a:t>
            </a:r>
          </a:p>
          <a:p>
            <a:pPr>
              <a:lnSpc>
                <a:spcPct val="160000"/>
              </a:lnSpc>
            </a:pPr>
            <a:r>
              <a:rPr lang="en-US" sz="2000" dirty="0"/>
              <a:t>We sharpened our problem-solving and debugging skills.</a:t>
            </a:r>
          </a:p>
          <a:p>
            <a:pPr>
              <a:lnSpc>
                <a:spcPct val="160000"/>
              </a:lnSpc>
            </a:pPr>
            <a:r>
              <a:rPr lang="en-US" sz="2000" dirty="0"/>
              <a:t>We understood how to work as a team.</a:t>
            </a:r>
          </a:p>
          <a:p>
            <a:pPr>
              <a:lnSpc>
                <a:spcPct val="160000"/>
              </a:lnSpc>
            </a:pPr>
            <a:r>
              <a:rPr lang="en-US" sz="2000" dirty="0"/>
              <a:t>Lastly, we refined our documentation and communication skills.</a:t>
            </a:r>
            <a:endParaRPr lang="en-IN" sz="2000" dirty="0"/>
          </a:p>
        </p:txBody>
      </p:sp>
      <p:sp>
        <p:nvSpPr>
          <p:cNvPr id="4" name="Text Placeholder 3">
            <a:extLst>
              <a:ext uri="{FF2B5EF4-FFF2-40B4-BE49-F238E27FC236}">
                <a16:creationId xmlns:a16="http://schemas.microsoft.com/office/drawing/2014/main" id="{3FBEF7C9-209E-7D7B-F870-9CC6F2155C7F}"/>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3E7F8494-4CC3-78EF-4F58-1946A116418E}"/>
              </a:ext>
            </a:extLst>
          </p:cNvPr>
          <p:cNvSpPr>
            <a:spLocks noGrp="1"/>
          </p:cNvSpPr>
          <p:nvPr>
            <p:ph type="sldNum" sz="quarter" idx="15"/>
          </p:nvPr>
        </p:nvSpPr>
        <p:spPr/>
        <p:txBody>
          <a:bodyPr/>
          <a:lstStyle/>
          <a:p>
            <a:r>
              <a:rPr lang="en-US" dirty="0"/>
              <a:t>10</a:t>
            </a:r>
          </a:p>
        </p:txBody>
      </p:sp>
    </p:spTree>
    <p:extLst>
      <p:ext uri="{BB962C8B-B14F-4D97-AF65-F5344CB8AC3E}">
        <p14:creationId xmlns:p14="http://schemas.microsoft.com/office/powerpoint/2010/main" val="303319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Contents </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Problem Statement</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1</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Further Exploration</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2</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Problem Analysis</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3</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Structure Chart</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4</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Architecture Diagram</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5</a:t>
            </a:r>
          </a:p>
        </p:txBody>
      </p:sp>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046B61-FD96-9B15-6932-F5A64481FFBF}"/>
              </a:ext>
            </a:extLst>
          </p:cNvPr>
          <p:cNvSpPr>
            <a:spLocks noGrp="1"/>
          </p:cNvSpPr>
          <p:nvPr>
            <p:ph type="body" sz="quarter" idx="13"/>
          </p:nvPr>
        </p:nvSpPr>
        <p:spPr/>
        <p:txBody>
          <a:bodyPr/>
          <a:lstStyle/>
          <a:p>
            <a:r>
              <a:rPr lang="en-IN" dirty="0"/>
              <a:t>Module description</a:t>
            </a:r>
          </a:p>
        </p:txBody>
      </p:sp>
      <p:sp>
        <p:nvSpPr>
          <p:cNvPr id="4" name="Text Placeholder 3">
            <a:extLst>
              <a:ext uri="{FF2B5EF4-FFF2-40B4-BE49-F238E27FC236}">
                <a16:creationId xmlns:a16="http://schemas.microsoft.com/office/drawing/2014/main" id="{6D3B600F-DF8E-EEB8-8CFD-52C02504549B}"/>
              </a:ext>
            </a:extLst>
          </p:cNvPr>
          <p:cNvSpPr>
            <a:spLocks noGrp="1"/>
          </p:cNvSpPr>
          <p:nvPr>
            <p:ph type="body" sz="quarter" idx="18"/>
          </p:nvPr>
        </p:nvSpPr>
        <p:spPr/>
        <p:txBody>
          <a:bodyPr/>
          <a:lstStyle/>
          <a:p>
            <a:r>
              <a:rPr lang="en-IN" dirty="0"/>
              <a:t>6</a:t>
            </a:r>
          </a:p>
        </p:txBody>
      </p:sp>
      <p:sp>
        <p:nvSpPr>
          <p:cNvPr id="5" name="Text Placeholder 4">
            <a:extLst>
              <a:ext uri="{FF2B5EF4-FFF2-40B4-BE49-F238E27FC236}">
                <a16:creationId xmlns:a16="http://schemas.microsoft.com/office/drawing/2014/main" id="{F865934B-8F77-7605-EA05-2C904C3FC104}"/>
              </a:ext>
            </a:extLst>
          </p:cNvPr>
          <p:cNvSpPr>
            <a:spLocks noGrp="1"/>
          </p:cNvSpPr>
          <p:nvPr>
            <p:ph type="body" sz="quarter" idx="14"/>
          </p:nvPr>
        </p:nvSpPr>
        <p:spPr/>
        <p:txBody>
          <a:bodyPr/>
          <a:lstStyle/>
          <a:p>
            <a:r>
              <a:rPr lang="en-IN" dirty="0"/>
              <a:t>Implementation</a:t>
            </a:r>
          </a:p>
        </p:txBody>
      </p:sp>
      <p:sp>
        <p:nvSpPr>
          <p:cNvPr id="6" name="Text Placeholder 5">
            <a:extLst>
              <a:ext uri="{FF2B5EF4-FFF2-40B4-BE49-F238E27FC236}">
                <a16:creationId xmlns:a16="http://schemas.microsoft.com/office/drawing/2014/main" id="{D46D3ACB-99F9-92F4-412E-D61F1D5364AB}"/>
              </a:ext>
            </a:extLst>
          </p:cNvPr>
          <p:cNvSpPr>
            <a:spLocks noGrp="1"/>
          </p:cNvSpPr>
          <p:nvPr>
            <p:ph type="body" sz="quarter" idx="19"/>
          </p:nvPr>
        </p:nvSpPr>
        <p:spPr/>
        <p:txBody>
          <a:bodyPr/>
          <a:lstStyle/>
          <a:p>
            <a:r>
              <a:rPr lang="en-IN" dirty="0"/>
              <a:t>7</a:t>
            </a:r>
          </a:p>
        </p:txBody>
      </p:sp>
      <p:sp>
        <p:nvSpPr>
          <p:cNvPr id="7" name="Text Placeholder 6">
            <a:extLst>
              <a:ext uri="{FF2B5EF4-FFF2-40B4-BE49-F238E27FC236}">
                <a16:creationId xmlns:a16="http://schemas.microsoft.com/office/drawing/2014/main" id="{AD19E6AF-E484-BE07-15A3-26CBCFE848E9}"/>
              </a:ext>
            </a:extLst>
          </p:cNvPr>
          <p:cNvSpPr>
            <a:spLocks noGrp="1"/>
          </p:cNvSpPr>
          <p:nvPr>
            <p:ph type="body" sz="quarter" idx="15"/>
          </p:nvPr>
        </p:nvSpPr>
        <p:spPr/>
        <p:txBody>
          <a:bodyPr/>
          <a:lstStyle/>
          <a:p>
            <a:r>
              <a:rPr lang="en-IN" dirty="0"/>
              <a:t>Limitations </a:t>
            </a:r>
          </a:p>
        </p:txBody>
      </p:sp>
      <p:sp>
        <p:nvSpPr>
          <p:cNvPr id="8" name="Text Placeholder 7">
            <a:extLst>
              <a:ext uri="{FF2B5EF4-FFF2-40B4-BE49-F238E27FC236}">
                <a16:creationId xmlns:a16="http://schemas.microsoft.com/office/drawing/2014/main" id="{8D178C2C-5D52-ACAA-20FB-214F2BCFE8EE}"/>
              </a:ext>
            </a:extLst>
          </p:cNvPr>
          <p:cNvSpPr>
            <a:spLocks noGrp="1"/>
          </p:cNvSpPr>
          <p:nvPr>
            <p:ph type="body" sz="quarter" idx="20"/>
          </p:nvPr>
        </p:nvSpPr>
        <p:spPr/>
        <p:txBody>
          <a:bodyPr/>
          <a:lstStyle/>
          <a:p>
            <a:r>
              <a:rPr lang="en-IN" dirty="0"/>
              <a:t>8</a:t>
            </a:r>
          </a:p>
        </p:txBody>
      </p:sp>
      <p:sp>
        <p:nvSpPr>
          <p:cNvPr id="9" name="Text Placeholder 8">
            <a:extLst>
              <a:ext uri="{FF2B5EF4-FFF2-40B4-BE49-F238E27FC236}">
                <a16:creationId xmlns:a16="http://schemas.microsoft.com/office/drawing/2014/main" id="{8A9B3F39-54C1-EDC4-F1C8-5281BC038974}"/>
              </a:ext>
            </a:extLst>
          </p:cNvPr>
          <p:cNvSpPr>
            <a:spLocks noGrp="1"/>
          </p:cNvSpPr>
          <p:nvPr>
            <p:ph type="body" sz="quarter" idx="16"/>
          </p:nvPr>
        </p:nvSpPr>
        <p:spPr/>
        <p:txBody>
          <a:bodyPr/>
          <a:lstStyle/>
          <a:p>
            <a:r>
              <a:rPr lang="en-IN" dirty="0"/>
              <a:t>Observations </a:t>
            </a:r>
          </a:p>
        </p:txBody>
      </p:sp>
      <p:sp>
        <p:nvSpPr>
          <p:cNvPr id="10" name="Text Placeholder 9">
            <a:extLst>
              <a:ext uri="{FF2B5EF4-FFF2-40B4-BE49-F238E27FC236}">
                <a16:creationId xmlns:a16="http://schemas.microsoft.com/office/drawing/2014/main" id="{53034C07-2700-FC9B-BBD1-F5A17D4ED419}"/>
              </a:ext>
            </a:extLst>
          </p:cNvPr>
          <p:cNvSpPr>
            <a:spLocks noGrp="1"/>
          </p:cNvSpPr>
          <p:nvPr>
            <p:ph type="body" sz="quarter" idx="21"/>
          </p:nvPr>
        </p:nvSpPr>
        <p:spPr/>
        <p:txBody>
          <a:bodyPr/>
          <a:lstStyle/>
          <a:p>
            <a:r>
              <a:rPr lang="en-IN" dirty="0"/>
              <a:t>9</a:t>
            </a:r>
          </a:p>
        </p:txBody>
      </p:sp>
      <p:sp>
        <p:nvSpPr>
          <p:cNvPr id="11" name="Text Placeholder 10">
            <a:extLst>
              <a:ext uri="{FF2B5EF4-FFF2-40B4-BE49-F238E27FC236}">
                <a16:creationId xmlns:a16="http://schemas.microsoft.com/office/drawing/2014/main" id="{66F974B1-3AC5-B162-2CDD-133C78BACD4A}"/>
              </a:ext>
            </a:extLst>
          </p:cNvPr>
          <p:cNvSpPr>
            <a:spLocks noGrp="1"/>
          </p:cNvSpPr>
          <p:nvPr>
            <p:ph type="body" sz="quarter" idx="17"/>
          </p:nvPr>
        </p:nvSpPr>
        <p:spPr/>
        <p:txBody>
          <a:bodyPr/>
          <a:lstStyle/>
          <a:p>
            <a:r>
              <a:rPr lang="en-IN" dirty="0"/>
              <a:t>Learning Outcomes</a:t>
            </a:r>
          </a:p>
        </p:txBody>
      </p:sp>
      <p:sp>
        <p:nvSpPr>
          <p:cNvPr id="12" name="Text Placeholder 11">
            <a:extLst>
              <a:ext uri="{FF2B5EF4-FFF2-40B4-BE49-F238E27FC236}">
                <a16:creationId xmlns:a16="http://schemas.microsoft.com/office/drawing/2014/main" id="{9DC3941B-FD17-87EC-09A7-11B9A6B6D7D3}"/>
              </a:ext>
            </a:extLst>
          </p:cNvPr>
          <p:cNvSpPr>
            <a:spLocks noGrp="1"/>
          </p:cNvSpPr>
          <p:nvPr>
            <p:ph type="body" sz="quarter" idx="22"/>
          </p:nvPr>
        </p:nvSpPr>
        <p:spPr/>
        <p:txBody>
          <a:bodyPr/>
          <a:lstStyle/>
          <a:p>
            <a:r>
              <a:rPr lang="en-IN" dirty="0"/>
              <a:t>10</a:t>
            </a:r>
          </a:p>
        </p:txBody>
      </p:sp>
    </p:spTree>
    <p:extLst>
      <p:ext uri="{BB962C8B-B14F-4D97-AF65-F5344CB8AC3E}">
        <p14:creationId xmlns:p14="http://schemas.microsoft.com/office/powerpoint/2010/main" val="26904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410F-B65A-2DFE-3009-476993EC71E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0797E1B-6A85-573D-C463-7F7039F15C38}"/>
              </a:ext>
            </a:extLst>
          </p:cNvPr>
          <p:cNvSpPr>
            <a:spLocks noGrp="1"/>
          </p:cNvSpPr>
          <p:nvPr>
            <p:ph idx="1"/>
          </p:nvPr>
        </p:nvSpPr>
        <p:spPr>
          <a:xfrm>
            <a:off x="882316" y="2406316"/>
            <a:ext cx="7908758" cy="2294021"/>
          </a:xfrm>
        </p:spPr>
        <p:txBody>
          <a:bodyPr/>
          <a:lstStyle/>
          <a:p>
            <a:pPr algn="just"/>
            <a:r>
              <a:rPr lang="en-US" dirty="0"/>
              <a:t>Develop a platform that connects job seekers with relevant job positions and helps talent acquisition managers find suitable applicants. Constraints are defined for each job seeker and job position, and recommendations are made based on the degree of constraint satisfaction. The recommendation percentage is calculated by weighting and scoring the satisfying constraints compared to all available constraints.</a:t>
            </a:r>
          </a:p>
          <a:p>
            <a:endParaRPr lang="en-IN" dirty="0"/>
          </a:p>
        </p:txBody>
      </p:sp>
      <p:sp>
        <p:nvSpPr>
          <p:cNvPr id="4" name="Text Placeholder 3">
            <a:extLst>
              <a:ext uri="{FF2B5EF4-FFF2-40B4-BE49-F238E27FC236}">
                <a16:creationId xmlns:a16="http://schemas.microsoft.com/office/drawing/2014/main" id="{3C199D02-A965-2048-0945-0C9B653C6257}"/>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32DE5B77-C656-5DDC-A587-1C0665075959}"/>
              </a:ext>
            </a:extLst>
          </p:cNvPr>
          <p:cNvSpPr>
            <a:spLocks noGrp="1"/>
          </p:cNvSpPr>
          <p:nvPr>
            <p:ph type="sldNum" sz="quarter" idx="16"/>
          </p:nvPr>
        </p:nvSpPr>
        <p:spPr/>
        <p:txBody>
          <a:bodyPr/>
          <a:lstStyle/>
          <a:p>
            <a:r>
              <a:rPr lang="en-US" dirty="0"/>
              <a:t>1</a:t>
            </a:r>
          </a:p>
        </p:txBody>
      </p:sp>
    </p:spTree>
    <p:extLst>
      <p:ext uri="{BB962C8B-B14F-4D97-AF65-F5344CB8AC3E}">
        <p14:creationId xmlns:p14="http://schemas.microsoft.com/office/powerpoint/2010/main" val="338098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109D-2641-D80C-9724-66FFDA6279E6}"/>
              </a:ext>
            </a:extLst>
          </p:cNvPr>
          <p:cNvSpPr>
            <a:spLocks noGrp="1"/>
          </p:cNvSpPr>
          <p:nvPr>
            <p:ph type="title"/>
          </p:nvPr>
        </p:nvSpPr>
        <p:spPr/>
        <p:txBody>
          <a:bodyPr/>
          <a:lstStyle/>
          <a:p>
            <a:r>
              <a:rPr lang="en-IN" dirty="0"/>
              <a:t>Further exploration</a:t>
            </a:r>
          </a:p>
        </p:txBody>
      </p:sp>
      <p:sp>
        <p:nvSpPr>
          <p:cNvPr id="3" name="Content Placeholder 2">
            <a:extLst>
              <a:ext uri="{FF2B5EF4-FFF2-40B4-BE49-F238E27FC236}">
                <a16:creationId xmlns:a16="http://schemas.microsoft.com/office/drawing/2014/main" id="{10B03D8B-1FB6-0C0D-FFD4-A941F7B81317}"/>
              </a:ext>
            </a:extLst>
          </p:cNvPr>
          <p:cNvSpPr>
            <a:spLocks noGrp="1"/>
          </p:cNvSpPr>
          <p:nvPr>
            <p:ph idx="1"/>
          </p:nvPr>
        </p:nvSpPr>
        <p:spPr>
          <a:xfrm>
            <a:off x="0" y="1656522"/>
            <a:ext cx="11868912" cy="4826574"/>
          </a:xfrm>
        </p:spPr>
        <p:txBody>
          <a:bodyPr>
            <a:noAutofit/>
          </a:bodyPr>
          <a:lstStyle/>
          <a:p>
            <a:pPr marL="0" indent="0" algn="just">
              <a:buNone/>
            </a:pPr>
            <a:r>
              <a:rPr lang="en-US" sz="1800" dirty="0"/>
              <a:t>1. User Profiles: The platform needs to allow job seekers to create detailed profiles that include their skills, qualifications, work experience, education, and any other relevant information. This will enable the platform to match job seekers with suitable job positions based on their profiles. Additionally, talent acquisition managers should have the ability to create profiles for their companies or organizations.</a:t>
            </a:r>
          </a:p>
          <a:p>
            <a:pPr marL="514350" indent="-514350" algn="just">
              <a:buFont typeface="+mj-lt"/>
              <a:buAutoNum type="arabicPeriod"/>
            </a:pPr>
            <a:endParaRPr lang="en-US" sz="1800" dirty="0"/>
          </a:p>
          <a:p>
            <a:pPr marL="0" indent="0" algn="just">
              <a:buNone/>
            </a:pPr>
            <a:r>
              <a:rPr lang="en-US" sz="1800" dirty="0"/>
              <a:t>2. Job Listings: The platform should provide a comprehensive database of job listings from various companies and organizations. These listings should include information about the job title, required qualifications, experience level, location, and any other specific requirements. Job seekers should be able to search and filter these listings based on their preferences and receive notifications about new job openings that match their profiles.</a:t>
            </a:r>
          </a:p>
          <a:p>
            <a:pPr marL="514350" indent="-514350" algn="just">
              <a:buFont typeface="+mj-lt"/>
              <a:buAutoNum type="arabicPeriod"/>
            </a:pPr>
            <a:endParaRPr lang="en-US" sz="1800" dirty="0"/>
          </a:p>
          <a:p>
            <a:pPr marL="0" indent="0" algn="just">
              <a:buNone/>
            </a:pPr>
            <a:r>
              <a:rPr lang="en-US" sz="1800" dirty="0"/>
              <a:t>3. Matching Algorithm: To facilitate effective matches between job seekers and job positions, a robust matching algorithm should be implemented. This algorithm should take into account various factors such as skills, qualifications, experience, location, and preferences of both job seekers and talent acquisition managers. The algorithm should prioritize the most relevant and compatible matches, improving the chances of successful recruitment</a:t>
            </a:r>
            <a:endParaRPr lang="en-IN" sz="1800" dirty="0"/>
          </a:p>
        </p:txBody>
      </p:sp>
      <p:sp>
        <p:nvSpPr>
          <p:cNvPr id="4" name="Text Placeholder 3">
            <a:extLst>
              <a:ext uri="{FF2B5EF4-FFF2-40B4-BE49-F238E27FC236}">
                <a16:creationId xmlns:a16="http://schemas.microsoft.com/office/drawing/2014/main" id="{AA7171DF-3972-9EF9-E32E-914A4E20271F}"/>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CE0B75FF-D874-0762-59BC-70A12E024101}"/>
              </a:ext>
            </a:extLst>
          </p:cNvPr>
          <p:cNvSpPr>
            <a:spLocks noGrp="1"/>
          </p:cNvSpPr>
          <p:nvPr>
            <p:ph type="sldNum" sz="quarter" idx="15"/>
          </p:nvPr>
        </p:nvSpPr>
        <p:spPr/>
        <p:txBody>
          <a:bodyPr/>
          <a:lstStyle/>
          <a:p>
            <a:r>
              <a:rPr lang="en-US" dirty="0"/>
              <a:t>2</a:t>
            </a:r>
          </a:p>
        </p:txBody>
      </p:sp>
    </p:spTree>
    <p:extLst>
      <p:ext uri="{BB962C8B-B14F-4D97-AF65-F5344CB8AC3E}">
        <p14:creationId xmlns:p14="http://schemas.microsoft.com/office/powerpoint/2010/main" val="302699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F325-6436-0882-D587-0F9C16F66487}"/>
              </a:ext>
            </a:extLst>
          </p:cNvPr>
          <p:cNvSpPr>
            <a:spLocks noGrp="1"/>
          </p:cNvSpPr>
          <p:nvPr>
            <p:ph type="title"/>
          </p:nvPr>
        </p:nvSpPr>
        <p:spPr/>
        <p:txBody>
          <a:bodyPr/>
          <a:lstStyle/>
          <a:p>
            <a:r>
              <a:rPr lang="en-IN" dirty="0"/>
              <a:t>Further exploration</a:t>
            </a:r>
          </a:p>
        </p:txBody>
      </p:sp>
      <p:sp>
        <p:nvSpPr>
          <p:cNvPr id="3" name="Content Placeholder 2">
            <a:extLst>
              <a:ext uri="{FF2B5EF4-FFF2-40B4-BE49-F238E27FC236}">
                <a16:creationId xmlns:a16="http://schemas.microsoft.com/office/drawing/2014/main" id="{446F8347-430D-C2E6-8FB7-68877C04E982}"/>
              </a:ext>
            </a:extLst>
          </p:cNvPr>
          <p:cNvSpPr>
            <a:spLocks noGrp="1"/>
          </p:cNvSpPr>
          <p:nvPr>
            <p:ph idx="1"/>
          </p:nvPr>
        </p:nvSpPr>
        <p:spPr>
          <a:xfrm>
            <a:off x="347472" y="1865376"/>
            <a:ext cx="11292840" cy="4379976"/>
          </a:xfrm>
        </p:spPr>
        <p:txBody>
          <a:bodyPr>
            <a:normAutofit fontScale="92500" lnSpcReduction="20000"/>
          </a:bodyPr>
          <a:lstStyle/>
          <a:p>
            <a:pPr marL="0" indent="0" algn="just">
              <a:buNone/>
            </a:pPr>
            <a:r>
              <a:rPr lang="en-US" sz="2100" dirty="0"/>
              <a:t>4. Feedback and Reviews: Job seekers should have the opportunity to provide feedback and reviews about their experiences with the platform and specific companies or organizations. This feedback can help improve the platform's functionality and assist other job seekers in making informed decisions about potential job opportunities. Similarly, talent acquisition managers should be able to rate and provide feedback on applicants they have interacted with.</a:t>
            </a:r>
          </a:p>
          <a:p>
            <a:pPr marL="0" indent="0" algn="just">
              <a:buNone/>
            </a:pPr>
            <a:endParaRPr lang="en-US" sz="2100" dirty="0"/>
          </a:p>
          <a:p>
            <a:pPr marL="0" indent="0" algn="just">
              <a:buNone/>
            </a:pPr>
            <a:r>
              <a:rPr lang="en-US" sz="2100" dirty="0"/>
              <a:t>5. Privacy and Security: Given the sensitivity of personal information shared on such platforms, robust privacy and security measures should be in place. This includes secure user authentication, data encryption, and adherence to privacy regulations like GDPR. The platform should also provide options for users to control the visibility of their information and manage their privacy settings.</a:t>
            </a:r>
          </a:p>
          <a:p>
            <a:pPr marL="0" indent="0" algn="just">
              <a:buNone/>
            </a:pPr>
            <a:endParaRPr lang="en-US" sz="2100" dirty="0"/>
          </a:p>
          <a:p>
            <a:pPr marL="0" indent="0" algn="just">
              <a:buNone/>
            </a:pPr>
            <a:r>
              <a:rPr lang="en-US" sz="2100" dirty="0"/>
              <a:t>6. Continuous Improvement: To ensure the platform remains effective and relevant, regular updates and improvements should be made based on user feedback and changing industry dynamics. This can include adding new features, enhancing the matching algorithm, improving user experience, and staying up to date with emerging job market trends.</a:t>
            </a:r>
          </a:p>
          <a:p>
            <a:endParaRPr lang="en-IN" dirty="0"/>
          </a:p>
        </p:txBody>
      </p:sp>
      <p:sp>
        <p:nvSpPr>
          <p:cNvPr id="4" name="Text Placeholder 3">
            <a:extLst>
              <a:ext uri="{FF2B5EF4-FFF2-40B4-BE49-F238E27FC236}">
                <a16:creationId xmlns:a16="http://schemas.microsoft.com/office/drawing/2014/main" id="{3188CF1F-3C9F-5E9B-275A-4173A479C12C}"/>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FD54DC65-E674-2889-48F9-D23F667557A2}"/>
              </a:ext>
            </a:extLst>
          </p:cNvPr>
          <p:cNvSpPr>
            <a:spLocks noGrp="1"/>
          </p:cNvSpPr>
          <p:nvPr>
            <p:ph type="sldNum" sz="quarter" idx="15"/>
          </p:nvPr>
        </p:nvSpPr>
        <p:spPr/>
        <p:txBody>
          <a:bodyPr/>
          <a:lstStyle/>
          <a:p>
            <a:r>
              <a:rPr lang="en-US" dirty="0"/>
              <a:t>2</a:t>
            </a:r>
          </a:p>
        </p:txBody>
      </p:sp>
    </p:spTree>
    <p:extLst>
      <p:ext uri="{BB962C8B-B14F-4D97-AF65-F5344CB8AC3E}">
        <p14:creationId xmlns:p14="http://schemas.microsoft.com/office/powerpoint/2010/main" val="252309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51D9-1ECB-5FB0-1D2D-FFFF1B3A6797}"/>
              </a:ext>
            </a:extLst>
          </p:cNvPr>
          <p:cNvSpPr>
            <a:spLocks noGrp="1"/>
          </p:cNvSpPr>
          <p:nvPr>
            <p:ph type="title"/>
          </p:nvPr>
        </p:nvSpPr>
        <p:spPr>
          <a:xfrm>
            <a:off x="529389" y="731520"/>
            <a:ext cx="10930337" cy="1594586"/>
          </a:xfrm>
        </p:spPr>
        <p:txBody>
          <a:bodyPr/>
          <a:lstStyle/>
          <a:p>
            <a:pPr>
              <a:lnSpc>
                <a:spcPct val="150000"/>
              </a:lnSpc>
            </a:pPr>
            <a:r>
              <a:rPr lang="en-IN" dirty="0"/>
              <a:t>             Problem Analysis</a:t>
            </a:r>
            <a:br>
              <a:rPr lang="en-IN" dirty="0"/>
            </a:br>
            <a:r>
              <a:rPr lang="en-IN" dirty="0"/>
              <a:t>DFD level 0</a:t>
            </a:r>
          </a:p>
        </p:txBody>
      </p:sp>
      <p:sp>
        <p:nvSpPr>
          <p:cNvPr id="4" name="Text Placeholder 3">
            <a:extLst>
              <a:ext uri="{FF2B5EF4-FFF2-40B4-BE49-F238E27FC236}">
                <a16:creationId xmlns:a16="http://schemas.microsoft.com/office/drawing/2014/main" id="{C5C3CB8B-55EC-ED64-69A2-80A13C6CCE7D}"/>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7EC31EA1-359E-57CB-2069-33B09CDB3CB1}"/>
              </a:ext>
            </a:extLst>
          </p:cNvPr>
          <p:cNvSpPr>
            <a:spLocks noGrp="1"/>
          </p:cNvSpPr>
          <p:nvPr>
            <p:ph type="sldNum" sz="quarter" idx="15"/>
          </p:nvPr>
        </p:nvSpPr>
        <p:spPr/>
        <p:txBody>
          <a:bodyPr/>
          <a:lstStyle/>
          <a:p>
            <a:r>
              <a:rPr lang="en-US" dirty="0"/>
              <a:t>3</a:t>
            </a:r>
          </a:p>
        </p:txBody>
      </p:sp>
      <p:pic>
        <p:nvPicPr>
          <p:cNvPr id="6" name="Content Placeholder 5" descr="A diagram of a job&#10;&#10;Description automatically generated">
            <a:extLst>
              <a:ext uri="{FF2B5EF4-FFF2-40B4-BE49-F238E27FC236}">
                <a16:creationId xmlns:a16="http://schemas.microsoft.com/office/drawing/2014/main" id="{CBB2E8D2-F7A1-0428-288E-0F3E40C4CC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1069" y="1528813"/>
            <a:ext cx="6035288" cy="5301916"/>
          </a:xfrm>
          <a:prstGeom prst="rect">
            <a:avLst/>
          </a:prstGeom>
          <a:noFill/>
          <a:ln>
            <a:noFill/>
          </a:ln>
        </p:spPr>
      </p:pic>
    </p:spTree>
    <p:extLst>
      <p:ext uri="{BB962C8B-B14F-4D97-AF65-F5344CB8AC3E}">
        <p14:creationId xmlns:p14="http://schemas.microsoft.com/office/powerpoint/2010/main" val="372803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DB79F-5603-DCD8-8BB5-DE45DE2A2748}"/>
              </a:ext>
            </a:extLst>
          </p:cNvPr>
          <p:cNvSpPr>
            <a:spLocks noGrp="1"/>
          </p:cNvSpPr>
          <p:nvPr>
            <p:ph type="title"/>
          </p:nvPr>
        </p:nvSpPr>
        <p:spPr>
          <a:xfrm>
            <a:off x="2697480" y="731520"/>
            <a:ext cx="8762246" cy="777240"/>
          </a:xfrm>
        </p:spPr>
        <p:txBody>
          <a:bodyPr anchor="ctr">
            <a:normAutofit/>
          </a:bodyPr>
          <a:lstStyle/>
          <a:p>
            <a:r>
              <a:rPr lang="en-IN" dirty="0"/>
              <a:t>DFD level 1</a:t>
            </a:r>
          </a:p>
        </p:txBody>
      </p:sp>
      <p:pic>
        <p:nvPicPr>
          <p:cNvPr id="5" name="Picture 4" descr="A diagram of a data storage system&#10;&#10;Description automatically generated">
            <a:extLst>
              <a:ext uri="{FF2B5EF4-FFF2-40B4-BE49-F238E27FC236}">
                <a16:creationId xmlns:a16="http://schemas.microsoft.com/office/drawing/2014/main" id="{70709474-3F9E-10A2-6BCA-9DF0345B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55494" y="1496920"/>
            <a:ext cx="6898105" cy="5361080"/>
          </a:xfrm>
          <a:prstGeom prst="rect">
            <a:avLst/>
          </a:prstGeom>
          <a:noFill/>
          <a:ln>
            <a:noFill/>
          </a:ln>
        </p:spPr>
      </p:pic>
      <p:sp>
        <p:nvSpPr>
          <p:cNvPr id="10" name="Text Placeholder 3">
            <a:extLst>
              <a:ext uri="{FF2B5EF4-FFF2-40B4-BE49-F238E27FC236}">
                <a16:creationId xmlns:a16="http://schemas.microsoft.com/office/drawing/2014/main" id="{ABD1D515-0ECF-5125-BABE-B213262F08C0}"/>
              </a:ext>
            </a:extLst>
          </p:cNvPr>
          <p:cNvSpPr>
            <a:spLocks noGrp="1"/>
          </p:cNvSpPr>
          <p:nvPr>
            <p:ph type="body" sz="quarter" idx="13"/>
          </p:nvPr>
        </p:nvSpPr>
        <p:spPr>
          <a:xfrm>
            <a:off x="1815806" y="793971"/>
            <a:ext cx="621792" cy="621792"/>
          </a:xfrm>
        </p:spPr>
        <p:txBody>
          <a:bodyPr/>
          <a:lstStyle/>
          <a:p>
            <a:endParaRPr lang="en-US"/>
          </a:p>
        </p:txBody>
      </p:sp>
      <p:sp>
        <p:nvSpPr>
          <p:cNvPr id="4" name="Slide Number Placeholder 3">
            <a:extLst>
              <a:ext uri="{FF2B5EF4-FFF2-40B4-BE49-F238E27FC236}">
                <a16:creationId xmlns:a16="http://schemas.microsoft.com/office/drawing/2014/main" id="{375853E0-03A6-4A84-7201-BE3C81DB47D1}"/>
              </a:ext>
            </a:extLst>
          </p:cNvPr>
          <p:cNvSpPr>
            <a:spLocks noGrp="1"/>
          </p:cNvSpPr>
          <p:nvPr>
            <p:ph type="sldNum" sz="quarter" idx="15"/>
          </p:nvPr>
        </p:nvSpPr>
        <p:spPr>
          <a:xfrm>
            <a:off x="1651903" y="809244"/>
            <a:ext cx="941832" cy="621792"/>
          </a:xfrm>
        </p:spPr>
        <p:txBody>
          <a:bodyPr anchor="ctr">
            <a:normAutofit/>
          </a:bodyPr>
          <a:lstStyle/>
          <a:p>
            <a:pPr>
              <a:spcAft>
                <a:spcPts val="600"/>
              </a:spcAft>
            </a:pPr>
            <a:r>
              <a:rPr lang="en-US" dirty="0"/>
              <a:t>3</a:t>
            </a:r>
            <a:endParaRPr lang="en-US"/>
          </a:p>
        </p:txBody>
      </p:sp>
    </p:spTree>
    <p:extLst>
      <p:ext uri="{BB962C8B-B14F-4D97-AF65-F5344CB8AC3E}">
        <p14:creationId xmlns:p14="http://schemas.microsoft.com/office/powerpoint/2010/main" val="137615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1472F-EB4E-565E-7C40-98F7D002FA38}"/>
              </a:ext>
            </a:extLst>
          </p:cNvPr>
          <p:cNvSpPr>
            <a:spLocks noGrp="1"/>
          </p:cNvSpPr>
          <p:nvPr>
            <p:ph type="body" sz="quarter" idx="13"/>
          </p:nvPr>
        </p:nvSpPr>
        <p:spPr/>
        <p:txBody>
          <a:bodyPr/>
          <a:lstStyle/>
          <a:p>
            <a:endParaRPr lang="en-IN" dirty="0"/>
          </a:p>
        </p:txBody>
      </p:sp>
      <p:sp>
        <p:nvSpPr>
          <p:cNvPr id="3" name="Title 2">
            <a:extLst>
              <a:ext uri="{FF2B5EF4-FFF2-40B4-BE49-F238E27FC236}">
                <a16:creationId xmlns:a16="http://schemas.microsoft.com/office/drawing/2014/main" id="{A1045E29-7AE3-243C-3A35-46772B4C32AC}"/>
              </a:ext>
            </a:extLst>
          </p:cNvPr>
          <p:cNvSpPr>
            <a:spLocks noGrp="1"/>
          </p:cNvSpPr>
          <p:nvPr>
            <p:ph type="title"/>
          </p:nvPr>
        </p:nvSpPr>
        <p:spPr/>
        <p:txBody>
          <a:bodyPr/>
          <a:lstStyle/>
          <a:p>
            <a:r>
              <a:rPr lang="en-IN" dirty="0"/>
              <a:t>DFD level 2</a:t>
            </a:r>
          </a:p>
        </p:txBody>
      </p:sp>
      <p:sp>
        <p:nvSpPr>
          <p:cNvPr id="4" name="Slide Number Placeholder 3">
            <a:extLst>
              <a:ext uri="{FF2B5EF4-FFF2-40B4-BE49-F238E27FC236}">
                <a16:creationId xmlns:a16="http://schemas.microsoft.com/office/drawing/2014/main" id="{7CA13FEC-A909-DD33-0D8C-A9642F5D36B6}"/>
              </a:ext>
            </a:extLst>
          </p:cNvPr>
          <p:cNvSpPr>
            <a:spLocks noGrp="1"/>
          </p:cNvSpPr>
          <p:nvPr>
            <p:ph type="sldNum" sz="quarter" idx="15"/>
          </p:nvPr>
        </p:nvSpPr>
        <p:spPr/>
        <p:txBody>
          <a:bodyPr/>
          <a:lstStyle/>
          <a:p>
            <a:r>
              <a:rPr lang="en-US" dirty="0"/>
              <a:t>3</a:t>
            </a:r>
          </a:p>
        </p:txBody>
      </p:sp>
      <p:pic>
        <p:nvPicPr>
          <p:cNvPr id="5" name="Picture 4">
            <a:extLst>
              <a:ext uri="{FF2B5EF4-FFF2-40B4-BE49-F238E27FC236}">
                <a16:creationId xmlns:a16="http://schemas.microsoft.com/office/drawing/2014/main" id="{9EAE4BE0-4FA0-5EFD-D4DC-24DE75F447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7598" y="1415763"/>
            <a:ext cx="7999878" cy="5405738"/>
          </a:xfrm>
          <a:prstGeom prst="rect">
            <a:avLst/>
          </a:prstGeom>
          <a:noFill/>
          <a:ln>
            <a:noFill/>
          </a:ln>
        </p:spPr>
      </p:pic>
    </p:spTree>
    <p:extLst>
      <p:ext uri="{BB962C8B-B14F-4D97-AF65-F5344CB8AC3E}">
        <p14:creationId xmlns:p14="http://schemas.microsoft.com/office/powerpoint/2010/main" val="3866799008"/>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d8b267c-77e8-4bf7-b8ef-afd67930c2b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88E0BDE7B02B46BB5D6E1F3192D979" ma:contentTypeVersion="4" ma:contentTypeDescription="Create a new document." ma:contentTypeScope="" ma:versionID="d757a25124071972439b12eef882adf1">
  <xsd:schema xmlns:xsd="http://www.w3.org/2001/XMLSchema" xmlns:xs="http://www.w3.org/2001/XMLSchema" xmlns:p="http://schemas.microsoft.com/office/2006/metadata/properties" xmlns:ns3="dd8b267c-77e8-4bf7-b8ef-afd67930c2b3" targetNamespace="http://schemas.microsoft.com/office/2006/metadata/properties" ma:root="true" ma:fieldsID="4eff7bb7abd4590ce745f49cd4b661f8" ns3:_="">
    <xsd:import namespace="dd8b267c-77e8-4bf7-b8ef-afd67930c2b3"/>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b267c-77e8-4bf7-b8ef-afd67930c2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2.xml><?xml version="1.0" encoding="utf-8"?>
<ds:datastoreItem xmlns:ds="http://schemas.openxmlformats.org/officeDocument/2006/customXml" ds:itemID="{C431C809-C6F0-48D7-BF3E-4570CDAF51AF}">
  <ds:schemaRefs>
    <ds:schemaRef ds:uri="http://purl.org/dc/term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dd8b267c-77e8-4bf7-b8ef-afd67930c2b3"/>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1E9995AF-2A88-450B-B07B-91AF21F6AF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b267c-77e8-4bf7-b8ef-afd67930c2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1989</Words>
  <Application>Microsoft Office PowerPoint</Application>
  <PresentationFormat>Widescreen</PresentationFormat>
  <Paragraphs>150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Office Theme</vt:lpstr>
      <vt:lpstr>Job Seeking Application</vt:lpstr>
      <vt:lpstr>Contents </vt:lpstr>
      <vt:lpstr>PowerPoint Presentation</vt:lpstr>
      <vt:lpstr>Problem statement</vt:lpstr>
      <vt:lpstr>Further exploration</vt:lpstr>
      <vt:lpstr>Further exploration</vt:lpstr>
      <vt:lpstr>             Problem Analysis DFD level 0</vt:lpstr>
      <vt:lpstr>DFD level 1</vt:lpstr>
      <vt:lpstr>DFD level 2</vt:lpstr>
      <vt:lpstr>Structure Chart</vt:lpstr>
      <vt:lpstr>Architecture diagram</vt:lpstr>
      <vt:lpstr>Module description</vt:lpstr>
      <vt:lpstr>Module description</vt:lpstr>
      <vt:lpstr>Implementation </vt:lpstr>
      <vt:lpstr>Implementation </vt:lpstr>
      <vt:lpstr>Limitations</vt:lpstr>
      <vt:lpstr>Observations</vt:lpstr>
      <vt:lpstr>Observations</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2023-07-19T19:25:59Z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0x010100B688E0BDE7B02B46BB5D6E1F3192D979</vt:lpwstr>
  </property>
</Properties>
</file>