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6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B2AFF7-0C02-9F5C-82B4-8EE86367D0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3962D-CF3E-C800-D933-EEAC588602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A5896-E030-4843-B53B-291E77B043EE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E8D02-3D2B-59FB-1F7F-659DC888D4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1D659-9BDA-3A65-3BF6-B32ED3792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1F5E6-EE93-428B-8F50-0F3D56EDA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001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D3DD7-E09A-4F66-985A-3C722098DAE4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AF77C-AD68-4F37-906A-F13C1E61D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671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DAF-8810-4EF4-BE47-9293B59C20B2}" type="datetime1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CD84F9-732D-4EB3-A087-00E466B8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5D45-A6B1-4778-BE9C-14D79E738A8F}" type="datetime1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4F9-732D-4EB3-A087-00E466B8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3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673D-25A9-4C90-8548-94A95AA79098}" type="datetime1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4F9-732D-4EB3-A087-00E466B8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3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BB3B-7687-4A55-B49B-14348DD87681}" type="datetime1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4F9-732D-4EB3-A087-00E466B8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0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BC63C64-9B91-40E5-85DA-6D78F13170F1}" type="datetime1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CD84F9-732D-4EB3-A087-00E466B8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58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C314-4438-4BD8-AE9C-40CAEAD43775}" type="datetime1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4F9-732D-4EB3-A087-00E466B8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90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5FAF-75B6-478C-8E49-D3B18FCD9A8E}" type="datetime1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4F9-732D-4EB3-A087-00E466B8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69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ACF-CA91-41CF-B3E0-A8F259D285FA}" type="datetime1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4F9-732D-4EB3-A087-00E466B8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9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0C8C-84D8-46DB-975D-B0E9406B9610}" type="datetime1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4F9-732D-4EB3-A087-00E466B8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37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E9B4-3798-46BE-828E-2A9EDB0728D7}" type="datetime1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4F9-732D-4EB3-A087-00E466B8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72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0B27-D60E-4CAC-AD00-05CADB20039C}" type="datetime1">
              <a:rPr lang="en-IN" smtClean="0"/>
              <a:t>12-12-2023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4F9-732D-4EB3-A087-00E466B8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23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832EB48-E1AE-4116-B970-37F66EC26CEB}" type="datetime1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CD84F9-732D-4EB3-A087-00E466B8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19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D8721A-FCF1-B832-33FE-A4478CD909D7}"/>
              </a:ext>
            </a:extLst>
          </p:cNvPr>
          <p:cNvSpPr/>
          <p:nvPr/>
        </p:nvSpPr>
        <p:spPr>
          <a:xfrm>
            <a:off x="1643049" y="1016615"/>
            <a:ext cx="89812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IPL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B6EFC-20A4-6D3D-B8D5-39D61782E22E}"/>
              </a:ext>
            </a:extLst>
          </p:cNvPr>
          <p:cNvSpPr/>
          <p:nvPr/>
        </p:nvSpPr>
        <p:spPr>
          <a:xfrm>
            <a:off x="6546086" y="5379720"/>
            <a:ext cx="4078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Vijay Shankar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F67BF-7174-B741-7FD9-DF2A9066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0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FEEA94-9119-4F7E-8B2C-FBEA5E0E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10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61FA7-8073-91FA-B209-D51F8FAFCD87}"/>
              </a:ext>
            </a:extLst>
          </p:cNvPr>
          <p:cNvSpPr/>
          <p:nvPr/>
        </p:nvSpPr>
        <p:spPr>
          <a:xfrm>
            <a:off x="91440" y="0"/>
            <a:ext cx="1121968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Q3</a:t>
            </a:r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Now you need to get 2-3 Hard-hitting players who have scored most runs in boundaries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have played more the 2 ipl season. To do that you have to make a list of 10 players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want to bid in the auction so that when you try to grab them in auction you should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pay the amount greater than you have in the purse for a particular player.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(only 4 and 6 will be counted as boundaries so calculate how many 4 and 6 has been hit by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each batsman and also calculate total runs scored to get the output as boundary percentage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will be runs in boundary divided by total runs scored)</a:t>
            </a:r>
            <a:endParaRPr lang="en-IN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0583E8-10CF-08B8-88A8-7E77CDD63BA7}"/>
              </a:ext>
            </a:extLst>
          </p:cNvPr>
          <p:cNvSpPr/>
          <p:nvPr/>
        </p:nvSpPr>
        <p:spPr>
          <a:xfrm>
            <a:off x="3749040" y="1698983"/>
            <a:ext cx="330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5810E-82D5-8F76-5D3A-78FE849EEA2D}"/>
              </a:ext>
            </a:extLst>
          </p:cNvPr>
          <p:cNvSpPr txBox="1"/>
          <p:nvPr/>
        </p:nvSpPr>
        <p:spPr>
          <a:xfrm>
            <a:off x="1493520" y="2234525"/>
            <a:ext cx="73964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SELECT d.batsman,</a:t>
            </a:r>
          </a:p>
          <a:p>
            <a:r>
              <a:rPr lang="en-US" sz="1600" b="1" dirty="0"/>
              <a:t>ROUND(SUM(CASE WHEN batsman_runs IN (4,6) THEN batsman_runs ELSE 0 END)/CAST(SUM(batsman_runs) AS DECIMAL) * 100,3) </a:t>
            </a:r>
          </a:p>
          <a:p>
            <a:r>
              <a:rPr lang="en-US" sz="1600" b="1" dirty="0"/>
              <a:t>AS boundary_percentage,</a:t>
            </a:r>
          </a:p>
          <a:p>
            <a:r>
              <a:rPr lang="en-US" sz="1600" b="1" dirty="0"/>
              <a:t>SUM(CASE WHEN batsman_runs IN (4,6) THEN batsman_runs ELSE 0 END) AS runs_from_boundaries,</a:t>
            </a:r>
          </a:p>
          <a:p>
            <a:r>
              <a:rPr lang="en-US" sz="1600" b="1" dirty="0"/>
              <a:t>SUM(batsman_runs) AS total_score,</a:t>
            </a:r>
          </a:p>
          <a:p>
            <a:r>
              <a:rPr lang="en-US" sz="1600" b="1" dirty="0"/>
              <a:t>SUM(CASE WHEN batsman_runs IN (4,6) THEN 1 ELSE 0 END) AS no_of_boundaries, </a:t>
            </a:r>
          </a:p>
          <a:p>
            <a:r>
              <a:rPr lang="en-US" sz="1600" b="1" dirty="0"/>
              <a:t>COUNT(DISTINCT EXTRACT(YEAR FROM m.date)) AS no_seasons_played</a:t>
            </a:r>
          </a:p>
          <a:p>
            <a:r>
              <a:rPr lang="en-US" sz="1600" b="1" dirty="0"/>
              <a:t>FROM Deliveries AS d INNER JOIN Matches AS m </a:t>
            </a:r>
          </a:p>
          <a:p>
            <a:r>
              <a:rPr lang="en-US" sz="1600" b="1" dirty="0"/>
              <a:t>ON d.id = m.id</a:t>
            </a:r>
          </a:p>
          <a:p>
            <a:r>
              <a:rPr lang="en-US" sz="1600" b="1" dirty="0"/>
              <a:t>WHERE batsman_runs &gt; 0</a:t>
            </a:r>
          </a:p>
          <a:p>
            <a:r>
              <a:rPr lang="en-US" sz="1600" b="1" dirty="0"/>
              <a:t>GROUP BY d.batsman </a:t>
            </a:r>
          </a:p>
          <a:p>
            <a:r>
              <a:rPr lang="en-US" sz="1600" b="1" dirty="0"/>
              <a:t>HAVING COUNT(DISTINCT(EXTRACT(YEAR FROM m.date))) &gt; 2</a:t>
            </a:r>
          </a:p>
          <a:p>
            <a:r>
              <a:rPr lang="en-US" sz="1600" b="1" dirty="0"/>
              <a:t>ORDER BY boundary_percentage DESC</a:t>
            </a:r>
          </a:p>
          <a:p>
            <a:r>
              <a:rPr lang="en-US" sz="1600" b="1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415661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CD715-BD39-C643-AD15-8AAC4CB8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11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69E323-F5E6-A451-5D63-1D060AEB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08" y="74223"/>
            <a:ext cx="7836303" cy="29026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81C715-E6A5-147F-F25E-0B006911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39" y="2976881"/>
            <a:ext cx="6238240" cy="36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6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78CDA2-2822-C3EE-A2F2-929B57C9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12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65C27-21AA-A45F-85B3-26AC2EC35233}"/>
              </a:ext>
            </a:extLst>
          </p:cNvPr>
          <p:cNvSpPr/>
          <p:nvPr/>
        </p:nvSpPr>
        <p:spPr>
          <a:xfrm>
            <a:off x="1693969" y="441741"/>
            <a:ext cx="853990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i="0" u="none" strike="noStrike" cap="none" spc="0" baseline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Q4</a:t>
            </a:r>
            <a:r>
              <a:rPr lang="en-US" sz="1600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 - Your first priority is to get 2-3 bowlers with good economy who have bowled at least 500</a:t>
            </a:r>
          </a:p>
          <a:p>
            <a:pPr algn="ctr"/>
            <a:r>
              <a:rPr lang="en-US" sz="1600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balls in IPL so far. To do that you have to make a list of 10 players you want to bid in the</a:t>
            </a:r>
          </a:p>
          <a:p>
            <a:pPr algn="ctr"/>
            <a:r>
              <a:rPr lang="en-US" sz="1600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auction so that when you try to grab them in auction you should not pay the amount</a:t>
            </a:r>
          </a:p>
          <a:p>
            <a:pPr algn="ctr"/>
            <a:r>
              <a:rPr lang="en-US" sz="1600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greater than you have in the purse for a particular player.</a:t>
            </a:r>
            <a:r>
              <a:rPr lang="en-US" sz="1600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MT"/>
              </a:rPr>
              <a:t>(economy can be calculated by</a:t>
            </a:r>
          </a:p>
          <a:p>
            <a:pPr algn="ctr"/>
            <a:r>
              <a:rPr lang="en-US" sz="1600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MT"/>
              </a:rPr>
              <a:t>dividing total runs conceded with total overs bowled)</a:t>
            </a:r>
            <a:endParaRPr lang="en-IN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2AFEF7-1330-913F-03E0-8CFBB4BC0E82}"/>
              </a:ext>
            </a:extLst>
          </p:cNvPr>
          <p:cNvSpPr/>
          <p:nvPr/>
        </p:nvSpPr>
        <p:spPr>
          <a:xfrm>
            <a:off x="3942080" y="1765180"/>
            <a:ext cx="330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ABFB8-A9DA-5696-35B2-904103785FB8}"/>
              </a:ext>
            </a:extLst>
          </p:cNvPr>
          <p:cNvSpPr txBox="1"/>
          <p:nvPr/>
        </p:nvSpPr>
        <p:spPr>
          <a:xfrm>
            <a:off x="2042160" y="263150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SELECT bowler, </a:t>
            </a:r>
          </a:p>
          <a:p>
            <a:r>
              <a:rPr lang="en-IN" b="1" dirty="0"/>
              <a:t>ROUND(CAST(SUM(total_runs) AS decimal)/(COUNT(ball)/6),2) AS economy,</a:t>
            </a:r>
          </a:p>
          <a:p>
            <a:r>
              <a:rPr lang="en-IN" b="1" dirty="0"/>
              <a:t>COUNT(ball) AS balls_bowled,</a:t>
            </a:r>
          </a:p>
          <a:p>
            <a:r>
              <a:rPr lang="en-IN" b="1" dirty="0"/>
              <a:t>CAST(COUNT(ball)/6 AS DECIMAL) AS overs_bowled,</a:t>
            </a:r>
          </a:p>
          <a:p>
            <a:r>
              <a:rPr lang="en-IN" b="1" dirty="0"/>
              <a:t>SUM(total_runs) AS runs_conceded</a:t>
            </a:r>
          </a:p>
          <a:p>
            <a:r>
              <a:rPr lang="en-IN" b="1" dirty="0"/>
              <a:t>FROM deliveries </a:t>
            </a:r>
          </a:p>
          <a:p>
            <a:r>
              <a:rPr lang="en-IN" b="1" dirty="0"/>
              <a:t>GROUP BY bowler</a:t>
            </a:r>
          </a:p>
          <a:p>
            <a:r>
              <a:rPr lang="en-IN" b="1" dirty="0"/>
              <a:t>HAVING COUNT(ball) &gt;= 500</a:t>
            </a:r>
          </a:p>
          <a:p>
            <a:r>
              <a:rPr lang="en-IN" b="1" dirty="0"/>
              <a:t>ORDER BY economy</a:t>
            </a:r>
          </a:p>
          <a:p>
            <a:r>
              <a:rPr lang="en-IN" b="1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91629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94905-014F-E497-E1AA-67B40051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13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E7A7A-5BB6-79A4-B383-F7A0894C0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462" y="154869"/>
            <a:ext cx="5359675" cy="2768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781CB5-FAE8-5A3C-F3F1-907A3666D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37840"/>
            <a:ext cx="5913119" cy="35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6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1BE912-0B08-C975-CF5A-6316A2D6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14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503FA-82F7-0718-9D4D-B10C3889C5B6}"/>
              </a:ext>
            </a:extLst>
          </p:cNvPr>
          <p:cNvSpPr/>
          <p:nvPr/>
        </p:nvSpPr>
        <p:spPr>
          <a:xfrm>
            <a:off x="711200" y="524083"/>
            <a:ext cx="108102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i="0" u="none" strike="noStrike" cap="none" spc="0" baseline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Q5</a:t>
            </a:r>
            <a:r>
              <a:rPr lang="en-US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- Now you need to get 2-3 bowlers with the best strike rate and who have bowled at least</a:t>
            </a:r>
          </a:p>
          <a:p>
            <a:pPr algn="ctr"/>
            <a:r>
              <a:rPr lang="en-US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500 balls in IPL so far. To do that you have to make a list of 10 players you want to bid in</a:t>
            </a:r>
          </a:p>
          <a:p>
            <a:pPr algn="ctr"/>
            <a:r>
              <a:rPr lang="en-US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the auction so that when you try to grab them in auction you should not pay the amount</a:t>
            </a:r>
          </a:p>
          <a:p>
            <a:pPr algn="ctr"/>
            <a:r>
              <a:rPr lang="en-US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greater than you have in the purse for a particular player.</a:t>
            </a:r>
          </a:p>
          <a:p>
            <a:pPr algn="ctr"/>
            <a:r>
              <a:rPr lang="en-US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MT"/>
              </a:rPr>
              <a:t>(strike rate of a bowler can be calculated by number of balls bowled divided by total wickets</a:t>
            </a:r>
          </a:p>
          <a:p>
            <a:pPr algn="ctr"/>
            <a:r>
              <a:rPr lang="en-IN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MT"/>
              </a:rPr>
              <a:t>taken)</a:t>
            </a:r>
            <a:endParaRPr lang="en-IN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5388F-5872-F0AD-36AE-6EE43FFF4222}"/>
              </a:ext>
            </a:extLst>
          </p:cNvPr>
          <p:cNvSpPr/>
          <p:nvPr/>
        </p:nvSpPr>
        <p:spPr>
          <a:xfrm>
            <a:off x="4150359" y="2191900"/>
            <a:ext cx="330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B3EE7-C48C-7230-58C0-B12984BF9D3E}"/>
              </a:ext>
            </a:extLst>
          </p:cNvPr>
          <p:cNvSpPr txBox="1"/>
          <p:nvPr/>
        </p:nvSpPr>
        <p:spPr>
          <a:xfrm>
            <a:off x="1859280" y="3014522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 bowler, </a:t>
            </a:r>
          </a:p>
          <a:p>
            <a:r>
              <a:rPr lang="en-US" b="1" dirty="0"/>
              <a:t>ROUND(CAST(COUNT(ball) AS DECIMAL)/SUM(is_wicket),3) AS bowler_strike_rate,</a:t>
            </a:r>
          </a:p>
          <a:p>
            <a:r>
              <a:rPr lang="en-US" b="1" dirty="0"/>
              <a:t>COUNT(ball) AS balls_bowled,</a:t>
            </a:r>
          </a:p>
          <a:p>
            <a:r>
              <a:rPr lang="en-US" b="1" dirty="0"/>
              <a:t>SUM(is_wicket) AS wickets_taken</a:t>
            </a:r>
          </a:p>
          <a:p>
            <a:r>
              <a:rPr lang="en-US" b="1" dirty="0"/>
              <a:t>FROM deliveries </a:t>
            </a:r>
          </a:p>
          <a:p>
            <a:r>
              <a:rPr lang="en-US" b="1" dirty="0"/>
              <a:t>GROUP BY bowler</a:t>
            </a:r>
          </a:p>
          <a:p>
            <a:r>
              <a:rPr lang="en-US" b="1" dirty="0"/>
              <a:t>HAVING COUNT(ball) &gt;= 500 AND SUM(is_wicket) != 0</a:t>
            </a:r>
          </a:p>
          <a:p>
            <a:r>
              <a:rPr lang="en-US" b="1" dirty="0"/>
              <a:t>ORDER BY bowler_strike_rate</a:t>
            </a:r>
          </a:p>
          <a:p>
            <a:r>
              <a:rPr lang="en-US" b="1" dirty="0"/>
              <a:t>LIMIT 10;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3150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CC02BB-0217-4452-2CDA-3F1F64B8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B5EBB-87A7-616D-7C64-056FE89EF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914400"/>
            <a:ext cx="6035039" cy="386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CAE35-010B-318A-9A34-53D64DE0A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92" y="914401"/>
            <a:ext cx="5023607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9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C4D62-ACCD-5C29-C3D9-C1B918AD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7C133-69BA-1B56-3CDB-E4B211CF9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40" y="701040"/>
            <a:ext cx="74676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3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4B08DB-B49B-611E-D0B3-1BE97556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17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9F32B-70F0-B4FC-DA98-75343D60076F}"/>
              </a:ext>
            </a:extLst>
          </p:cNvPr>
          <p:cNvSpPr/>
          <p:nvPr/>
        </p:nvSpPr>
        <p:spPr>
          <a:xfrm>
            <a:off x="731520" y="136525"/>
            <a:ext cx="10099040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i="0" u="none" strike="noStrike" cap="none" spc="0" baseline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Q6 - </a:t>
            </a:r>
            <a:r>
              <a:rPr lang="en-US" sz="1400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Now you need to get 2-3 All_rounders with the best batting as well as bowling strike rate</a:t>
            </a:r>
          </a:p>
          <a:p>
            <a:pPr algn="ctr"/>
            <a:r>
              <a:rPr lang="en-US" sz="1400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and who have faced at least 500 balls in IPL so far and have bowled minimum 300</a:t>
            </a:r>
          </a:p>
          <a:p>
            <a:pPr algn="ctr"/>
            <a:r>
              <a:rPr lang="en-US" sz="1400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balls.To do that you have to make a list of 10 players you want to bid in the auction so</a:t>
            </a:r>
          </a:p>
          <a:p>
            <a:pPr algn="ctr"/>
            <a:r>
              <a:rPr lang="en-US" sz="1400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that when you try to grab them in auction you should not pay the amount greater than</a:t>
            </a:r>
          </a:p>
          <a:p>
            <a:pPr algn="ctr"/>
            <a:r>
              <a:rPr lang="en-US" sz="1400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you have in the purse for a particular player.</a:t>
            </a:r>
          </a:p>
          <a:p>
            <a:pPr algn="ctr"/>
            <a:r>
              <a:rPr lang="en-US" sz="1400" b="0" i="1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ItalicMT"/>
              </a:rPr>
              <a:t>( strike rate of an all rounder can be calculated using the same criteria of batsman similarly the</a:t>
            </a:r>
          </a:p>
          <a:p>
            <a:pPr algn="ctr"/>
            <a:r>
              <a:rPr lang="en-US" sz="1400" b="0" i="1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ItalicMT"/>
              </a:rPr>
              <a:t>bowling strike rate can be calculated using the criteria of a bowler)</a:t>
            </a:r>
            <a:endParaRPr lang="en-IN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56719C-027F-9EE9-D4AC-7E5C0EEF4084}"/>
              </a:ext>
            </a:extLst>
          </p:cNvPr>
          <p:cNvSpPr/>
          <p:nvPr/>
        </p:nvSpPr>
        <p:spPr>
          <a:xfrm>
            <a:off x="3947159" y="1665347"/>
            <a:ext cx="330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3CD345-5055-BE1E-B612-647D6B05634A}"/>
              </a:ext>
            </a:extLst>
          </p:cNvPr>
          <p:cNvSpPr txBox="1"/>
          <p:nvPr/>
        </p:nvSpPr>
        <p:spPr>
          <a:xfrm>
            <a:off x="1366520" y="2379463"/>
            <a:ext cx="99872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SELECT a.batsman AS all_rounder, </a:t>
            </a:r>
          </a:p>
          <a:p>
            <a:r>
              <a:rPr lang="en-IN" sz="1600" b="1" dirty="0"/>
              <a:t>ROUND(SUM(a.batsman_runs)/CAST(COUNT(a.ball) AS DECIMAL)*100,3) AS batting_strike_Rate, </a:t>
            </a:r>
          </a:p>
          <a:p>
            <a:r>
              <a:rPr lang="en-IN" sz="1600" b="1" dirty="0"/>
              <a:t>bowling_strike_rate</a:t>
            </a:r>
          </a:p>
          <a:p>
            <a:r>
              <a:rPr lang="en-IN" sz="1600" b="1" dirty="0"/>
              <a:t>FROM deliveries AS a </a:t>
            </a:r>
          </a:p>
          <a:p>
            <a:r>
              <a:rPr lang="en-IN" sz="1600" b="1" dirty="0"/>
              <a:t>INNER JOIN</a:t>
            </a:r>
          </a:p>
          <a:p>
            <a:r>
              <a:rPr lang="en-IN" sz="1600" b="1" dirty="0"/>
              <a:t>(SELECT bowler, COUNT(ball) AS balls_bowled,</a:t>
            </a:r>
          </a:p>
          <a:p>
            <a:r>
              <a:rPr lang="en-IN" sz="1600" b="1" dirty="0"/>
              <a:t>ROUND(CAST(COUNT(ball) AS DECIMAL)/SUM(is_wicket),3) AS bowling_strike_rate FROM deliveries</a:t>
            </a:r>
          </a:p>
          <a:p>
            <a:r>
              <a:rPr lang="en-IN" sz="1600" b="1" dirty="0"/>
              <a:t>GROUP BY bowler</a:t>
            </a:r>
          </a:p>
          <a:p>
            <a:r>
              <a:rPr lang="en-IN" sz="1600" b="1" dirty="0"/>
              <a:t>HAVING COUNT(ball) &gt;= 300 AND SUM(is_wicket) != 0</a:t>
            </a:r>
          </a:p>
          <a:p>
            <a:r>
              <a:rPr lang="en-IN" sz="1600" b="1" dirty="0"/>
              <a:t>ORDER BY bowling_strike_rate) AS b</a:t>
            </a:r>
          </a:p>
          <a:p>
            <a:r>
              <a:rPr lang="en-IN" sz="1600" b="1" dirty="0"/>
              <a:t>ON a.batsman = b.bowler</a:t>
            </a:r>
          </a:p>
          <a:p>
            <a:r>
              <a:rPr lang="en-IN" sz="1600" b="1" dirty="0"/>
              <a:t>WHERE extras_type NOT IN ('wides')</a:t>
            </a:r>
          </a:p>
          <a:p>
            <a:r>
              <a:rPr lang="en-IN" sz="1600" b="1" dirty="0"/>
              <a:t>GROUP BY batsman, bowling_strike_rate</a:t>
            </a:r>
          </a:p>
          <a:p>
            <a:r>
              <a:rPr lang="en-IN" sz="1600" b="1" dirty="0"/>
              <a:t>HAVING COUNT(ball) &gt;= 500</a:t>
            </a:r>
          </a:p>
          <a:p>
            <a:r>
              <a:rPr lang="en-IN" sz="1600" b="1" dirty="0"/>
              <a:t>ORDER BY batting_strike_rate DESC</a:t>
            </a:r>
          </a:p>
          <a:p>
            <a:r>
              <a:rPr lang="en-IN" sz="1600" b="1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316709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B971E0-3DD4-75BD-879F-54BF135A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18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641E1-DD74-4AA1-D40D-6C25427C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" y="488281"/>
            <a:ext cx="11054080" cy="58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1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35597-F96F-DB88-318A-2D8BA62A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19</a:t>
            </a:fld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95254A-3881-80F3-1E14-F2969A70427D}"/>
              </a:ext>
            </a:extLst>
          </p:cNvPr>
          <p:cNvSpPr/>
          <p:nvPr/>
        </p:nvSpPr>
        <p:spPr>
          <a:xfrm>
            <a:off x="3778455" y="335895"/>
            <a:ext cx="39442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CRITERIA FOR WICKET KEEPER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FE55E-0FE3-C509-44DA-A5E080160A3A}"/>
              </a:ext>
            </a:extLst>
          </p:cNvPr>
          <p:cNvSpPr txBox="1"/>
          <p:nvPr/>
        </p:nvSpPr>
        <p:spPr>
          <a:xfrm>
            <a:off x="1087120" y="889794"/>
            <a:ext cx="102666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 wicket keeper has to be agile and must have taken many wickets by stumping. In addition to this, he must be a hard hitter meaning that he should have hit lot of boundaries. 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Such a person could be a middle order batsman who can add runs to the score-card swiftly with boundaries. 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Thus to select wicket keepers, the number of stumpings done by player and his boundary percentage could be taken into account. 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Wicket keeper can be identified from the given data by filtering the data with respect to the dismissal_kind as stumped. 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stumping count could be grouped based on the wicket_keeper and sorted in descending order. 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 addition to this, the boundary percentage which is the proportion of runs which came from boundaries can be also included to get a better picture of their hitting abilities.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0270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7EF4E-16D0-776A-C787-4C6593EC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3F26F-6CD3-484F-2A6F-D8D2A41B67A0}"/>
              </a:ext>
            </a:extLst>
          </p:cNvPr>
          <p:cNvSpPr txBox="1"/>
          <p:nvPr/>
        </p:nvSpPr>
        <p:spPr>
          <a:xfrm>
            <a:off x="2357120" y="440729"/>
            <a:ext cx="820928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                               </a:t>
            </a:r>
            <a:r>
              <a:rPr lang="en-IN" sz="2400" b="1" dirty="0">
                <a:solidFill>
                  <a:schemeClr val="accent1"/>
                </a:solidFill>
              </a:rPr>
              <a:t>INDEX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Slides 3 &amp; 4      </a:t>
            </a:r>
            <a:r>
              <a:rPr lang="en-IN" dirty="0">
                <a:solidFill>
                  <a:schemeClr val="accent2"/>
                </a:solidFill>
                <a:sym typeface="Wingdings" panose="05000000000000000000" pitchFamily="2" charset="2"/>
              </a:rPr>
              <a:t> CREATE TABLE QUERIES</a:t>
            </a:r>
          </a:p>
          <a:p>
            <a:endParaRPr lang="en-IN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Slides 5 &amp; 6      </a:t>
            </a:r>
            <a:r>
              <a:rPr lang="en-IN" dirty="0">
                <a:solidFill>
                  <a:schemeClr val="accent2"/>
                </a:solidFill>
                <a:sym typeface="Wingdings" panose="05000000000000000000" pitchFamily="2" charset="2"/>
              </a:rPr>
              <a:t> BATSMAN STRIKE RATE</a:t>
            </a:r>
          </a:p>
          <a:p>
            <a:endParaRPr lang="en-IN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  <a:sym typeface="Wingdings" panose="05000000000000000000" pitchFamily="2" charset="2"/>
              </a:rPr>
              <a:t>Slides 7 to 9      AVERAGE SCORE OF BATSMAN</a:t>
            </a:r>
          </a:p>
          <a:p>
            <a:endParaRPr lang="en-IN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  <a:sym typeface="Wingdings" panose="05000000000000000000" pitchFamily="2" charset="2"/>
              </a:rPr>
              <a:t>Slides 10 &amp; 11   BOUNDARY PERCENTAGE OF BATSMAN</a:t>
            </a:r>
          </a:p>
          <a:p>
            <a:endParaRPr lang="en-IN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  <a:sym typeface="Wingdings" panose="05000000000000000000" pitchFamily="2" charset="2"/>
              </a:rPr>
              <a:t>Slides 12 &amp; 13   BOWLER ECONOMY RATE</a:t>
            </a:r>
          </a:p>
          <a:p>
            <a:endParaRPr lang="en-IN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  <a:sym typeface="Wingdings" panose="05000000000000000000" pitchFamily="2" charset="2"/>
              </a:rPr>
              <a:t>Slides 14 to 16  BOWLER STRIKE RATE</a:t>
            </a:r>
          </a:p>
          <a:p>
            <a:endParaRPr lang="en-IN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  <a:sym typeface="Wingdings" panose="05000000000000000000" pitchFamily="2" charset="2"/>
              </a:rPr>
              <a:t>Slides 17 &amp; 18   ALL ROUNDER</a:t>
            </a:r>
          </a:p>
          <a:p>
            <a:endParaRPr lang="en-IN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  <a:sym typeface="Wingdings" panose="05000000000000000000" pitchFamily="2" charset="2"/>
              </a:rPr>
              <a:t>Slides 19 &amp; 20   CRITERIA FOR WICKET KEEPER</a:t>
            </a:r>
          </a:p>
          <a:p>
            <a:endParaRPr lang="en-IN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  <a:sym typeface="Wingdings" panose="05000000000000000000" pitchFamily="2" charset="2"/>
              </a:rPr>
              <a:t>Slides 21 to 29  FINAL ASSESSMENT QUESTIONS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55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11FA47-A89F-F777-46DC-E7127AFB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20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3B4E6-36CB-A4F7-9F0D-AD6AFEE89F22}"/>
              </a:ext>
            </a:extLst>
          </p:cNvPr>
          <p:cNvSpPr txBox="1"/>
          <p:nvPr/>
        </p:nvSpPr>
        <p:spPr>
          <a:xfrm>
            <a:off x="254000" y="1248123"/>
            <a:ext cx="5735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SELECT a.batsman AS wicket_keeper, </a:t>
            </a:r>
          </a:p>
          <a:p>
            <a:r>
              <a:rPr lang="en-IN" b="1" dirty="0"/>
              <a:t>ROUND(SUM(CASE WHEN batsman_runs IN (4,6) THEN batsman_runs ELSE 0 END)/CAST(SUM(batsman_runs) AS DECIMAL) * 100,3) </a:t>
            </a:r>
          </a:p>
          <a:p>
            <a:r>
              <a:rPr lang="en-IN" b="1" dirty="0"/>
              <a:t>AS boundary_percentage, no_of_stumpings</a:t>
            </a:r>
          </a:p>
          <a:p>
            <a:r>
              <a:rPr lang="en-IN" b="1" dirty="0"/>
              <a:t>FROM deliveries AS a </a:t>
            </a:r>
          </a:p>
          <a:p>
            <a:r>
              <a:rPr lang="en-IN" b="1" dirty="0"/>
              <a:t>INNER JOIN</a:t>
            </a:r>
          </a:p>
          <a:p>
            <a:r>
              <a:rPr lang="en-IN" b="1" dirty="0"/>
              <a:t>(SELECT fielder, COUNT(dismissal_kind) AS no_of_stumpings FROM deliveries</a:t>
            </a:r>
          </a:p>
          <a:p>
            <a:r>
              <a:rPr lang="en-IN" b="1" dirty="0"/>
              <a:t>WHERE dismissal_kind = 'stumped'</a:t>
            </a:r>
          </a:p>
          <a:p>
            <a:r>
              <a:rPr lang="en-IN" b="1" dirty="0"/>
              <a:t>GROUP BY fielder</a:t>
            </a:r>
          </a:p>
          <a:p>
            <a:r>
              <a:rPr lang="en-IN" b="1" dirty="0"/>
              <a:t>ORDER BY no_of_stumpings DESC) AS b</a:t>
            </a:r>
          </a:p>
          <a:p>
            <a:r>
              <a:rPr lang="en-IN" b="1" dirty="0"/>
              <a:t>ON a.batsman = b.fielder</a:t>
            </a:r>
          </a:p>
          <a:p>
            <a:r>
              <a:rPr lang="en-IN" b="1" dirty="0"/>
              <a:t>GROUP BY batsman, no_of_stumpings</a:t>
            </a:r>
          </a:p>
          <a:p>
            <a:r>
              <a:rPr lang="en-IN" b="1" dirty="0"/>
              <a:t>HAVING SUM(batsman_runs) &gt; 0</a:t>
            </a:r>
          </a:p>
          <a:p>
            <a:r>
              <a:rPr lang="en-IN" b="1" dirty="0"/>
              <a:t>ORDER BY no_of_stumpings DESC;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C4FDE-256A-7142-106E-B333968F5275}"/>
              </a:ext>
            </a:extLst>
          </p:cNvPr>
          <p:cNvSpPr/>
          <p:nvPr/>
        </p:nvSpPr>
        <p:spPr>
          <a:xfrm>
            <a:off x="731521" y="406400"/>
            <a:ext cx="28752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SAMPLE QUERY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DDDB31-DF12-4334-4BD9-6B583E99AD3A}"/>
              </a:ext>
            </a:extLst>
          </p:cNvPr>
          <p:cNvSpPr/>
          <p:nvPr/>
        </p:nvSpPr>
        <p:spPr>
          <a:xfrm>
            <a:off x="7559041" y="416560"/>
            <a:ext cx="28752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SAMPLE OUTPUT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5A9222-5354-4D50-BCAF-4B1BD8A4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1" y="1248124"/>
            <a:ext cx="5344160" cy="45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4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9FF9C-4AA7-5639-346A-10285F59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21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98A9F-6B51-6F10-BA94-7A19089B66BD}"/>
              </a:ext>
            </a:extLst>
          </p:cNvPr>
          <p:cNvSpPr/>
          <p:nvPr/>
        </p:nvSpPr>
        <p:spPr>
          <a:xfrm>
            <a:off x="1863944" y="478135"/>
            <a:ext cx="84641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ADDITIONAL QUESTIONS FOR FINAL ASSESSMENT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7B616-CFF3-E554-DBB2-FAF0817CEBBA}"/>
              </a:ext>
            </a:extLst>
          </p:cNvPr>
          <p:cNvSpPr txBox="1"/>
          <p:nvPr/>
        </p:nvSpPr>
        <p:spPr>
          <a:xfrm>
            <a:off x="1863944" y="124473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1. Get the count of cities that have hosted an IPL match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38D89-4DF1-4325-23B7-A8A3A41CB38F}"/>
              </a:ext>
            </a:extLst>
          </p:cNvPr>
          <p:cNvSpPr txBox="1"/>
          <p:nvPr/>
        </p:nvSpPr>
        <p:spPr>
          <a:xfrm>
            <a:off x="2082800" y="157585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SELECT COUNT(DISTINCT(city)) AS count_of_cities</a:t>
            </a:r>
          </a:p>
          <a:p>
            <a:r>
              <a:rPr lang="en-IN" sz="1600" dirty="0"/>
              <a:t>FROM matches</a:t>
            </a:r>
          </a:p>
          <a:p>
            <a:r>
              <a:rPr lang="en-IN" sz="1600" dirty="0"/>
              <a:t>WHERE city != 'NA';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AE84F-7546-04C3-4BCB-E8E540F71A42}"/>
              </a:ext>
            </a:extLst>
          </p:cNvPr>
          <p:cNvSpPr txBox="1"/>
          <p:nvPr/>
        </p:nvSpPr>
        <p:spPr>
          <a:xfrm>
            <a:off x="1772504" y="2673782"/>
            <a:ext cx="10180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2. Create table </a:t>
            </a:r>
            <a:r>
              <a:rPr lang="en-US" sz="1400" b="0" i="1" u="none" strike="noStrike" baseline="0" dirty="0">
                <a:solidFill>
                  <a:srgbClr val="FF0000"/>
                </a:solidFill>
                <a:latin typeface="Arial-ItalicMT"/>
              </a:rPr>
              <a:t>deliveries_v02 </a:t>
            </a:r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with all the columns of the table ‘</a:t>
            </a:r>
            <a:r>
              <a:rPr lang="en-US" sz="1400" b="0" i="1" u="none" strike="noStrike" baseline="0" dirty="0">
                <a:solidFill>
                  <a:srgbClr val="FF0000"/>
                </a:solidFill>
                <a:latin typeface="Arial-ItalicMT"/>
              </a:rPr>
              <a:t>deliveries’ </a:t>
            </a:r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and an additional</a:t>
            </a:r>
          </a:p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   column </a:t>
            </a:r>
            <a:r>
              <a:rPr lang="en-US" sz="1400" b="0" i="1" u="none" strike="noStrike" baseline="0" dirty="0">
                <a:solidFill>
                  <a:srgbClr val="FF0000"/>
                </a:solidFill>
                <a:latin typeface="Arial-ItalicMT"/>
              </a:rPr>
              <a:t>ball_result </a:t>
            </a:r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containing values </a:t>
            </a:r>
            <a:r>
              <a:rPr lang="en-US" sz="1400" b="0" i="1" u="none" strike="noStrike" baseline="0" dirty="0">
                <a:solidFill>
                  <a:srgbClr val="FF0000"/>
                </a:solidFill>
                <a:latin typeface="Arial-ItalicMT"/>
              </a:rPr>
              <a:t>boundary</a:t>
            </a:r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, </a:t>
            </a:r>
            <a:r>
              <a:rPr lang="en-US" sz="1400" b="0" i="1" u="none" strike="noStrike" baseline="0" dirty="0">
                <a:solidFill>
                  <a:srgbClr val="FF0000"/>
                </a:solidFill>
                <a:latin typeface="Arial-ItalicMT"/>
              </a:rPr>
              <a:t>dot </a:t>
            </a:r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or </a:t>
            </a:r>
            <a:r>
              <a:rPr lang="en-US" sz="1400" b="0" i="1" u="none" strike="noStrike" baseline="0" dirty="0">
                <a:solidFill>
                  <a:srgbClr val="FF0000"/>
                </a:solidFill>
                <a:latin typeface="Arial-ItalicMT"/>
              </a:rPr>
              <a:t>other </a:t>
            </a:r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depending on the </a:t>
            </a:r>
            <a:r>
              <a:rPr lang="en-US" sz="1400" b="0" i="1" u="none" strike="noStrike" baseline="0" dirty="0">
                <a:solidFill>
                  <a:srgbClr val="FF0000"/>
                </a:solidFill>
                <a:latin typeface="Arial-ItalicMT"/>
              </a:rPr>
              <a:t>total_run</a:t>
            </a:r>
          </a:p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   (boundary for &gt;= 4, dot for 0 and other for any other number)</a:t>
            </a:r>
          </a:p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   (Hint 1 : CASE WHEN statement is used to get condition based results)</a:t>
            </a:r>
          </a:p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   (Hint 2: To convert the output data of the select statement into a table, you can use a</a:t>
            </a:r>
          </a:p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   subquery. Create table </a:t>
            </a:r>
            <a:r>
              <a:rPr lang="en-US" sz="1400" b="0" i="1" u="none" strike="noStrike" baseline="0" dirty="0">
                <a:solidFill>
                  <a:srgbClr val="FF0000"/>
                </a:solidFill>
                <a:latin typeface="Arial-ItalicMT"/>
              </a:rPr>
              <a:t>table_name </a:t>
            </a:r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as </a:t>
            </a:r>
            <a:r>
              <a:rPr lang="en-US" sz="1400" b="0" i="1" u="none" strike="noStrike" baseline="0" dirty="0">
                <a:solidFill>
                  <a:srgbClr val="FF0000"/>
                </a:solidFill>
                <a:latin typeface="Arial-ItalicMT"/>
              </a:rPr>
              <a:t>[entire select statement].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C99A35-DC5B-9731-FA53-C996993C7934}"/>
              </a:ext>
            </a:extLst>
          </p:cNvPr>
          <p:cNvSpPr txBox="1"/>
          <p:nvPr/>
        </p:nvSpPr>
        <p:spPr>
          <a:xfrm>
            <a:off x="1863944" y="4017725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CREATE TABLE deliveries_v02 AS</a:t>
            </a:r>
          </a:p>
          <a:p>
            <a:r>
              <a:rPr lang="en-IN" sz="1600" dirty="0"/>
              <a:t>SELECT *, CASE WHEN total_runs &gt;=4 THEN 'boundary'</a:t>
            </a:r>
          </a:p>
          <a:p>
            <a:r>
              <a:rPr lang="en-IN" sz="1600" dirty="0"/>
              <a:t>               WHEN total_runs = 0 THEN 'dot'</a:t>
            </a:r>
          </a:p>
          <a:p>
            <a:r>
              <a:rPr lang="en-IN" sz="1600" dirty="0"/>
              <a:t>			   ELSE 'other'</a:t>
            </a:r>
          </a:p>
          <a:p>
            <a:r>
              <a:rPr lang="en-IN" sz="1600" dirty="0"/>
              <a:t>			   END AS ball_result</a:t>
            </a:r>
          </a:p>
          <a:p>
            <a:r>
              <a:rPr lang="en-IN" sz="1600" dirty="0"/>
              <a:t>FROM deliveries;</a:t>
            </a:r>
          </a:p>
          <a:p>
            <a:endParaRPr lang="en-IN" sz="1600" dirty="0"/>
          </a:p>
          <a:p>
            <a:r>
              <a:rPr lang="en-IN" sz="1600" dirty="0"/>
              <a:t>SELECT * FROM deliveries_v02;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D430B4-806D-0396-A9C4-11C3243F3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960" y="1575856"/>
            <a:ext cx="1778000" cy="8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3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4C7EA-041C-E440-26C0-BEFAC37E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22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05277-75BF-86DB-D0B4-80E3816A266B}"/>
              </a:ext>
            </a:extLst>
          </p:cNvPr>
          <p:cNvSpPr txBox="1"/>
          <p:nvPr/>
        </p:nvSpPr>
        <p:spPr>
          <a:xfrm>
            <a:off x="1651000" y="874375"/>
            <a:ext cx="9702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3. Write a query to fetch the total number of boundaries and dot balls from the</a:t>
            </a:r>
          </a:p>
          <a:p>
            <a:pPr algn="l"/>
            <a:r>
              <a:rPr lang="en-IN" sz="1400" b="0" i="1" u="none" strike="noStrike" baseline="0" dirty="0">
                <a:solidFill>
                  <a:srgbClr val="FF0000"/>
                </a:solidFill>
                <a:latin typeface="Arial-ItalicMT"/>
              </a:rPr>
              <a:t>    deliveries_v02 </a:t>
            </a:r>
            <a:r>
              <a:rPr lang="en-IN" sz="1400" b="0" i="0" u="none" strike="noStrike" baseline="0" dirty="0">
                <a:solidFill>
                  <a:srgbClr val="FF0000"/>
                </a:solidFill>
                <a:latin typeface="ArialMT"/>
              </a:rPr>
              <a:t>table.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FDE77-1F6C-885B-36A4-B95813FF1D77}"/>
              </a:ext>
            </a:extLst>
          </p:cNvPr>
          <p:cNvSpPr txBox="1"/>
          <p:nvPr/>
        </p:nvSpPr>
        <p:spPr>
          <a:xfrm>
            <a:off x="1651000" y="4191508"/>
            <a:ext cx="92303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4.Write a query to fetch the total number of boundaries scored by each team from the</a:t>
            </a:r>
          </a:p>
          <a:p>
            <a:pPr algn="l"/>
            <a:r>
              <a:rPr lang="en-US" sz="1400" b="0" i="1" u="none" strike="noStrike" baseline="0" dirty="0">
                <a:solidFill>
                  <a:srgbClr val="FF0000"/>
                </a:solidFill>
                <a:latin typeface="Arial-ItalicMT"/>
              </a:rPr>
              <a:t>   deliveries_v02 </a:t>
            </a:r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table and order it in descending order of the number of boundaries</a:t>
            </a:r>
          </a:p>
          <a:p>
            <a:pPr algn="l"/>
            <a:r>
              <a:rPr lang="en-IN" sz="1400" b="0" i="0" u="none" strike="noStrike" baseline="0" dirty="0">
                <a:solidFill>
                  <a:srgbClr val="FF0000"/>
                </a:solidFill>
                <a:latin typeface="ArialMT"/>
              </a:rPr>
              <a:t>   scored.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5734F-9601-A0B7-D10B-FC7E41FEDA11}"/>
              </a:ext>
            </a:extLst>
          </p:cNvPr>
          <p:cNvSpPr txBox="1"/>
          <p:nvPr/>
        </p:nvSpPr>
        <p:spPr>
          <a:xfrm>
            <a:off x="1838960" y="4955965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SELECT batting_team, COUNT(ball_result) AS tot_boundaries</a:t>
            </a:r>
          </a:p>
          <a:p>
            <a:r>
              <a:rPr lang="en-IN" sz="1600" dirty="0"/>
              <a:t>FROM deliveries_v02</a:t>
            </a:r>
          </a:p>
          <a:p>
            <a:r>
              <a:rPr lang="en-IN" sz="1600" dirty="0"/>
              <a:t>WHERE ball_result = 'boundary'</a:t>
            </a:r>
          </a:p>
          <a:p>
            <a:r>
              <a:rPr lang="en-IN" sz="1600" dirty="0"/>
              <a:t>GROUP BY batting_team</a:t>
            </a:r>
          </a:p>
          <a:p>
            <a:r>
              <a:rPr lang="en-IN" sz="1600" dirty="0"/>
              <a:t>ORDER BY tot_boundaries DESC;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17C4D-3FC1-D4BC-4DF6-5D0B39689C2A}"/>
              </a:ext>
            </a:extLst>
          </p:cNvPr>
          <p:cNvSpPr txBox="1"/>
          <p:nvPr/>
        </p:nvSpPr>
        <p:spPr>
          <a:xfrm>
            <a:off x="1838960" y="1364948"/>
            <a:ext cx="4541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SELECT COUNT(ball_result) AS count_dot_boundary</a:t>
            </a:r>
          </a:p>
          <a:p>
            <a:r>
              <a:rPr lang="en-US" sz="1600" dirty="0"/>
              <a:t>FROM deliveries_v02</a:t>
            </a:r>
          </a:p>
          <a:p>
            <a:r>
              <a:rPr lang="en-US" sz="1600" dirty="0"/>
              <a:t>WHERE ball_result IN ('dot', 'boundary');</a:t>
            </a:r>
          </a:p>
          <a:p>
            <a:endParaRPr lang="en-IN" sz="1600" dirty="0"/>
          </a:p>
          <a:p>
            <a:r>
              <a:rPr lang="en-US" sz="1600" dirty="0"/>
              <a:t>SELECT ball_result, COUNT(ball_result) as dotballs_boundary</a:t>
            </a:r>
          </a:p>
          <a:p>
            <a:r>
              <a:rPr lang="en-US" sz="1600" dirty="0"/>
              <a:t>FROM deliveries_v02</a:t>
            </a:r>
          </a:p>
          <a:p>
            <a:r>
              <a:rPr lang="en-US" sz="1600" dirty="0"/>
              <a:t>WHERE ball_result IN ('boundary', 'dot')</a:t>
            </a:r>
          </a:p>
          <a:p>
            <a:r>
              <a:rPr lang="en-US" sz="1600" dirty="0"/>
              <a:t>GROUP BY ball_result;</a:t>
            </a:r>
          </a:p>
          <a:p>
            <a:endParaRPr lang="en-IN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6E9CAD5-F26D-2D23-F3D2-BBEC6C3A4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560" y="1182293"/>
            <a:ext cx="2103120" cy="11196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EBCF84-9A26-EB1E-5F95-22CCB1E4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799" y="2574079"/>
            <a:ext cx="2604881" cy="12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49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7EC9B3-C187-EF06-C8ED-72544C27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23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505848-D54B-F244-AA53-C61EA0A3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80" y="314960"/>
            <a:ext cx="6624320" cy="5567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0D5BCF-DC42-1812-CA50-B65DCA805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78" y="997483"/>
            <a:ext cx="2806844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05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74BCFD-405A-566E-AF06-B84317AA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24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981F3-6FAE-654E-34D7-5B2332E7274B}"/>
              </a:ext>
            </a:extLst>
          </p:cNvPr>
          <p:cNvSpPr txBox="1"/>
          <p:nvPr/>
        </p:nvSpPr>
        <p:spPr>
          <a:xfrm>
            <a:off x="1056640" y="600055"/>
            <a:ext cx="9712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5. Write a query to fetch the total number of dot balls bowled by each team and order it in</a:t>
            </a:r>
          </a:p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   descending order of the total number of dot balls bowled.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39F5B-9FFE-C0AA-7A34-9C8C994F9D59}"/>
              </a:ext>
            </a:extLst>
          </p:cNvPr>
          <p:cNvSpPr txBox="1"/>
          <p:nvPr/>
        </p:nvSpPr>
        <p:spPr>
          <a:xfrm>
            <a:off x="1300480" y="116474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SELECT bowling_team, COUNT(ball_result) AS tot_dot_balls</a:t>
            </a:r>
          </a:p>
          <a:p>
            <a:r>
              <a:rPr lang="en-US" sz="1600" dirty="0"/>
              <a:t>FROM deliveries_v02</a:t>
            </a:r>
          </a:p>
          <a:p>
            <a:r>
              <a:rPr lang="en-US" sz="1600" dirty="0"/>
              <a:t>WHERE ball_result = 'dot' AND bowling_team != 'NA'</a:t>
            </a:r>
          </a:p>
          <a:p>
            <a:r>
              <a:rPr lang="en-US" sz="1600" dirty="0"/>
              <a:t>GROUP BY bowling_team</a:t>
            </a:r>
          </a:p>
          <a:p>
            <a:r>
              <a:rPr lang="en-US" sz="1600" dirty="0"/>
              <a:t>ORDER BY tot_dot_balls DESC;</a:t>
            </a:r>
            <a:endParaRPr lang="en-IN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DC9B1-6ED5-550D-CC16-F79C65476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62" y="2529645"/>
            <a:ext cx="7142480" cy="4049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C8FEE3-A380-4D24-2EC5-0E147A4D5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440" y="2563606"/>
            <a:ext cx="2730640" cy="39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9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8FF82-2195-A48E-D660-412804F7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25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47E1F-73DC-AB17-93B8-7301507F7566}"/>
              </a:ext>
            </a:extLst>
          </p:cNvPr>
          <p:cNvSpPr txBox="1"/>
          <p:nvPr/>
        </p:nvSpPr>
        <p:spPr>
          <a:xfrm>
            <a:off x="1209040" y="521970"/>
            <a:ext cx="932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6. Write a query to fetch the total number of dismissals by dismissal kinds where dismissal</a:t>
            </a:r>
          </a:p>
          <a:p>
            <a:pPr algn="l"/>
            <a:r>
              <a:rPr lang="en-IN" sz="1400" b="0" i="0" u="none" strike="noStrike" baseline="0" dirty="0">
                <a:solidFill>
                  <a:srgbClr val="FF0000"/>
                </a:solidFill>
                <a:latin typeface="ArialMT"/>
              </a:rPr>
              <a:t>    kind is not NA.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82002-5C94-47C1-F97E-8DBCCC5C8E36}"/>
              </a:ext>
            </a:extLst>
          </p:cNvPr>
          <p:cNvSpPr txBox="1"/>
          <p:nvPr/>
        </p:nvSpPr>
        <p:spPr>
          <a:xfrm>
            <a:off x="1371600" y="1045190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SELECT dismissal_kind, COUNT(dismissal_kind) as no_of_dismissals</a:t>
            </a:r>
          </a:p>
          <a:p>
            <a:r>
              <a:rPr lang="en-IN" sz="1600" dirty="0"/>
              <a:t>FROM deliveries_v02</a:t>
            </a:r>
          </a:p>
          <a:p>
            <a:r>
              <a:rPr lang="en-IN" sz="1600" dirty="0"/>
              <a:t>WHERE dismissal_kind != 'NA'</a:t>
            </a:r>
          </a:p>
          <a:p>
            <a:r>
              <a:rPr lang="en-IN" sz="1600" dirty="0"/>
              <a:t>GROUP BY dismissal_kind;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B7EF85-A432-DB3C-3ED7-5D083AE49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0" y="2453878"/>
            <a:ext cx="6873240" cy="38821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280D7D-5EE1-431F-7C65-AD27EC1A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590" y="2946400"/>
            <a:ext cx="2831730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60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DD8938-9BCF-E8FE-3445-B2BE7BF7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26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6B5C9-B434-B173-70C8-3DDCE8604B32}"/>
              </a:ext>
            </a:extLst>
          </p:cNvPr>
          <p:cNvSpPr txBox="1"/>
          <p:nvPr/>
        </p:nvSpPr>
        <p:spPr>
          <a:xfrm>
            <a:off x="589280" y="772775"/>
            <a:ext cx="9489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7. Write a query to get the top 5 bowlers who conceded maximum extra runs from the </a:t>
            </a:r>
            <a:r>
              <a:rPr lang="en-IN" sz="1400" b="0" i="1" u="none" strike="noStrike" baseline="0" dirty="0">
                <a:solidFill>
                  <a:srgbClr val="FF0000"/>
                </a:solidFill>
                <a:latin typeface="Arial-ItalicMT"/>
              </a:rPr>
              <a:t>deliveries </a:t>
            </a:r>
            <a:r>
              <a:rPr lang="en-IN" sz="1400" b="0" i="0" u="none" strike="noStrike" baseline="0" dirty="0">
                <a:solidFill>
                  <a:srgbClr val="FF0000"/>
                </a:solidFill>
                <a:latin typeface="ArialMT"/>
              </a:rPr>
              <a:t>table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99D65-B236-BB43-E4A0-2FF028D63BAF}"/>
              </a:ext>
            </a:extLst>
          </p:cNvPr>
          <p:cNvSpPr txBox="1"/>
          <p:nvPr/>
        </p:nvSpPr>
        <p:spPr>
          <a:xfrm>
            <a:off x="843280" y="1086962"/>
            <a:ext cx="55676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SELECT bowler, SUM(extra_runs) AS extra_runs_conceded</a:t>
            </a:r>
          </a:p>
          <a:p>
            <a:r>
              <a:rPr lang="en-IN" sz="1600" dirty="0"/>
              <a:t>FROM deliveries</a:t>
            </a:r>
          </a:p>
          <a:p>
            <a:r>
              <a:rPr lang="en-IN" sz="1600" dirty="0"/>
              <a:t>GROUP BY bowler</a:t>
            </a:r>
          </a:p>
          <a:p>
            <a:r>
              <a:rPr lang="en-IN" sz="1600" dirty="0"/>
              <a:t>ORDER BY extra_runs_conceded DESC</a:t>
            </a:r>
          </a:p>
          <a:p>
            <a:r>
              <a:rPr lang="en-IN" sz="1600" dirty="0"/>
              <a:t>LIMIT 5;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0B6C27-1A9A-C231-E7B9-F0EA4845C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2866391"/>
            <a:ext cx="7172960" cy="38550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CF06F4-E98E-5F40-D76E-507C22BE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022" y="1179680"/>
            <a:ext cx="2876698" cy="1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5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99A42-9091-26AA-3E2F-02D5FA94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27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37A12-A966-B7E7-04A2-7E5BF4469A4B}"/>
              </a:ext>
            </a:extLst>
          </p:cNvPr>
          <p:cNvSpPr txBox="1"/>
          <p:nvPr/>
        </p:nvSpPr>
        <p:spPr>
          <a:xfrm>
            <a:off x="1310640" y="373856"/>
            <a:ext cx="8392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solidFill>
                  <a:srgbClr val="FF0000"/>
                </a:solidFill>
                <a:latin typeface="ArialMT"/>
              </a:rPr>
              <a:t>8. Write a query to create a table named </a:t>
            </a:r>
            <a:r>
              <a:rPr lang="en-US" sz="1600" b="0" i="1" u="none" strike="noStrike" baseline="0" dirty="0">
                <a:solidFill>
                  <a:srgbClr val="FF0000"/>
                </a:solidFill>
                <a:latin typeface="Arial-ItalicMT"/>
              </a:rPr>
              <a:t>deliveries_v03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ArialMT"/>
              </a:rPr>
              <a:t>with all the columns of</a:t>
            </a:r>
          </a:p>
          <a:p>
            <a:pPr algn="l"/>
            <a:r>
              <a:rPr lang="en-US" sz="1600" b="0" i="1" u="none" strike="noStrike" baseline="0" dirty="0">
                <a:solidFill>
                  <a:srgbClr val="FF0000"/>
                </a:solidFill>
                <a:latin typeface="Arial-ItalicMT"/>
              </a:rPr>
              <a:t>   deliveries_v02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ArialMT"/>
              </a:rPr>
              <a:t>table and two additional column (named </a:t>
            </a:r>
            <a:r>
              <a:rPr lang="en-US" sz="1600" b="0" i="1" u="none" strike="noStrike" baseline="0" dirty="0">
                <a:solidFill>
                  <a:srgbClr val="FF0000"/>
                </a:solidFill>
                <a:latin typeface="Arial-ItalicMT"/>
              </a:rPr>
              <a:t>venue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ArialMT"/>
              </a:rPr>
              <a:t>and </a:t>
            </a:r>
            <a:r>
              <a:rPr lang="en-US" sz="1600" b="0" i="1" u="none" strike="noStrike" baseline="0" dirty="0">
                <a:solidFill>
                  <a:srgbClr val="FF0000"/>
                </a:solidFill>
                <a:latin typeface="Arial-ItalicMT"/>
              </a:rPr>
              <a:t>match_date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ArialMT"/>
              </a:rPr>
              <a:t>) of </a:t>
            </a:r>
            <a:r>
              <a:rPr lang="en-US" sz="1600" b="0" i="1" u="none" strike="noStrike" baseline="0" dirty="0">
                <a:solidFill>
                  <a:srgbClr val="FF0000"/>
                </a:solidFill>
                <a:latin typeface="Arial-ItalicMT"/>
              </a:rPr>
              <a:t>venue</a:t>
            </a:r>
          </a:p>
          <a:p>
            <a:pPr algn="l"/>
            <a:r>
              <a:rPr lang="en-US" sz="1600" b="0" i="0" u="none" strike="noStrike" baseline="0" dirty="0">
                <a:solidFill>
                  <a:srgbClr val="FF0000"/>
                </a:solidFill>
                <a:latin typeface="ArialMT"/>
              </a:rPr>
              <a:t>   and </a:t>
            </a:r>
            <a:r>
              <a:rPr lang="en-US" sz="1600" b="0" i="1" u="none" strike="noStrike" baseline="0" dirty="0">
                <a:solidFill>
                  <a:srgbClr val="FF0000"/>
                </a:solidFill>
                <a:latin typeface="Arial-ItalicMT"/>
              </a:rPr>
              <a:t>date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ArialMT"/>
              </a:rPr>
              <a:t>from table </a:t>
            </a:r>
            <a:r>
              <a:rPr lang="en-US" sz="1600" b="0" i="1" u="none" strike="noStrike" baseline="0" dirty="0">
                <a:solidFill>
                  <a:srgbClr val="FF0000"/>
                </a:solidFill>
                <a:latin typeface="Arial-ItalicMT"/>
              </a:rPr>
              <a:t>matches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F49F0-94A4-4014-F9CC-AECCFE1E277A}"/>
              </a:ext>
            </a:extLst>
          </p:cNvPr>
          <p:cNvSpPr txBox="1"/>
          <p:nvPr/>
        </p:nvSpPr>
        <p:spPr>
          <a:xfrm>
            <a:off x="1513840" y="1024870"/>
            <a:ext cx="417576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1600" dirty="0"/>
              <a:t>CREATE TABLE deliveries_v03 AS</a:t>
            </a:r>
          </a:p>
          <a:p>
            <a:r>
              <a:rPr lang="en-IN" sz="1600" dirty="0"/>
              <a:t>SELECT a.*, b.venue, b.date AS match_date FROM deliveries_v02 AS a</a:t>
            </a:r>
          </a:p>
          <a:p>
            <a:r>
              <a:rPr lang="en-IN" sz="1600" dirty="0"/>
              <a:t>LEFT JOIN matches as b </a:t>
            </a:r>
          </a:p>
          <a:p>
            <a:r>
              <a:rPr lang="en-IN" sz="1600" dirty="0"/>
              <a:t>ON a.id = b.id;</a:t>
            </a:r>
          </a:p>
          <a:p>
            <a:endParaRPr lang="en-IN" sz="1600" dirty="0"/>
          </a:p>
          <a:p>
            <a:r>
              <a:rPr lang="en-IN" sz="1600" dirty="0"/>
              <a:t>SELECT * FROM deliveries_v03;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161C9-D36C-1790-55B1-DA8ED9759787}"/>
              </a:ext>
            </a:extLst>
          </p:cNvPr>
          <p:cNvSpPr txBox="1"/>
          <p:nvPr/>
        </p:nvSpPr>
        <p:spPr>
          <a:xfrm>
            <a:off x="1432560" y="3429000"/>
            <a:ext cx="739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9. Write a query to fetch the total runs scored for each venue and order it in the descending</a:t>
            </a:r>
          </a:p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    order of total runs scored.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CE20F-F4C6-26FF-EC61-C4EE07DA87CA}"/>
              </a:ext>
            </a:extLst>
          </p:cNvPr>
          <p:cNvSpPr txBox="1"/>
          <p:nvPr/>
        </p:nvSpPr>
        <p:spPr>
          <a:xfrm>
            <a:off x="1615440" y="4141569"/>
            <a:ext cx="32308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SELECT venue, SUM(total_runs) AS total_in_venue</a:t>
            </a:r>
          </a:p>
          <a:p>
            <a:r>
              <a:rPr lang="en-US" sz="1600" dirty="0"/>
              <a:t>FROM deliveries_v03</a:t>
            </a:r>
          </a:p>
          <a:p>
            <a:r>
              <a:rPr lang="en-US" sz="1600" dirty="0"/>
              <a:t>GROUP BY venue</a:t>
            </a:r>
          </a:p>
          <a:p>
            <a:r>
              <a:rPr lang="en-US" sz="1600" dirty="0"/>
              <a:t>ORDER BY total_in_venue DESC;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58445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99EC3A-CF97-400C-6D95-50855C40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28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BA0727-76D4-8714-9B0B-8C42E87A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14" y="243840"/>
            <a:ext cx="7059406" cy="6112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96B851-3709-C2FC-CE18-DC70BF57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243840"/>
            <a:ext cx="4480560" cy="611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14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6F062-9A6F-A25B-FE7A-08654E6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29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4668C-B259-68C2-E993-68F542C46CA8}"/>
              </a:ext>
            </a:extLst>
          </p:cNvPr>
          <p:cNvSpPr txBox="1"/>
          <p:nvPr/>
        </p:nvSpPr>
        <p:spPr>
          <a:xfrm>
            <a:off x="894080" y="376535"/>
            <a:ext cx="750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10. Write a query to fetch the year-wise total runs scored at </a:t>
            </a:r>
            <a:r>
              <a:rPr lang="en-US" sz="1400" b="0" i="1" u="none" strike="noStrike" baseline="0" dirty="0">
                <a:solidFill>
                  <a:srgbClr val="FF0000"/>
                </a:solidFill>
                <a:latin typeface="Arial-ItalicMT"/>
              </a:rPr>
              <a:t>Eden Gardens </a:t>
            </a:r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and order it in the</a:t>
            </a:r>
          </a:p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ArialMT"/>
              </a:rPr>
              <a:t>      descending order of total runs scored.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F67BC-94A5-FD36-4F93-54D7CF251FBB}"/>
              </a:ext>
            </a:extLst>
          </p:cNvPr>
          <p:cNvSpPr txBox="1"/>
          <p:nvPr/>
        </p:nvSpPr>
        <p:spPr>
          <a:xfrm>
            <a:off x="1148080" y="899755"/>
            <a:ext cx="4602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SELECT venue, EXTRACT(YEAR FROM match_date) AS year_played, SUM(total_runs) AS total_on_years</a:t>
            </a:r>
          </a:p>
          <a:p>
            <a:r>
              <a:rPr lang="en-IN" sz="1600" dirty="0"/>
              <a:t>FROM deliveries_v03</a:t>
            </a:r>
          </a:p>
          <a:p>
            <a:r>
              <a:rPr lang="en-IN" sz="1600" dirty="0"/>
              <a:t>WHERE venue = 'Eden Gardens'</a:t>
            </a:r>
          </a:p>
          <a:p>
            <a:r>
              <a:rPr lang="en-IN" sz="1600" dirty="0"/>
              <a:t>GROUP BY venue, year_played</a:t>
            </a:r>
          </a:p>
          <a:p>
            <a:r>
              <a:rPr lang="en-IN" sz="1600" dirty="0"/>
              <a:t>ORDER BY total_on_years DESC;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5B974-EFF1-A485-2C82-B1C15C57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18" y="2716765"/>
            <a:ext cx="6821922" cy="3921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C08F46-834A-7AC2-D7DF-7B0B4C2C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840" y="828635"/>
            <a:ext cx="3845726" cy="53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2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73953A-2EF8-56CA-4FD0-2AE3E903A3F2}"/>
              </a:ext>
            </a:extLst>
          </p:cNvPr>
          <p:cNvSpPr txBox="1"/>
          <p:nvPr/>
        </p:nvSpPr>
        <p:spPr>
          <a:xfrm>
            <a:off x="1788160" y="1443841"/>
            <a:ext cx="827024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CREATE TABLE Matches</a:t>
            </a:r>
          </a:p>
          <a:p>
            <a:r>
              <a:rPr lang="en-IN" sz="2000" b="1" dirty="0"/>
              <a:t>  (id INT NOT NULL PRIMARY KEY, city VARCHAR(50) NOT NULL,</a:t>
            </a:r>
          </a:p>
          <a:p>
            <a:r>
              <a:rPr lang="en-IN" sz="2000" b="1" dirty="0"/>
              <a:t>   date DATE NOT NULL, player_of_match VARCHAR(50),</a:t>
            </a:r>
          </a:p>
          <a:p>
            <a:r>
              <a:rPr lang="en-IN" sz="2000" b="1" dirty="0"/>
              <a:t>   venue VARCHAR, neutral_venue BIT,</a:t>
            </a:r>
          </a:p>
          <a:p>
            <a:r>
              <a:rPr lang="en-IN" sz="2000" b="1" dirty="0"/>
              <a:t>   team1 VARCHAR(50), team2 VARCHAR(50),</a:t>
            </a:r>
          </a:p>
          <a:p>
            <a:r>
              <a:rPr lang="en-IN" sz="2000" b="1" dirty="0"/>
              <a:t>   toss_winner VARCHAR(50), toss_decision   VARCHAR(10),</a:t>
            </a:r>
          </a:p>
          <a:p>
            <a:r>
              <a:rPr lang="en-IN" sz="2000" b="1" dirty="0"/>
              <a:t>   winner VARCHAR(50), result VARCHAR(15),</a:t>
            </a:r>
          </a:p>
          <a:p>
            <a:r>
              <a:rPr lang="en-IN" sz="2000" b="1" dirty="0"/>
              <a:t>   result_margin INT, eliminator VARCHAR(10),</a:t>
            </a:r>
          </a:p>
          <a:p>
            <a:r>
              <a:rPr lang="en-IN" sz="2000" b="1" dirty="0"/>
              <a:t>   method VARCHAR(10), umpire1 VARCHAR(50),</a:t>
            </a:r>
          </a:p>
          <a:p>
            <a:r>
              <a:rPr lang="en-IN" sz="2000" b="1" dirty="0"/>
              <a:t>   umpire2 VARCHAR(50));</a:t>
            </a:r>
          </a:p>
          <a:p>
            <a:endParaRPr lang="en-IN" sz="2000" b="1" dirty="0"/>
          </a:p>
          <a:p>
            <a:r>
              <a:rPr lang="en-IN" sz="2000" b="1" dirty="0"/>
              <a:t>COPY Matches FROM 'C:\Program Files\PostgreSQL\IPL Dataset\IPL Dataset\IPL_matches.csv' </a:t>
            </a:r>
          </a:p>
          <a:p>
            <a:r>
              <a:rPr lang="en-IN" sz="2000" b="1" dirty="0"/>
              <a:t>DELIMITER ',' CSV HEADER;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01407-44E7-0A10-6349-0CA57FFB6D90}"/>
              </a:ext>
            </a:extLst>
          </p:cNvPr>
          <p:cNvSpPr/>
          <p:nvPr/>
        </p:nvSpPr>
        <p:spPr>
          <a:xfrm>
            <a:off x="487679" y="407015"/>
            <a:ext cx="111497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TABLE QUERY FOR MATCHES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9BDDB-EBD5-6E31-3562-41BB3518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9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73953A-2EF8-56CA-4FD0-2AE3E903A3F2}"/>
              </a:ext>
            </a:extLst>
          </p:cNvPr>
          <p:cNvSpPr txBox="1"/>
          <p:nvPr/>
        </p:nvSpPr>
        <p:spPr>
          <a:xfrm>
            <a:off x="1574800" y="1443841"/>
            <a:ext cx="83413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CREATE TABLE Deliveries</a:t>
            </a:r>
          </a:p>
          <a:p>
            <a:r>
              <a:rPr lang="en-IN" sz="2000" b="1" dirty="0"/>
              <a:t>( id INT NOT NULL, CONSTRAINT FKEY_ID FOREIGN KEY (id)   REFERENCES Matches(id),</a:t>
            </a:r>
          </a:p>
          <a:p>
            <a:r>
              <a:rPr lang="en-IN" sz="2000" b="1" dirty="0"/>
              <a:t>   inning INT, over INT, </a:t>
            </a:r>
          </a:p>
          <a:p>
            <a:r>
              <a:rPr lang="en-IN" sz="2000" b="1" dirty="0"/>
              <a:t>   ball INT, batsman VARCHAR(50),</a:t>
            </a:r>
          </a:p>
          <a:p>
            <a:r>
              <a:rPr lang="en-IN" sz="2000" b="1" dirty="0"/>
              <a:t>   non_striker VARCHAR(50), bowler VARCHAR(50),</a:t>
            </a:r>
          </a:p>
          <a:p>
            <a:r>
              <a:rPr lang="en-IN" sz="2000" b="1" dirty="0"/>
              <a:t>   batsman_runs INT, extra_runs INT,</a:t>
            </a:r>
          </a:p>
          <a:p>
            <a:r>
              <a:rPr lang="en-IN" sz="2000" b="1" dirty="0"/>
              <a:t>   total_runs INT, is_wicket INT,</a:t>
            </a:r>
          </a:p>
          <a:p>
            <a:r>
              <a:rPr lang="en-IN" sz="2000" b="1" dirty="0"/>
              <a:t>   dismissal_kind VARCHAR(50), player_dismissed VARCHAR(50),</a:t>
            </a:r>
          </a:p>
          <a:p>
            <a:r>
              <a:rPr lang="en-IN" sz="2000" b="1" dirty="0"/>
              <a:t>   fielder VARCHAR(50), extras_type VARCHAR(20),</a:t>
            </a:r>
          </a:p>
          <a:p>
            <a:r>
              <a:rPr lang="en-IN" sz="2000" b="1" dirty="0"/>
              <a:t>   batting_team VARCHAR(100), bowling_team VARCHAR(50));</a:t>
            </a:r>
          </a:p>
          <a:p>
            <a:r>
              <a:rPr lang="en-IN" sz="2000" b="1" dirty="0"/>
              <a:t>   </a:t>
            </a:r>
          </a:p>
          <a:p>
            <a:r>
              <a:rPr lang="en-IN" sz="2000" b="1" dirty="0"/>
              <a:t>COPY Deliveries FROM 'C:\Program Files\PostgreSQL\IPL Dataset\IPL Dataset\IPL_Ball.csv' </a:t>
            </a:r>
          </a:p>
          <a:p>
            <a:r>
              <a:rPr lang="en-IN" sz="2000" b="1" dirty="0"/>
              <a:t>DELIMITER ',' CSV HEADER;</a:t>
            </a:r>
          </a:p>
          <a:p>
            <a:endParaRPr lang="en-IN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01407-44E7-0A10-6349-0CA57FFB6D90}"/>
              </a:ext>
            </a:extLst>
          </p:cNvPr>
          <p:cNvSpPr/>
          <p:nvPr/>
        </p:nvSpPr>
        <p:spPr>
          <a:xfrm>
            <a:off x="487679" y="407015"/>
            <a:ext cx="111497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TABLE QUERY FOR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DELIVERIES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B4BE9-A542-828D-CCC0-ED4A868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86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AABD6C-AA27-AC67-4F11-764F5DB38E52}"/>
              </a:ext>
            </a:extLst>
          </p:cNvPr>
          <p:cNvSpPr/>
          <p:nvPr/>
        </p:nvSpPr>
        <p:spPr>
          <a:xfrm>
            <a:off x="894080" y="301833"/>
            <a:ext cx="102920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Q1 </a:t>
            </a:r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Your first priority is to get 2-3 players with high S.R who have faced at least 500 balls. And</a:t>
            </a:r>
          </a:p>
          <a:p>
            <a:pPr algn="ctr"/>
            <a:r>
              <a:rPr lang="en-US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to do that you have to make a list of 10 players you want to bid in the auction so that</a:t>
            </a:r>
          </a:p>
          <a:p>
            <a:pPr algn="ctr"/>
            <a:r>
              <a:rPr lang="en-US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when you try to grab them in auction you should not pay the amount greater than you</a:t>
            </a:r>
          </a:p>
          <a:p>
            <a:pPr algn="ctr"/>
            <a:r>
              <a:rPr lang="en-US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have in the purse for a particular player.</a:t>
            </a:r>
          </a:p>
          <a:p>
            <a:pPr algn="ctr"/>
            <a:r>
              <a:rPr lang="en-US" b="0" i="1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ItalicMT"/>
              </a:rPr>
              <a:t>(strike rate is total runs scored by batsman divided by number of balls faced but remember</a:t>
            </a:r>
          </a:p>
          <a:p>
            <a:pPr algn="ctr"/>
            <a:r>
              <a:rPr lang="en-US" b="0" i="1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ItalicMT"/>
              </a:rPr>
              <a:t>when extras_type is 'wides’ it is not counted as a ball faced neither counted as batsmen runs)</a:t>
            </a:r>
            <a:endParaRPr lang="en-IN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31CF6-97DC-0160-5761-3AF51A5103CA}"/>
              </a:ext>
            </a:extLst>
          </p:cNvPr>
          <p:cNvSpPr/>
          <p:nvPr/>
        </p:nvSpPr>
        <p:spPr>
          <a:xfrm>
            <a:off x="4206240" y="2056159"/>
            <a:ext cx="330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30B62-9317-FD10-1EA7-50C98CEDED1C}"/>
              </a:ext>
            </a:extLst>
          </p:cNvPr>
          <p:cNvSpPr txBox="1"/>
          <p:nvPr/>
        </p:nvSpPr>
        <p:spPr>
          <a:xfrm>
            <a:off x="2021840" y="255234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SELECT batsman, ROUND(SUM(batsman_runs)/CAST(COUNT(ball) as DECIMAL)*100,3) AS Strike_Rate,</a:t>
            </a:r>
          </a:p>
          <a:p>
            <a:r>
              <a:rPr lang="en-US" b="1" dirty="0"/>
              <a:t>SUM(batsman_runs) AS sum_of_runs, COUNT(ball) AS balls_faced</a:t>
            </a:r>
          </a:p>
          <a:p>
            <a:r>
              <a:rPr lang="en-US" b="1" dirty="0"/>
              <a:t>FROM deliveries</a:t>
            </a:r>
          </a:p>
          <a:p>
            <a:r>
              <a:rPr lang="en-US" b="1" dirty="0"/>
              <a:t>WHERE extras_type NOT IN ('wides')</a:t>
            </a:r>
          </a:p>
          <a:p>
            <a:r>
              <a:rPr lang="en-US" b="1" dirty="0"/>
              <a:t>GROUP BY batsman</a:t>
            </a:r>
          </a:p>
          <a:p>
            <a:r>
              <a:rPr lang="en-US" b="1" dirty="0"/>
              <a:t>HAVING COUNT(ball) &gt;= 500</a:t>
            </a:r>
          </a:p>
          <a:p>
            <a:r>
              <a:rPr lang="en-US" b="1" dirty="0"/>
              <a:t>ORDER BY Strike_Rate DESC</a:t>
            </a:r>
          </a:p>
          <a:p>
            <a:r>
              <a:rPr lang="en-US" b="1" dirty="0"/>
              <a:t>LIMIT 10;</a:t>
            </a:r>
            <a:endParaRPr lang="en-IN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5CCDD9-FCF1-21C8-267C-F4C88774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0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EEFEA0-2EC0-43D6-1E7E-8AD76358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59" y="863601"/>
            <a:ext cx="7071360" cy="448055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07DF0-3DBB-C930-35E5-8DEC3F6E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6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765C74-3B2E-AB85-4CF3-D8A2C539F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1" y="1249954"/>
            <a:ext cx="4384278" cy="37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2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AABD6C-AA27-AC67-4F11-764F5DB38E52}"/>
              </a:ext>
            </a:extLst>
          </p:cNvPr>
          <p:cNvSpPr/>
          <p:nvPr/>
        </p:nvSpPr>
        <p:spPr>
          <a:xfrm>
            <a:off x="934720" y="0"/>
            <a:ext cx="9855200" cy="23391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Q2 </a:t>
            </a:r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1600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Now you need to get 2-3 players with good Average who have played more than 2 ipl</a:t>
            </a:r>
          </a:p>
          <a:p>
            <a:pPr algn="ctr"/>
            <a:r>
              <a:rPr lang="en-US" sz="1600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seasons. And to do that you have to make a list of 10 players you want to bid in the</a:t>
            </a:r>
          </a:p>
          <a:p>
            <a:pPr algn="ctr"/>
            <a:r>
              <a:rPr lang="en-US" sz="1600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auction so that when you try to grab them in auction you should not pay the amount</a:t>
            </a:r>
          </a:p>
          <a:p>
            <a:pPr algn="ctr"/>
            <a:r>
              <a:rPr lang="en-US" sz="1600" b="0" i="0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BoldMT"/>
              </a:rPr>
              <a:t>greater than you have in the purse for a particular player.</a:t>
            </a:r>
          </a:p>
          <a:p>
            <a:pPr algn="ctr"/>
            <a:r>
              <a:rPr lang="en-US" sz="1600" b="0" i="1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ItalicMT"/>
              </a:rPr>
              <a:t>(Average is calculated as total runs scored divided by number of times batsman has been</a:t>
            </a:r>
          </a:p>
          <a:p>
            <a:pPr algn="ctr"/>
            <a:r>
              <a:rPr lang="en-US" sz="1600" b="0" i="1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ItalicMT"/>
              </a:rPr>
              <a:t>dismissed which can be calculated using wicket_ball field as 1 indicates out and 0 indicates not</a:t>
            </a:r>
          </a:p>
          <a:p>
            <a:pPr algn="ctr"/>
            <a:r>
              <a:rPr lang="en-US" sz="1600" b="0" i="1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ItalicMT"/>
              </a:rPr>
              <a:t>out, a batsman should’ve been dismissed at least once to calculate the sr i.e., you can exclude</a:t>
            </a:r>
          </a:p>
          <a:p>
            <a:pPr algn="ctr"/>
            <a:r>
              <a:rPr lang="en-US" sz="1600" b="0" i="1" u="none" strike="noStrike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-ItalicMT"/>
              </a:rPr>
              <a:t>those players who have not been dismissed once )</a:t>
            </a:r>
            <a:endParaRPr lang="en-IN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IN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31CF6-97DC-0160-5761-3AF51A5103CA}"/>
              </a:ext>
            </a:extLst>
          </p:cNvPr>
          <p:cNvSpPr/>
          <p:nvPr/>
        </p:nvSpPr>
        <p:spPr>
          <a:xfrm>
            <a:off x="3952240" y="1985159"/>
            <a:ext cx="330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9D6AD-5085-AF25-5873-4247632D4788}"/>
              </a:ext>
            </a:extLst>
          </p:cNvPr>
          <p:cNvSpPr txBox="1"/>
          <p:nvPr/>
        </p:nvSpPr>
        <p:spPr>
          <a:xfrm>
            <a:off x="1717040" y="257946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SELECT batsman, ROUND(CAST(SUM(d.batsman_runs) AS DECIMAL)/SUM(d.is_wicket),2) AS avg_score,</a:t>
            </a:r>
          </a:p>
          <a:p>
            <a:r>
              <a:rPr lang="en-IN" b="1" dirty="0"/>
              <a:t>SUM(d.batsman_runs) AS total_runs_scored, SUM(is_wicket) AS times_dismissed,</a:t>
            </a:r>
          </a:p>
          <a:p>
            <a:r>
              <a:rPr lang="en-IN" b="1" dirty="0"/>
              <a:t>COUNT(DISTINCT(EXTRACT(YEAR FROM m.date))) AS no_seasons_played</a:t>
            </a:r>
          </a:p>
          <a:p>
            <a:r>
              <a:rPr lang="en-IN" b="1" dirty="0"/>
              <a:t>FROM deliveries AS d INNER JOIN matches AS m</a:t>
            </a:r>
          </a:p>
          <a:p>
            <a:r>
              <a:rPr lang="en-IN" b="1" dirty="0"/>
              <a:t>ON d.id = m.id</a:t>
            </a:r>
          </a:p>
          <a:p>
            <a:r>
              <a:rPr lang="en-IN" b="1" dirty="0"/>
              <a:t>GROUP BY d.batsman</a:t>
            </a:r>
          </a:p>
          <a:p>
            <a:r>
              <a:rPr lang="en-IN" b="1" dirty="0"/>
              <a:t>HAVING SUM(is_wicket)&gt;=1 AND COUNT(DISTINCT(EXTRACT(YEAR FROM m.date))) &gt; 2 </a:t>
            </a:r>
          </a:p>
          <a:p>
            <a:r>
              <a:rPr lang="en-IN" b="1" dirty="0"/>
              <a:t>ORDER BY avg_score DESC </a:t>
            </a:r>
          </a:p>
          <a:p>
            <a:r>
              <a:rPr lang="en-IN" b="1" dirty="0"/>
              <a:t>LIMIT 11;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06060E-1664-82E8-7984-B851656C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19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2E509C-678F-2058-E8BD-84FE1DBD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031" y="1420381"/>
            <a:ext cx="6259441" cy="355801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18A3A-AEBE-7787-936E-B6FE0F68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8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81C325-8A33-2244-C563-DA98FD2D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034301"/>
            <a:ext cx="5416431" cy="41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6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B25026-945A-4CF6-0789-99E5A18B58E1}"/>
              </a:ext>
            </a:extLst>
          </p:cNvPr>
          <p:cNvSpPr/>
          <p:nvPr/>
        </p:nvSpPr>
        <p:spPr>
          <a:xfrm>
            <a:off x="694769" y="4496177"/>
            <a:ext cx="1019601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NOTE: In the query for Average score, 11 batsmen have been included because the batsman </a:t>
            </a:r>
          </a:p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with the top average (88) has been dismissed only once and may be considered as exception.</a:t>
            </a:r>
            <a:endParaRPr lang="en-IN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114F3-CE70-EE71-7ADE-C406CCE6B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80" y="230655"/>
            <a:ext cx="6776720" cy="422110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7622D-D4B5-8D8E-2426-3A85BA6A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CD84F9-732D-4EB3-A087-00E466B8CDE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595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678</TotalTime>
  <Words>2886</Words>
  <Application>Microsoft Office PowerPoint</Application>
  <PresentationFormat>Widescreen</PresentationFormat>
  <Paragraphs>301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Arial-BoldMT</vt:lpstr>
      <vt:lpstr>Arial-ItalicMT</vt:lpstr>
      <vt:lpstr>ArialMT</vt:lpstr>
      <vt:lpstr>Calibri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Shankar</dc:creator>
  <cp:lastModifiedBy>Vijay Shankar</cp:lastModifiedBy>
  <cp:revision>87</cp:revision>
  <dcterms:created xsi:type="dcterms:W3CDTF">2023-05-04T05:24:50Z</dcterms:created>
  <dcterms:modified xsi:type="dcterms:W3CDTF">2023-12-12T10:28:17Z</dcterms:modified>
</cp:coreProperties>
</file>