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58" r:id="rId8"/>
    <p:sldId id="264" r:id="rId9"/>
    <p:sldId id="267" r:id="rId10"/>
    <p:sldId id="265"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a:solidFill>
                  <a:srgbClr val="0070C0"/>
                </a:solidFill>
              </a:rPr>
              <a:t>Tatiana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9</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399-CBFF-4601-B26F-A6291B73D529}"/>
              </a:ext>
            </a:extLst>
          </p:cNvPr>
          <p:cNvSpPr>
            <a:spLocks noGrp="1"/>
          </p:cNvSpPr>
          <p:nvPr>
            <p:ph type="title"/>
          </p:nvPr>
        </p:nvSpPr>
        <p:spPr/>
        <p:txBody>
          <a:bodyPr/>
          <a:lstStyle/>
          <a:p>
            <a:r>
              <a:rPr lang="en-US" dirty="0"/>
              <a:t>Three Reports</a:t>
            </a:r>
          </a:p>
        </p:txBody>
      </p:sp>
      <p:sp>
        <p:nvSpPr>
          <p:cNvPr id="3" name="Content Placeholder 2">
            <a:extLst>
              <a:ext uri="{FF2B5EF4-FFF2-40B4-BE49-F238E27FC236}">
                <a16:creationId xmlns:a16="http://schemas.microsoft.com/office/drawing/2014/main" id="{A1FCB4B7-EBDF-49DF-85CE-59C2B503D7F1}"/>
              </a:ext>
            </a:extLst>
          </p:cNvPr>
          <p:cNvSpPr>
            <a:spLocks noGrp="1"/>
          </p:cNvSpPr>
          <p:nvPr>
            <p:ph idx="1"/>
          </p:nvPr>
        </p:nvSpPr>
        <p:spPr/>
        <p:txBody>
          <a:bodyPr/>
          <a:lstStyle/>
          <a:p>
            <a:pPr marL="0" indent="0">
              <a:buNone/>
            </a:pPr>
            <a:r>
              <a:rPr lang="en-US" dirty="0"/>
              <a:t>The generated reports address each of the following:</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Tree>
    <p:extLst>
      <p:ext uri="{BB962C8B-B14F-4D97-AF65-F5344CB8AC3E}">
        <p14:creationId xmlns:p14="http://schemas.microsoft.com/office/powerpoint/2010/main" val="96009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r>
              <a:rPr lang="en-US" dirty="0"/>
              <a:t>How many clients have been added for each of the past six months?</a:t>
            </a:r>
          </a:p>
        </p:txBody>
      </p:sp>
      <p:pic>
        <p:nvPicPr>
          <p:cNvPr id="4" name="Picture 3">
            <a:extLst>
              <a:ext uri="{FF2B5EF4-FFF2-40B4-BE49-F238E27FC236}">
                <a16:creationId xmlns:a16="http://schemas.microsoft.com/office/drawing/2014/main" id="{2365A197-4E6E-43C8-AA94-AFDA61F4C4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3972" y="2032603"/>
            <a:ext cx="9981708" cy="4181743"/>
          </a:xfrm>
          <a:prstGeom prst="rect">
            <a:avLst/>
          </a:prstGeom>
          <a:noFill/>
          <a:ln>
            <a:noFill/>
          </a:ln>
        </p:spPr>
      </p:pic>
      <p:sp>
        <p:nvSpPr>
          <p:cNvPr id="5" name="Arrow: Left 4">
            <a:extLst>
              <a:ext uri="{FF2B5EF4-FFF2-40B4-BE49-F238E27FC236}">
                <a16:creationId xmlns:a16="http://schemas.microsoft.com/office/drawing/2014/main" id="{E7F39984-1B67-42D8-9BC6-1512DD2E534A}"/>
              </a:ext>
            </a:extLst>
          </p:cNvPr>
          <p:cNvSpPr/>
          <p:nvPr/>
        </p:nvSpPr>
        <p:spPr>
          <a:xfrm>
            <a:off x="5911153" y="284938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B5B3F0C1-01D3-4E10-ADEA-15E6DE5A2E71}"/>
              </a:ext>
            </a:extLst>
          </p:cNvPr>
          <p:cNvSpPr/>
          <p:nvPr/>
        </p:nvSpPr>
        <p:spPr>
          <a:xfrm>
            <a:off x="5911153" y="382260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1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a:bodyPr>
          <a:lstStyle/>
          <a:p>
            <a:pPr lvl="1"/>
            <a:r>
              <a:rPr lang="en-US" sz="4200" kern="1200" spc="-50" dirty="0">
                <a:solidFill>
                  <a:schemeClr val="tx1">
                    <a:lumMod val="75000"/>
                    <a:lumOff val="25000"/>
                  </a:schemeClr>
                </a:solidFill>
                <a:latin typeface="+mj-lt"/>
                <a:ea typeface="+mj-ea"/>
                <a:cs typeface="+mj-cs"/>
              </a:rPr>
              <a:t>What is the average amount of assets (in currency) for the entire client list?</a:t>
            </a:r>
          </a:p>
        </p:txBody>
      </p:sp>
      <p:pic>
        <p:nvPicPr>
          <p:cNvPr id="7" name="Picture 6">
            <a:extLst>
              <a:ext uri="{FF2B5EF4-FFF2-40B4-BE49-F238E27FC236}">
                <a16:creationId xmlns:a16="http://schemas.microsoft.com/office/drawing/2014/main" id="{22C476BD-32DD-407D-AFE8-B7CDBC2CB6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368" y="2038503"/>
            <a:ext cx="9946312" cy="4166914"/>
          </a:xfrm>
          <a:prstGeom prst="rect">
            <a:avLst/>
          </a:prstGeom>
          <a:noFill/>
          <a:ln>
            <a:noFill/>
          </a:ln>
        </p:spPr>
      </p:pic>
      <p:sp>
        <p:nvSpPr>
          <p:cNvPr id="9" name="Arrow: Left 8">
            <a:extLst>
              <a:ext uri="{FF2B5EF4-FFF2-40B4-BE49-F238E27FC236}">
                <a16:creationId xmlns:a16="http://schemas.microsoft.com/office/drawing/2014/main" id="{AF612FC2-59F2-4E3A-8B2D-F87CF92E5B66}"/>
              </a:ext>
            </a:extLst>
          </p:cNvPr>
          <p:cNvSpPr/>
          <p:nvPr/>
        </p:nvSpPr>
        <p:spPr>
          <a:xfrm>
            <a:off x="4707684" y="510366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98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pPr lvl="1"/>
            <a:r>
              <a:rPr lang="en-US" sz="4200" kern="1200" spc="-50" dirty="0">
                <a:solidFill>
                  <a:schemeClr val="tx1">
                    <a:lumMod val="75000"/>
                    <a:lumOff val="25000"/>
                  </a:schemeClr>
                </a:solidFill>
                <a:latin typeface="+mj-lt"/>
                <a:ea typeface="+mj-ea"/>
                <a:cs typeface="+mj-cs"/>
              </a:rPr>
              <a:t>How many clients have a high number (more than 10 a month) of transactions?</a:t>
            </a:r>
          </a:p>
        </p:txBody>
      </p:sp>
      <p:pic>
        <p:nvPicPr>
          <p:cNvPr id="5" name="Picture 4">
            <a:extLst>
              <a:ext uri="{FF2B5EF4-FFF2-40B4-BE49-F238E27FC236}">
                <a16:creationId xmlns:a16="http://schemas.microsoft.com/office/drawing/2014/main" id="{5BCFDCB2-C408-4104-8968-98C5F16D49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770" y="2032604"/>
            <a:ext cx="9969910" cy="4176800"/>
          </a:xfrm>
          <a:prstGeom prst="rect">
            <a:avLst/>
          </a:prstGeom>
          <a:noFill/>
          <a:ln>
            <a:noFill/>
          </a:ln>
        </p:spPr>
      </p:pic>
      <p:sp>
        <p:nvSpPr>
          <p:cNvPr id="6" name="Arrow: Left 5">
            <a:extLst>
              <a:ext uri="{FF2B5EF4-FFF2-40B4-BE49-F238E27FC236}">
                <a16:creationId xmlns:a16="http://schemas.microsoft.com/office/drawing/2014/main" id="{3ACAF4AB-B9FE-40AD-AC2B-378EB229845F}"/>
              </a:ext>
            </a:extLst>
          </p:cNvPr>
          <p:cNvSpPr/>
          <p:nvPr/>
        </p:nvSpPr>
        <p:spPr>
          <a:xfrm>
            <a:off x="6495189" y="553431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6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a:solidFill>
                  <a:srgbClr val="0070C0"/>
                </a:solidFill>
              </a:rPr>
              <a:t>Tatiana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9</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386261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9D5C-846D-47F5-9190-019FF664CE1F}"/>
              </a:ext>
            </a:extLst>
          </p:cNvPr>
          <p:cNvSpPr>
            <a:spLocks noGrp="1"/>
          </p:cNvSpPr>
          <p:nvPr>
            <p:ph type="title"/>
          </p:nvPr>
        </p:nvSpPr>
        <p:spPr/>
        <p:txBody>
          <a:bodyPr/>
          <a:lstStyle/>
          <a:p>
            <a:r>
              <a:rPr lang="en-US" dirty="0"/>
              <a:t>Group Introduction</a:t>
            </a:r>
          </a:p>
        </p:txBody>
      </p:sp>
      <p:sp>
        <p:nvSpPr>
          <p:cNvPr id="3" name="Content Placeholder 2">
            <a:extLst>
              <a:ext uri="{FF2B5EF4-FFF2-40B4-BE49-F238E27FC236}">
                <a16:creationId xmlns:a16="http://schemas.microsoft.com/office/drawing/2014/main" id="{0B7B3C6D-0737-4CC8-9838-0153513DC303}"/>
              </a:ext>
            </a:extLst>
          </p:cNvPr>
          <p:cNvSpPr>
            <a:spLocks noGrp="1"/>
          </p:cNvSpPr>
          <p:nvPr>
            <p:ph idx="1"/>
          </p:nvPr>
        </p:nvSpPr>
        <p:spPr/>
        <p:txBody>
          <a:bodyPr>
            <a:normAutofit fontScale="92500" lnSpcReduction="20000"/>
          </a:bodyPr>
          <a:lstStyle/>
          <a:p>
            <a:r>
              <a:rPr lang="en-US" b="1" i="1" dirty="0">
                <a:solidFill>
                  <a:srgbClr val="0070C0"/>
                </a:solidFill>
                <a:latin typeface="arial" panose="020B0604020202020204" pitchFamily="34" charset="0"/>
              </a:rPr>
              <a:t>Tatiana Dean </a:t>
            </a:r>
            <a:r>
              <a:rPr lang="en-US" b="0" i="0" dirty="0">
                <a:solidFill>
                  <a:srgbClr val="000000"/>
                </a:solidFill>
                <a:effectLst/>
                <a:latin typeface="arial" panose="020B0604020202020204" pitchFamily="34" charset="0"/>
              </a:rPr>
              <a:t>lives in Lexington, KY where she works as a Data </a:t>
            </a:r>
            <a:r>
              <a:rPr lang="en-US" dirty="0">
                <a:solidFill>
                  <a:srgbClr val="000000"/>
                </a:solidFill>
                <a:latin typeface="arial" panose="020B0604020202020204" pitchFamily="34" charset="0"/>
              </a:rPr>
              <a:t>M</a:t>
            </a:r>
            <a:r>
              <a:rPr lang="en-US" b="0" i="0" dirty="0">
                <a:solidFill>
                  <a:srgbClr val="000000"/>
                </a:solidFill>
                <a:effectLst/>
                <a:latin typeface="arial" panose="020B0604020202020204" pitchFamily="34" charset="0"/>
              </a:rPr>
              <a:t>anagement </a:t>
            </a:r>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pecialist at a marketing mail company.  She is tirelessly pursuing a B.S. degree in software development to better financially support her singing career.  Her passion is singing, songwriting, and all things music. She loves video games as well and, to quote her, “I've always wanted to work with Rockstar Games.”</a:t>
            </a:r>
          </a:p>
          <a:p>
            <a:pPr algn="l"/>
            <a:r>
              <a:rPr lang="en-US" b="1" i="1" dirty="0">
                <a:solidFill>
                  <a:srgbClr val="0070C0"/>
                </a:solidFill>
                <a:latin typeface="arial" panose="020B0604020202020204" pitchFamily="34" charset="0"/>
              </a:rPr>
              <a:t>Vince Salvo </a:t>
            </a:r>
            <a:r>
              <a:rPr lang="en-US" dirty="0">
                <a:solidFill>
                  <a:srgbClr val="000000"/>
                </a:solidFill>
                <a:latin typeface="arial" panose="020B0604020202020204" pitchFamily="34" charset="0"/>
              </a:rPr>
              <a:t>is originally from NJ and currently resides in Orlando, FL, where he is </a:t>
            </a:r>
            <a:r>
              <a:rPr lang="en-US" b="0" i="0" dirty="0">
                <a:solidFill>
                  <a:srgbClr val="000000"/>
                </a:solidFill>
                <a:effectLst/>
                <a:latin typeface="arial" panose="020B0604020202020204" pitchFamily="34" charset="0"/>
              </a:rPr>
              <a:t>a professional musician for the Walt Disney Company.   </a:t>
            </a:r>
            <a:r>
              <a:rPr lang="en-US" dirty="0">
                <a:solidFill>
                  <a:srgbClr val="000000"/>
                </a:solidFill>
                <a:latin typeface="arial" panose="020B0604020202020204" pitchFamily="34" charset="0"/>
              </a:rPr>
              <a:t>He has </a:t>
            </a:r>
            <a:r>
              <a:rPr lang="en-US" b="0" i="0" dirty="0">
                <a:solidFill>
                  <a:srgbClr val="000000"/>
                </a:solidFill>
                <a:effectLst/>
                <a:latin typeface="arial" panose="020B0604020202020204" pitchFamily="34" charset="0"/>
              </a:rPr>
              <a:t>performed / recorded percussion for Disney In the US, </a:t>
            </a:r>
            <a:r>
              <a:rPr lang="en-US" dirty="0">
                <a:solidFill>
                  <a:srgbClr val="000000"/>
                </a:solidFill>
                <a:latin typeface="arial" panose="020B0604020202020204" pitchFamily="34" charset="0"/>
              </a:rPr>
              <a:t>J</a:t>
            </a:r>
            <a:r>
              <a:rPr lang="en-US" b="0" i="0" dirty="0">
                <a:solidFill>
                  <a:srgbClr val="000000"/>
                </a:solidFill>
                <a:effectLst/>
                <a:latin typeface="arial" panose="020B0604020202020204" pitchFamily="34" charset="0"/>
              </a:rPr>
              <a:t>apan, and Paris. He graduated from Rutgers University in 2013 with a double major in Psychology and Communications. </a:t>
            </a:r>
            <a:r>
              <a:rPr lang="en-US" dirty="0">
                <a:solidFill>
                  <a:srgbClr val="000000"/>
                </a:solidFill>
                <a:latin typeface="arial" panose="020B0604020202020204" pitchFamily="34" charset="0"/>
              </a:rPr>
              <a:t>Vince’s</a:t>
            </a:r>
            <a:r>
              <a:rPr lang="en-US" b="0" i="0" dirty="0">
                <a:solidFill>
                  <a:srgbClr val="000000"/>
                </a:solidFill>
                <a:effectLst/>
                <a:latin typeface="arial" panose="020B0604020202020204" pitchFamily="34" charset="0"/>
              </a:rPr>
              <a:t> brother’s wife and brother are Software Engineers.  </a:t>
            </a:r>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fter completing Coding Camps years ago, and after seeing how successful they have been in the software field, </a:t>
            </a:r>
            <a:r>
              <a:rPr lang="en-US" dirty="0">
                <a:solidFill>
                  <a:srgbClr val="000000"/>
                </a:solidFill>
                <a:latin typeface="arial" panose="020B0604020202020204" pitchFamily="34" charset="0"/>
              </a:rPr>
              <a:t>he</a:t>
            </a:r>
            <a:r>
              <a:rPr lang="en-US" b="0" i="0" dirty="0">
                <a:solidFill>
                  <a:srgbClr val="000000"/>
                </a:solidFill>
                <a:effectLst/>
                <a:latin typeface="arial" panose="020B0604020202020204" pitchFamily="34" charset="0"/>
              </a:rPr>
              <a:t> decided to study at Bellevue to obtain a B.S. in Software Development in the hopes of establishing a career working from home. Thankfully, Disney is supporting his dream! Vince’s passion in life is to travel and see more of the world after Disney unlocked the what the World offers.  Lastly, “I also love video games and would love to work for Riot Games!”</a:t>
            </a:r>
          </a:p>
          <a:p>
            <a:endParaRPr lang="en-US" dirty="0"/>
          </a:p>
        </p:txBody>
      </p:sp>
    </p:spTree>
    <p:extLst>
      <p:ext uri="{BB962C8B-B14F-4D97-AF65-F5344CB8AC3E}">
        <p14:creationId xmlns:p14="http://schemas.microsoft.com/office/powerpoint/2010/main" val="153333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95CC-E8DF-4443-8729-F01CA2DDCB29}"/>
              </a:ext>
            </a:extLst>
          </p:cNvPr>
          <p:cNvSpPr>
            <a:spLocks noGrp="1"/>
          </p:cNvSpPr>
          <p:nvPr>
            <p:ph type="title"/>
          </p:nvPr>
        </p:nvSpPr>
        <p:spPr/>
        <p:txBody>
          <a:bodyPr/>
          <a:lstStyle/>
          <a:p>
            <a:r>
              <a:rPr lang="en-US" dirty="0"/>
              <a:t>Group Introduction: continues</a:t>
            </a:r>
          </a:p>
        </p:txBody>
      </p:sp>
      <p:sp>
        <p:nvSpPr>
          <p:cNvPr id="3" name="Content Placeholder 2">
            <a:extLst>
              <a:ext uri="{FF2B5EF4-FFF2-40B4-BE49-F238E27FC236}">
                <a16:creationId xmlns:a16="http://schemas.microsoft.com/office/drawing/2014/main" id="{6F407993-6E80-4C2E-AD8A-39E7CBE2E086}"/>
              </a:ext>
            </a:extLst>
          </p:cNvPr>
          <p:cNvSpPr>
            <a:spLocks noGrp="1"/>
          </p:cNvSpPr>
          <p:nvPr>
            <p:ph idx="1"/>
          </p:nvPr>
        </p:nvSpPr>
        <p:spPr/>
        <p:txBody>
          <a:bodyPr/>
          <a:lstStyle/>
          <a:p>
            <a:r>
              <a:rPr lang="en-US" sz="1800" b="1" i="1" dirty="0">
                <a:solidFill>
                  <a:srgbClr val="0070C0"/>
                </a:solidFill>
                <a:latin typeface="arial" panose="020B0604020202020204" pitchFamily="34" charset="0"/>
              </a:rPr>
              <a:t>Chad Hendren </a:t>
            </a:r>
            <a:r>
              <a:rPr lang="en-US" dirty="0"/>
              <a:t>resides an hour West of Nashville, TN in a small city named McEwen.  He and his wife, Amy, moved to TN from Omaha, NE three years ago and maintain 15 acres of peacefulness.  Chad and Amy have six daughters and seven grandchildren with two more grandchildren coming soon.  A life-long learner, Chad is close to completing a dual major in Business Information Systems and Software Development.  Past that, his goal is to pursue a M.A. or M.S. program at Bellevue University.</a:t>
            </a:r>
          </a:p>
        </p:txBody>
      </p:sp>
    </p:spTree>
    <p:extLst>
      <p:ext uri="{BB962C8B-B14F-4D97-AF65-F5344CB8AC3E}">
        <p14:creationId xmlns:p14="http://schemas.microsoft.com/office/powerpoint/2010/main" val="48062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Jake and Ned </a:t>
            </a:r>
            <a:r>
              <a:rPr lang="en-US" dirty="0" err="1"/>
              <a:t>Willson</a:t>
            </a:r>
            <a:r>
              <a:rPr lang="en-US" dirty="0"/>
              <a:t> have always been interested in finance and investment</a:t>
            </a:r>
          </a:p>
          <a:p>
            <a:pPr>
              <a:buFont typeface="Arial" panose="020B0604020202020204" pitchFamily="34" charset="0"/>
              <a:buChar char="•"/>
            </a:pPr>
            <a:r>
              <a:rPr lang="en-US" dirty="0"/>
              <a:t>They both decided to get a degree in finance, and Ned decided to continue his education by getting an MBA</a:t>
            </a:r>
          </a:p>
          <a:p>
            <a:pPr>
              <a:buFont typeface="Arial" panose="020B0604020202020204" pitchFamily="34" charset="0"/>
              <a:buChar char="•"/>
            </a:pPr>
            <a:r>
              <a:rPr lang="en-US" dirty="0"/>
              <a:t>During the last four years, they noticed that their relatively small town in New Mexico only had one business dedicated to financial management and advising</a:t>
            </a:r>
          </a:p>
          <a:p>
            <a:pPr>
              <a:buFont typeface="Arial" panose="020B0604020202020204" pitchFamily="34" charset="0"/>
              <a:buChar char="•"/>
            </a:pPr>
            <a:r>
              <a:rPr lang="en-US" dirty="0"/>
              <a:t>Understanding that there are many ranchers and farmers that do a good business, and seeing more and more people retiring to the area, they started on a business plan to open up </a:t>
            </a:r>
            <a:r>
              <a:rPr lang="en-US" dirty="0" err="1"/>
              <a:t>Willson</a:t>
            </a:r>
            <a:r>
              <a:rPr lang="en-US" dirty="0"/>
              <a:t> Financial</a:t>
            </a:r>
          </a:p>
          <a:p>
            <a:pPr>
              <a:buFont typeface="Arial" panose="020B0604020202020204" pitchFamily="34" charset="0"/>
              <a:buChar char="•"/>
            </a:pPr>
            <a:r>
              <a:rPr lang="en-US" dirty="0"/>
              <a:t>The first step was for both of them to acquire a CFA license</a:t>
            </a:r>
          </a:p>
          <a:p>
            <a:pPr>
              <a:buFont typeface="Arial" panose="020B0604020202020204" pitchFamily="34" charset="0"/>
              <a:buChar char="•"/>
            </a:pPr>
            <a:r>
              <a:rPr lang="en-US" dirty="0"/>
              <a:t>They then had to decide how to register the company, with the state or with the SEC</a:t>
            </a:r>
          </a:p>
          <a:p>
            <a:pPr>
              <a:buFont typeface="Arial" panose="020B0604020202020204" pitchFamily="34" charset="0"/>
              <a:buChar char="•"/>
            </a:pPr>
            <a:r>
              <a:rPr lang="en-US" dirty="0"/>
              <a:t>Deciding to go with registering with the SEC, they knew they would need help making sure the business remained compliant with SEC regulations</a:t>
            </a:r>
          </a:p>
        </p:txBody>
      </p:sp>
    </p:spTree>
    <p:extLst>
      <p:ext uri="{BB962C8B-B14F-4D97-AF65-F5344CB8AC3E}">
        <p14:creationId xmlns:p14="http://schemas.microsoft.com/office/powerpoint/2010/main" val="358593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a:bodyPr>
          <a:lstStyle/>
          <a:p>
            <a:pPr>
              <a:buFont typeface="Arial" panose="020B0604020202020204" pitchFamily="34" charset="0"/>
              <a:buChar char="•"/>
            </a:pPr>
            <a:r>
              <a:rPr lang="en-US" dirty="0"/>
              <a:t>When they started running </a:t>
            </a:r>
            <a:r>
              <a:rPr lang="en-US" dirty="0" err="1"/>
              <a:t>Willson</a:t>
            </a:r>
            <a:r>
              <a:rPr lang="en-US" dirty="0"/>
              <a:t> Financial, they hired one office employee; Phoenix Two Star, who would take care of client appointments, office supplies, and other office duties</a:t>
            </a:r>
          </a:p>
          <a:p>
            <a:pPr>
              <a:buFont typeface="Arial" panose="020B0604020202020204" pitchFamily="34" charset="0"/>
              <a:buChar char="•"/>
            </a:pPr>
            <a:r>
              <a:rPr lang="en-US" dirty="0"/>
              <a:t>They also hired a part-time compliance manager, June Santos, to ensure that the company would stringently follow all regulations required by the SEC, with whom the company is registered</a:t>
            </a:r>
          </a:p>
          <a:p>
            <a:pPr>
              <a:buFont typeface="Arial" panose="020B0604020202020204" pitchFamily="34" charset="0"/>
              <a:buChar char="•"/>
            </a:pPr>
            <a:r>
              <a:rPr lang="en-US" dirty="0"/>
              <a:t>While Jake and Ned know that the customer list has grown in the past year, they’ve been so busy that they decided it was time to step back, take a look at the client list, their assets, and the billing process to make sure the customers were getting the best service possible, while keeping the business in the black</a:t>
            </a:r>
          </a:p>
          <a:p>
            <a:pPr>
              <a:buFont typeface="Arial" panose="020B0604020202020204" pitchFamily="34" charset="0"/>
              <a:buChar char="•"/>
            </a:pPr>
            <a:r>
              <a:rPr lang="en-US" dirty="0"/>
              <a:t>One decision to make is whether to change the billing structure</a:t>
            </a:r>
          </a:p>
        </p:txBody>
      </p:sp>
    </p:spTree>
    <p:extLst>
      <p:ext uri="{BB962C8B-B14F-4D97-AF65-F5344CB8AC3E}">
        <p14:creationId xmlns:p14="http://schemas.microsoft.com/office/powerpoint/2010/main" val="344527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a:bodyPr>
          <a:lstStyle/>
          <a:p>
            <a:pPr marL="0" indent="0">
              <a:buNone/>
            </a:pPr>
            <a:r>
              <a:rPr lang="en-US" dirty="0"/>
              <a:t>Some of the questions to be answered are:</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Tree>
    <p:extLst>
      <p:ext uri="{BB962C8B-B14F-4D97-AF65-F5344CB8AC3E}">
        <p14:creationId xmlns:p14="http://schemas.microsoft.com/office/powerpoint/2010/main" val="409905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ORD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Logical definitions and relationships</a:t>
            </a:r>
          </a:p>
        </p:txBody>
      </p:sp>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E5B1-E035-47F3-9FF9-076AB39829ED}"/>
              </a:ext>
            </a:extLst>
          </p:cNvPr>
          <p:cNvSpPr>
            <a:spLocks noGrp="1"/>
          </p:cNvSpPr>
          <p:nvPr>
            <p:ph type="title"/>
          </p:nvPr>
        </p:nvSpPr>
        <p:spPr/>
        <p:txBody>
          <a:bodyPr/>
          <a:lstStyle/>
          <a:p>
            <a:r>
              <a:rPr lang="en-US" dirty="0"/>
              <a:t>ORD</a:t>
            </a:r>
          </a:p>
        </p:txBody>
      </p:sp>
      <p:pic>
        <p:nvPicPr>
          <p:cNvPr id="7" name="Picture 6" descr="Text&#10;&#10;Description automatically generated">
            <a:extLst>
              <a:ext uri="{FF2B5EF4-FFF2-40B4-BE49-F238E27FC236}">
                <a16:creationId xmlns:a16="http://schemas.microsoft.com/office/drawing/2014/main" id="{3DF3FCB0-B5F9-4981-A9B3-DBE3DAFD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02" y="2159309"/>
            <a:ext cx="11934395" cy="1534212"/>
          </a:xfrm>
          <a:prstGeom prst="rect">
            <a:avLst/>
          </a:prstGeom>
        </p:spPr>
      </p:pic>
      <p:sp>
        <p:nvSpPr>
          <p:cNvPr id="8" name="Content Placeholder 2">
            <a:extLst>
              <a:ext uri="{FF2B5EF4-FFF2-40B4-BE49-F238E27FC236}">
                <a16:creationId xmlns:a16="http://schemas.microsoft.com/office/drawing/2014/main" id="{CFA44D21-FC84-49F2-972C-FA4311EB6040}"/>
              </a:ext>
            </a:extLst>
          </p:cNvPr>
          <p:cNvSpPr>
            <a:spLocks noGrp="1"/>
          </p:cNvSpPr>
          <p:nvPr>
            <p:ph idx="1"/>
          </p:nvPr>
        </p:nvSpPr>
        <p:spPr>
          <a:xfrm>
            <a:off x="128802" y="4013693"/>
            <a:ext cx="10058400" cy="2009549"/>
          </a:xfrm>
        </p:spPr>
        <p:txBody>
          <a:bodyPr>
            <a:normAutofit/>
          </a:bodyPr>
          <a:lstStyle/>
          <a:p>
            <a:pPr marL="0" indent="0">
              <a:buNone/>
            </a:pPr>
            <a:r>
              <a:rPr lang="en-US" dirty="0"/>
              <a:t>Our Approach and Assumptions:</a:t>
            </a:r>
          </a:p>
          <a:p>
            <a:pPr lvl="1">
              <a:buFont typeface="Arial" panose="020B0604020202020204" pitchFamily="34" charset="0"/>
              <a:buChar char="•"/>
            </a:pPr>
            <a:r>
              <a:rPr lang="en-US" dirty="0"/>
              <a:t>We rationalized the database requirements to include three tables as depicted above</a:t>
            </a:r>
          </a:p>
          <a:p>
            <a:pPr lvl="1">
              <a:buFont typeface="Arial" panose="020B0604020202020204" pitchFamily="34" charset="0"/>
              <a:buChar char="•"/>
            </a:pPr>
            <a:r>
              <a:rPr lang="en-US" dirty="0"/>
              <a:t>Our datasets include assumed values that highlight instrumentation of the business rules within the ORD</a:t>
            </a:r>
          </a:p>
          <a:p>
            <a:pPr lvl="1">
              <a:buFont typeface="Arial" panose="020B0604020202020204" pitchFamily="34" charset="0"/>
              <a:buChar char="•"/>
            </a:pPr>
            <a:r>
              <a:rPr lang="en-US" dirty="0"/>
              <a:t>This data population drives the upcoming report examples and proves the business rules’ success</a:t>
            </a:r>
          </a:p>
        </p:txBody>
      </p:sp>
    </p:spTree>
    <p:extLst>
      <p:ext uri="{BB962C8B-B14F-4D97-AF65-F5344CB8AC3E}">
        <p14:creationId xmlns:p14="http://schemas.microsoft.com/office/powerpoint/2010/main" val="403554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Reports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Three standard reports to meet use case needs</a:t>
            </a:r>
          </a:p>
        </p:txBody>
      </p:sp>
    </p:spTree>
    <p:extLst>
      <p:ext uri="{BB962C8B-B14F-4D97-AF65-F5344CB8AC3E}">
        <p14:creationId xmlns:p14="http://schemas.microsoft.com/office/powerpoint/2010/main" val="17593448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{76D63B2D-D15E-4D44-8E53-320D258447BE}tf56160789_win32</Template>
  <TotalTime>44</TotalTime>
  <Words>914</Words>
  <Application>Microsoft Macintosh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Bookman Old Style</vt:lpstr>
      <vt:lpstr>Calibri</vt:lpstr>
      <vt:lpstr>Franklin Gothic Book</vt:lpstr>
      <vt:lpstr>1_RetrospectVTI</vt:lpstr>
      <vt:lpstr>PowerPoint Presentation</vt:lpstr>
      <vt:lpstr>Group Introduction</vt:lpstr>
      <vt:lpstr>Group Introduction: continues</vt:lpstr>
      <vt:lpstr>Case Study Overview</vt:lpstr>
      <vt:lpstr>Case Study Overview</vt:lpstr>
      <vt:lpstr>Case Study Overview</vt:lpstr>
      <vt:lpstr>The ORD</vt:lpstr>
      <vt:lpstr>ORD</vt:lpstr>
      <vt:lpstr>The Reports</vt:lpstr>
      <vt:lpstr>Three Reports</vt:lpstr>
      <vt:lpstr>How many clients have been added for each of the past six months?</vt:lpstr>
      <vt:lpstr>What is the average amount of assets (in currency) for the entire client list?</vt:lpstr>
      <vt:lpstr>How many clients have a high number (more than 10 a month) of transactions?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Hendren</dc:creator>
  <cp:lastModifiedBy>Vincent Sarlo</cp:lastModifiedBy>
  <cp:revision>1</cp:revision>
  <dcterms:created xsi:type="dcterms:W3CDTF">2021-12-10T00:39:50Z</dcterms:created>
  <dcterms:modified xsi:type="dcterms:W3CDTF">2021-12-13T14:16:35Z</dcterms:modified>
</cp:coreProperties>
</file>