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925"/>
  </p:normalViewPr>
  <p:slideViewPr>
    <p:cSldViewPr snapToGrid="0" snapToObjects="1">
      <p:cViewPr>
        <p:scale>
          <a:sx n="59" d="100"/>
          <a:sy n="59" d="100"/>
        </p:scale>
        <p:origin x="3408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02:29:4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2400 1 24575,'-3'0'0,"-4"7"0,2 2 0,-8 11 0,9-12 0,-14 13 0,9-13 0,-5 7 0,5-6 0,-6 15 0,-2-4 0,-2 8 0,2-11 0,-5 2 0,6-4 0,-16 13 0,11-8 0,-3 1 0,2-3 0,4-7 0,-9 5 0,7-2 0,-6 5 0,2 5 0,-5 2 0,-6 7 0,6-8 0,1 0 0,0-2 0,8-10 0,-11 6 0,19-12 0,-6 4 0,8-2 0,0 2 0,-1-1 0,-6 4 0,9-7 0,-22 16 0,7-5 0,-12 12 0,2-5 0,0-4 0,-2 3 0,-3-2 0,10-1 0,-4-9 0,8 6 0,1-13 0,1 10 0,2-1 0,5-5 0,-3 5 0,-1 1 0,2 1 0,-14 5 0,15-3 0,-34 9 0,30-10 0,-30 10 0,29-9 0,-1-2 0,-1 0 0,0 2 0,-5-5 0,-1 7 0,6-6 0,6 1 0,-6 4 0,7-4 0,-16 9 0,16-12 0,-15 7 0,11-8 0,-10 5 0,6-1 0,-3-3 0,0 10 0,3-8 0,-17 11 0,6-5 0,0-4 0,-10 9 0,18-4 0,-19 5 0,16-6 0,-2-3 0,1 1 0,14-9 0,-17 10 0,21-14 0,-5 5 0,1-3 0,2 4 0,0 0 0,1-1 0,4-6 0,3-2 0,-3 1 0,4 1 0,0 2 0,-1 0 0,-2 4 0,-2 0 0,0 1 0,2-2 0,-1-2 0,3-1 0,-6 1 0,5 3 0,-1-3 0,2 3 0,1-4 0,-1 0 0,1 0 0,2 1 0,-2 2 0,6-2 0,-6 3 0,5-4 0,-2 1 0,3-1 0,0 0 0,0 0 0,0 4 0,0-3 0,0 3 0,0-4 0,3 0 0,0-2 0,4-1 0,-1-1 0,3-1 0,-1 2 0,1 0 0,-3-3 0,4 3 0,-3-3 0,3 0 0,-4 0 0,4 0 0,-3 0 0,2 0 0,-2 0 0,-1 0 0,4 3 0,0-2 0,4 2 0,12 1 0,-5-3 0,19 2 0,-11-3 0,17 0 0,-7 0 0,9 0 0,-11 0 0,0-3 0,4-2 0,-2-3 0,9 3 0,-6-3 0,6 3 0,0-4 0,12 0 0,-5 0 0,5 0 0,29-13 0,-20 5 0,-21 4 0,0-2 0,19-8 0,-6 3 0,4-3 0,-4 0 0,0 3 0,-1-2 0,-11 8 0,-2-3 0,-5 4 0,1-8 0,4-1 0,2-4 0,0-1 0,-2 1 0,2-5 0,-4-1 0,6-5 0,-6 1 0,-1 5 0,0-4 0,-1 8 0,-3-7 0,1 8 0,-2-3 0,-1 3 0,0 1 0,-13 10 0,1-3 0,-11 14 0,6-4 0,2 2 0,0-2 0,13-5 0,-12-2 0,12-1 0,-4-4 0,6-1 0,4-5 0,0 5 0,-15 5 0,11 4 0,-20-3 0,9 6 0,-12-3 0,-5 9 0,-4 3 0,1-3 0,-4 3 0,0-3 0</inkml:trace>
  <inkml:trace contextRef="#ctx0" brushRef="#br0" timeOffset="838">2686 602 24575,'42'0'0,"0"0"0,12 0 0,8 0 0,19 0 0,1 0 0,5 0 0,-13 0 0,-24 3 0,-17-2 0,-23 8 0,-9 3 0,-6 10 0,-4 2 0,-2 2 0,0 1 0,-2 10 0,-4 2 0,-4 9 0,3-6 0,-3 0 0,4-4 0,5-2 0,0-12 0,5-2 0,3-14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02:29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3015 0 24575,'-6'7'0,"-8"3"0,-5-2 0,-19 7 0,-1 2 0,-9 5 0,15-8 0,-3 1 0,9-11 0,-10 4 0,4 4 0,5-3 0,9 1 0,6-3 0,6-3 0,-6-1 0,2 6 0,-11-3 0,5 5 0,-13-4 0,11-3 0,-12 4 0,-7 4 0,4-3 0,-8 0 0,15-5 0,-4-1 0,3 2 0,-14 3 0,3 0 0,-8 1 0,4-1 0,1 1 0,0-1 0,4 0 0,1 0 0,5 0 0,-4 0 0,3 0 0,-14 1 0,8 3 0,-13-2 0,-3 2 0,-1-3 0,-15 1 0,8-1 0,-10 1 0,0 0 0,5 4 0,-11 1 0,11 0 0,-11 4 0,16-9 0,-3 4 0,12-1 0,5 1 0,6-1 0,7-1 0,8-4 0,-3-1 0,3 5 0,-3 0 0,-2 8 0,-4 1 0,3 0 0,5-1 0,-2 3 0,7-9 0,-4 8 0,1-10 0,0 7 0,-6 2 0,-12 10 0,-1 1 0,1 4 0,2-5 0,12 2 0,-2-3 0,13-2 0,7-8 0,4-8 0,9-6 0,-3 1 0,3-1 0,0 0 0,0 0 0,0 1 0,3-1 0,0 0 0,3-2 0,1-1 0,-1-3 0,7 0 0,2 3 0,4 1 0,-2 0 0,-3-1 0,0 3 0,-4-5 0,3 6 0,-2-4 0,6-3 0,2 10 0,12-5 0,8 7 0,-5-7 0,17-1 0,7-4 0,19 0 0,-27 0 0,2 0 0,0-1 0,1 2 0,2 1 0,1 0 0,-3 1 0,-2 0 0,45 8 0,-2-5 0,-6-2 0,8-4 0,-1 0 0,-44 0 0,1 0 0,0 0 0,0 0 0,0 0 0,0 0 0,0 0 0,-2 0 0,39 0 0,-2-4 0,-6-2 0,-7-4 0,-1 5 0,-6 0 0,-6 5 0,-2 0 0,-5 0 0,6 0 0,1 0 0,19 0 0,2 0 0,14-4 0,-1-2 0,-6-5 0,-8 1 0,-19 5 0,-25 0 0,-18 5 0,-16 0 0</inkml:trace>
  <inkml:trace contextRef="#ctx0" brushRef="#br0" timeOffset="786">3089 890 24575,'0'-6'0,"19"10"0,0 2 0,28 20 0,-7-4 0,9 6 0,-12-8 0,-8-5 0,-11-3 0,-11 13 0,-4 7 0,-3 3 0,0 1 0,-4 0 0,-1-10 0,-11 16 0,-2-5 0,-18 6 0,3 6 0,-7-8 0,9-7 0,6-2 0,10-15 0,5 1 0,6-12 0,11-3 0,-4 0 0,6-3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8T02:29:5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2962 512 24575,'-18'-3'0,"-3"-2"0,-15-3 0,-2 0 0,0-4 0,-8 2 0,7-5 0,-9 5 0,1-11 0,8 15 0,-8-14 0,4 14 0,8-2 0,-5 0 0,7 3 0,-4-3 0,-11-5 0,4 4 0,-3-4 0,-1 0 0,4 4 0,-8-4 0,8 4 0,-9 0 0,-1 0 0,-2 0 0,-9 0 0,9 0 0,2-1 0,1 2 0,4-1 0,-5 0 0,0-4 0,-6 2 0,5-2 0,-11 4 0,5-1 0,-12 1 0,5-1 0,-5 0 0,6-4 0,0 4 0,-6 0 0,5 1 0,-5 8 0,6-7 0,6 7 0,1-4 0,6 1 0,5 0 0,6-1 0,7 1 0,8 4 0,5 0 0,6 0 0,3 0 0,-4 0 0,-5-7 0,7 5 0,-15-8 0,14 5 0,-11 1 0,5-2 0,8 5 0,-5-3 0,11 4 0,-4 3 0,6 1 0,4 2 0,0 0 0,3 4 0,0 4 0,0 9 0,0 4 0,0 1 0,0 3 0,0 1 0,3-3 0,2 2 0,2-5 0,3-6 0,6 6 0,0-3 0,-1-3 0,-4 2 0,-1-8 0,-3-4 0,10 4 0,4 1 0,12 11 0,7 5 0,9 1 0,-13-10 0,5-2 0,-9-4 0,6 6 0,10 9 0,2-4 0,12 11 0,1-4 0,2 5 0,4 1 0,0 0 0,16 7 0,-37-22 0,3 0-222,1 0 1,2 1 221,4 2 0,0 0 0,-5-5 0,-1-1 0,1 1 0,-1-1 0,-4-5 0,-1-2 0,42 6 0,-2-2 0,-6-8 0,-13 3 0,4-4 0,-17-1 0,5 0 0,-6 4 0,-5 0 0,-2 5 0,-5-5 0,-4-1 0,-10-5 443,-9-2-443,-6-2 0,-6-3 0,10 3 0,-2 1 0,7 0 0,5 3 0,0-6 0,10 6 0,-4-6 0,8 3 0,13-4 0,16 0 0,26 5 0,-5-4 0,-3 8 0,-42-8 0,-16 3 0,-27-4 0</inkml:trace>
  <inkml:trace contextRef="#ctx0" brushRef="#br0" timeOffset="876">2801 1016 24575,'27'24'0,"11"-2"0,-2 7 0,17 7 0,-7-7 0,6 16 0,-4-16 0,-7 10 0,1-13 0,-4 8 0,-14-16 0,-11 4 0,-18-7 0,-5-4 0,3 6 0,-7-2 0,-2 4 0,-9 9 0,1-7 0,-15 13 0,-3-2 0,-21 12 0,-3 11 0,1-4 0,4 4 0,24-23 0,15-9 0,15-17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4F196-C996-EF49-BFCF-FE8EA3CCFB9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4DF78-F14F-354D-9C6A-74C1AE98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4DF78-F14F-354D-9C6A-74C1AE984E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6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4DF78-F14F-354D-9C6A-74C1AE984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4DF78-F14F-354D-9C6A-74C1AE984E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1453-72F6-EF4A-8BAD-689A7082B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50860-BDD1-3E43-B813-04A2A46D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5D91-1F95-6B44-A894-BB7B89B4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80E7-E580-9641-A45F-7C3AE1EE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5968-BB03-9E4F-9F90-8C77C1C0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159-601C-E448-AEA7-0B419171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C99A9-A8B5-D04E-9638-7FE83B72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C10B-ACAE-0E42-BBF2-C41DCE10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8382-A6EA-8F4B-B08C-6443389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AE85-DC87-A54D-9F39-902EA8AC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2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D2306-C267-0046-B728-E83AD0832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0078C-FEF6-2E4B-B678-AB323F51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BFE9-FAF1-B94E-8E98-7163839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EC2D-BE22-954C-AEF8-560ABE23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3736-E7EE-B742-86F4-68B66AD2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50B1-D952-144B-9561-6F5ED0F2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3A30-F80B-DB48-83EB-EDCC9C61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C940-0523-5F46-8B96-BF9C344B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D046-247D-3B4F-82C1-29261420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BE2E-D8CA-4349-99D0-F61F714C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5DD0-FAF5-D148-AE91-07F9033F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C21A-C224-6B4C-B4EA-DE6616A9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9A51-F976-8B44-9564-C3381DEE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06E8-C9D6-094F-926D-9F086882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6121-C7C5-B446-AF24-5AD37D64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3309-DF02-F241-A296-ED77E82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65F7-EA56-EA4A-A328-1AB5B977C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51DA4-41B9-5744-A642-D5C783313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DE88-5163-524F-B3C7-35E125AE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774A-94BE-3044-84B7-F35799D1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82E5-64E8-954D-BB3D-C670F044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BAA6-A9E1-5C46-94C9-32F3D1D1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C71E-722E-5344-96C1-342C1B6C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3B769-040E-A74C-8173-B4679A8C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4CF61-E419-A94B-930F-3BA3809F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D161-936C-194B-A5F3-85DF0ABF9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8728E-6DC7-2D4A-A4ED-EAB4C9EA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E3A63-B9B6-6C47-B77E-69077AF9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15FB3-5F9C-2D49-A82F-73DD68AA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214C-EB08-8A4E-9B05-EA8ADE09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DC2D9-8705-A943-91D4-67A817CF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49B09-CFE5-CD4D-8CCE-7AD485B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6CDC6-CF44-6C4E-A879-75C1AD11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61CC-E5A0-4149-8B00-FC1D71F4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B8A4A-5AC1-E64C-B586-9C9CBCE0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2B01-3210-8946-8393-0869532E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4CF4-7944-DD43-B214-330112DD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250F-028F-0C4F-82F7-28A5CC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E1302-5DBF-7046-A8AD-7F67FACE9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F959-538D-CB42-A6FC-5C37CE13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5722F-0743-0C4A-B32E-CA6F7306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CF07-C106-C24E-BFF5-511FA2C3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4048-F16C-EE42-ACE0-05BDD13E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3303E-3C09-FB45-89E9-01B19FA2B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13E95-58F8-404F-A1E4-C5969CBD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49B7-2B4E-0340-9221-B6C21610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B387-F921-2848-ABCE-EDF8D57F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90CB-89FD-C04A-B4CD-50899048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DC66A-A190-B046-ACFB-65B2BADA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D1551-DA91-0449-9EC1-D56A1644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CA5E-A8D2-D14F-8471-8594B878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CA5F-85E2-1B4E-A386-7E147F5C57C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4EB5-12D4-6249-8CCC-0D37ED47B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536A-7FA8-6448-8518-EFF13B1EF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3A06-F229-7F42-AE52-C51E2DB2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950A-D9CF-3A47-960C-101A8790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13978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3A31-0C09-8B49-9E9F-4D62CF56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9A1B-DAE2-1041-B6F1-2F1AC4F7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335F-F727-6C49-A7C1-91EB3E76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D4C4-6B5E-8042-AF14-796ED756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YA</a:t>
            </a:r>
            <a:r>
              <a:rPr lang="en-US" b="1" dirty="0"/>
              <a:t>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00468-1934-BC4E-BBCC-28B7A2A655F1}"/>
              </a:ext>
            </a:extLst>
          </p:cNvPr>
          <p:cNvSpPr txBox="1"/>
          <p:nvPr/>
        </p:nvSpPr>
        <p:spPr>
          <a:xfrm>
            <a:off x="385830" y="2644587"/>
            <a:ext cx="3451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&lt;name&gt;</a:t>
            </a:r>
            <a:r>
              <a:rPr lang="en-US" dirty="0"/>
              <a:t>DevOps</a:t>
            </a:r>
            <a:r>
              <a:rPr lang="en-US" b="1" dirty="0">
                <a:solidFill>
                  <a:srgbClr val="FF0000"/>
                </a:solidFill>
              </a:rPr>
              <a:t>&lt;/name&gt;</a:t>
            </a:r>
          </a:p>
          <a:p>
            <a:r>
              <a:rPr lang="en-US" dirty="0"/>
              <a:t>&lt;timing&gt;6.00AM&lt;/timing&gt;</a:t>
            </a:r>
          </a:p>
          <a:p>
            <a:r>
              <a:rPr lang="en-US" dirty="0"/>
              <a:t>&lt;TZ&gt;IST&lt;/TZ&gt;</a:t>
            </a:r>
          </a:p>
          <a:p>
            <a:r>
              <a:rPr lang="en-US" dirty="0"/>
              <a:t>&lt;contact&gt;</a:t>
            </a:r>
          </a:p>
          <a:p>
            <a:r>
              <a:rPr lang="en-US" dirty="0"/>
              <a:t>  99999</a:t>
            </a:r>
          </a:p>
          <a:p>
            <a:r>
              <a:rPr lang="en-US" dirty="0"/>
              <a:t>  99998</a:t>
            </a:r>
          </a:p>
          <a:p>
            <a:r>
              <a:rPr lang="en-US" dirty="0"/>
              <a:t>&lt;/contact&gt;</a:t>
            </a:r>
          </a:p>
          <a:p>
            <a:r>
              <a:rPr lang="en-US" dirty="0"/>
              <a:t>&lt;mode&gt;online&lt;/mode&gt;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FF92-7A2D-DC43-90B7-018FD2639932}"/>
              </a:ext>
            </a:extLst>
          </p:cNvPr>
          <p:cNvSpPr txBox="1"/>
          <p:nvPr/>
        </p:nvSpPr>
        <p:spPr>
          <a:xfrm>
            <a:off x="3872753" y="2644587"/>
            <a:ext cx="3442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“name” = “DevOps”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/>
              <a:t>  “timing” = “7.30AM”,</a:t>
            </a:r>
          </a:p>
          <a:p>
            <a:r>
              <a:rPr lang="en-US" dirty="0"/>
              <a:t>  “contacts” = [</a:t>
            </a:r>
          </a:p>
          <a:p>
            <a:r>
              <a:rPr lang="en-US" dirty="0"/>
              <a:t>   99999,</a:t>
            </a:r>
          </a:p>
          <a:p>
            <a:r>
              <a:rPr lang="en-US" dirty="0"/>
              <a:t>   99998</a:t>
            </a:r>
          </a:p>
          <a:p>
            <a:r>
              <a:rPr lang="en-US" dirty="0"/>
              <a:t> ]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6E651-A501-204A-9EE0-0E48DB642C3F}"/>
              </a:ext>
            </a:extLst>
          </p:cNvPr>
          <p:cNvSpPr txBox="1"/>
          <p:nvPr/>
        </p:nvSpPr>
        <p:spPr>
          <a:xfrm>
            <a:off x="7732059" y="2599763"/>
            <a:ext cx="3442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DevOps</a:t>
            </a:r>
          </a:p>
          <a:p>
            <a:r>
              <a:rPr lang="en-US" dirty="0"/>
              <a:t>timing: 7.30AM </a:t>
            </a:r>
          </a:p>
          <a:p>
            <a:r>
              <a:rPr lang="en-US" dirty="0"/>
              <a:t>TZ: IST</a:t>
            </a:r>
          </a:p>
          <a:p>
            <a:r>
              <a:rPr lang="en-US" dirty="0"/>
              <a:t>contacts:</a:t>
            </a:r>
          </a:p>
          <a:p>
            <a:r>
              <a:rPr lang="en-US" dirty="0"/>
              <a:t>  - 99999</a:t>
            </a:r>
          </a:p>
          <a:p>
            <a:r>
              <a:rPr lang="en-US" dirty="0"/>
              <a:t>  - 99998</a:t>
            </a:r>
          </a:p>
          <a:p>
            <a:r>
              <a:rPr lang="en-US" dirty="0"/>
              <a:t>mode: Online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CB8B3-2A4E-5D40-8B79-384697E3468B}"/>
              </a:ext>
            </a:extLst>
          </p:cNvPr>
          <p:cNvSpPr txBox="1"/>
          <p:nvPr/>
        </p:nvSpPr>
        <p:spPr>
          <a:xfrm>
            <a:off x="7897906" y="224118"/>
            <a:ext cx="4069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YAML – Yet another markup language </a:t>
            </a:r>
          </a:p>
          <a:p>
            <a:endParaRPr lang="en-US" dirty="0"/>
          </a:p>
          <a:p>
            <a:r>
              <a:rPr lang="en-US" dirty="0"/>
              <a:t>KEY: Value </a:t>
            </a:r>
          </a:p>
          <a:p>
            <a:r>
              <a:rPr lang="en-US" dirty="0"/>
              <a:t>List: </a:t>
            </a:r>
          </a:p>
          <a:p>
            <a:r>
              <a:rPr lang="en-US" dirty="0"/>
              <a:t>   Key: </a:t>
            </a:r>
          </a:p>
          <a:p>
            <a:r>
              <a:rPr lang="en-US" dirty="0"/>
              <a:t>      - value1</a:t>
            </a:r>
          </a:p>
          <a:p>
            <a:r>
              <a:rPr lang="en-US" dirty="0"/>
              <a:t>      - value2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5E0FA-F8EF-664A-B02E-3143F5E4F0F8}"/>
              </a:ext>
            </a:extLst>
          </p:cNvPr>
          <p:cNvSpPr txBox="1"/>
          <p:nvPr/>
        </p:nvSpPr>
        <p:spPr>
          <a:xfrm>
            <a:off x="9834282" y="833718"/>
            <a:ext cx="222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Maps:</a:t>
            </a:r>
          </a:p>
          <a:p>
            <a:r>
              <a:rPr lang="en-US" dirty="0"/>
              <a:t>Key:</a:t>
            </a:r>
          </a:p>
          <a:p>
            <a:r>
              <a:rPr lang="en-US" dirty="0"/>
              <a:t>   Key1: Value1</a:t>
            </a:r>
          </a:p>
        </p:txBody>
      </p:sp>
    </p:spTree>
    <p:extLst>
      <p:ext uri="{BB962C8B-B14F-4D97-AF65-F5344CB8AC3E}">
        <p14:creationId xmlns:p14="http://schemas.microsoft.com/office/powerpoint/2010/main" val="175483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165F-BCF7-394D-96BB-EB5025E2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423C-DBBF-134B-A0E1-C00987DD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scripting in Imperative</a:t>
            </a:r>
          </a:p>
          <a:p>
            <a:r>
              <a:rPr lang="en-US" dirty="0"/>
              <a:t>Shell scripts need to be on remote node to run it.</a:t>
            </a:r>
          </a:p>
          <a:p>
            <a:r>
              <a:rPr lang="en-US" dirty="0"/>
              <a:t>Shell scripts fail with cross platform </a:t>
            </a:r>
          </a:p>
          <a:p>
            <a:r>
              <a:rPr lang="en-US" dirty="0"/>
              <a:t>Shell scripts are hard to read.</a:t>
            </a:r>
          </a:p>
          <a:p>
            <a:r>
              <a:rPr lang="en-US" dirty="0"/>
              <a:t>Shell script is sequential. (Where as python scripts have multi-threading.)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7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FB2A-4930-D545-B04F-19B1BB48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3767" cy="1325563"/>
          </a:xfrm>
        </p:spPr>
        <p:txBody>
          <a:bodyPr/>
          <a:lstStyle/>
          <a:p>
            <a:r>
              <a:rPr lang="en-US" dirty="0"/>
              <a:t>Differences between config management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67466-312A-494B-927A-502B74F90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22272"/>
              </p:ext>
            </p:extLst>
          </p:nvPr>
        </p:nvGraphicFramePr>
        <p:xfrm>
          <a:off x="842682" y="1825625"/>
          <a:ext cx="10511118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418">
                  <a:extLst>
                    <a:ext uri="{9D8B030D-6E8A-4147-A177-3AD203B41FA5}">
                      <a16:colId xmlns:a16="http://schemas.microsoft.com/office/drawing/2014/main" val="2840305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454271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31126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124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0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 Mechanism</a:t>
                      </a:r>
                    </a:p>
                    <a:p>
                      <a:r>
                        <a:rPr lang="en-US" dirty="0"/>
                        <a:t>(Node Prospective) next slide can help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3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Needed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NO (Uses SSH)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 (Agent Software)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 (Agent Software)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Nodes consume extra resources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3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Changes are overwritten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 </a:t>
                      </a:r>
                      <a:r>
                        <a:rPr lang="en-US" dirty="0"/>
                        <a:t>(Can be overcome by Pull approach)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 to maintain separate server for 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NO </a:t>
                      </a:r>
                      <a:r>
                        <a:rPr lang="en-US" dirty="0"/>
                        <a:t>(Can be your workstation and the code maintained at git repos)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27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Separate certificates for 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NO</a:t>
                      </a:r>
                      <a:r>
                        <a:rPr lang="en-US" dirty="0"/>
                        <a:t>. (SSH is already run on secure protocol)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1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0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0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FB2A-4930-D545-B04F-19B1BB48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3767" cy="1325563"/>
          </a:xfrm>
        </p:spPr>
        <p:txBody>
          <a:bodyPr/>
          <a:lstStyle/>
          <a:p>
            <a:r>
              <a:rPr lang="en-US" dirty="0"/>
              <a:t>Differences between config management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67466-312A-494B-927A-502B74F90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57742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40305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454271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31126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124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0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3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 of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3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27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1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0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9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BCF5-B710-FD4E-9971-7D511E02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                         vs                       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A61BF-F706-C14D-80D8-B9BB3C411ACC}"/>
              </a:ext>
            </a:extLst>
          </p:cNvPr>
          <p:cNvSpPr/>
          <p:nvPr/>
        </p:nvSpPr>
        <p:spPr>
          <a:xfrm>
            <a:off x="410547" y="2845837"/>
            <a:ext cx="1511559" cy="167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Management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D650B-B8CE-6240-81DC-70B686FAE861}"/>
              </a:ext>
            </a:extLst>
          </p:cNvPr>
          <p:cNvSpPr/>
          <p:nvPr/>
        </p:nvSpPr>
        <p:spPr>
          <a:xfrm>
            <a:off x="2419739" y="2181808"/>
            <a:ext cx="2002972" cy="76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8DD30-DC4B-8648-BDC7-D3F6E79AAC57}"/>
              </a:ext>
            </a:extLst>
          </p:cNvPr>
          <p:cNvSpPr/>
          <p:nvPr/>
        </p:nvSpPr>
        <p:spPr>
          <a:xfrm>
            <a:off x="2419739" y="3142863"/>
            <a:ext cx="2002972" cy="76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62146-643E-3F45-990B-C286396988D4}"/>
              </a:ext>
            </a:extLst>
          </p:cNvPr>
          <p:cNvSpPr/>
          <p:nvPr/>
        </p:nvSpPr>
        <p:spPr>
          <a:xfrm>
            <a:off x="2419739" y="4136575"/>
            <a:ext cx="2002972" cy="76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B5C6F7-CAC6-4746-AB50-5DFF5F67F2A2}"/>
                  </a:ext>
                </a:extLst>
              </p14:cNvPr>
              <p14:cNvContentPartPr/>
              <p14:nvPr/>
            </p14:nvContentPartPr>
            <p14:xfrm>
              <a:off x="1724878" y="2412705"/>
              <a:ext cx="1189440" cy="67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B5C6F7-CAC6-4746-AB50-5DFF5F67F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881" y="2404065"/>
                <a:ext cx="1207075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1D8EBC-426E-E646-A65E-0D0E68C7AF6E}"/>
                  </a:ext>
                </a:extLst>
              </p14:cNvPr>
              <p14:cNvContentPartPr/>
              <p14:nvPr/>
            </p14:nvContentPartPr>
            <p14:xfrm>
              <a:off x="1734958" y="3379305"/>
              <a:ext cx="1208520" cy="551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1D8EBC-426E-E646-A65E-0D0E68C7A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6318" y="3370305"/>
                <a:ext cx="12261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5246C6-2F29-324E-AD31-796D85403410}"/>
                  </a:ext>
                </a:extLst>
              </p14:cNvPr>
              <p14:cNvContentPartPr/>
              <p14:nvPr/>
            </p14:nvContentPartPr>
            <p14:xfrm>
              <a:off x="1698238" y="4221705"/>
              <a:ext cx="1173600" cy="65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5246C6-2F29-324E-AD31-796D854034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9238" y="4212705"/>
                <a:ext cx="1191240" cy="675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E6DA18-E43B-F14F-828E-9E4AEAB4B92C}"/>
              </a:ext>
            </a:extLst>
          </p:cNvPr>
          <p:cNvSpPr txBox="1"/>
          <p:nvPr/>
        </p:nvSpPr>
        <p:spPr>
          <a:xfrm>
            <a:off x="634482" y="5159829"/>
            <a:ext cx="378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pull mechanism, Nodes always comes to server and pull its configuration. (Maintain Config)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023E1-CA70-294E-B527-F17B52856148}"/>
              </a:ext>
            </a:extLst>
          </p:cNvPr>
          <p:cNvSpPr/>
          <p:nvPr/>
        </p:nvSpPr>
        <p:spPr>
          <a:xfrm>
            <a:off x="6814457" y="2820155"/>
            <a:ext cx="1511559" cy="167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Management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64D96-5A58-4146-A369-50FE21B21DC4}"/>
              </a:ext>
            </a:extLst>
          </p:cNvPr>
          <p:cNvSpPr/>
          <p:nvPr/>
        </p:nvSpPr>
        <p:spPr>
          <a:xfrm>
            <a:off x="9150221" y="2097055"/>
            <a:ext cx="2002972" cy="76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A9EA7-FE67-BF46-9483-0B86741F8DE0}"/>
              </a:ext>
            </a:extLst>
          </p:cNvPr>
          <p:cNvSpPr/>
          <p:nvPr/>
        </p:nvSpPr>
        <p:spPr>
          <a:xfrm>
            <a:off x="9150221" y="3175554"/>
            <a:ext cx="2002972" cy="76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23A91-53DC-5F4D-A154-826D884AA5A5}"/>
              </a:ext>
            </a:extLst>
          </p:cNvPr>
          <p:cNvSpPr/>
          <p:nvPr/>
        </p:nvSpPr>
        <p:spPr>
          <a:xfrm>
            <a:off x="9150221" y="4393164"/>
            <a:ext cx="2002972" cy="76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872B5-0812-E34A-B284-91323ADF2F2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8326016" y="2480388"/>
            <a:ext cx="824205" cy="117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0E0E2F-236C-8D4E-BC3B-91740C22B00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8326016" y="3558887"/>
            <a:ext cx="824205" cy="963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8C8985-D3A6-B34C-9AE4-A8378D51218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8326016" y="3655245"/>
            <a:ext cx="824205" cy="11212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83D2F0-CF81-D243-B038-EA4297D7273E}"/>
              </a:ext>
            </a:extLst>
          </p:cNvPr>
          <p:cNvSpPr txBox="1"/>
          <p:nvPr/>
        </p:nvSpPr>
        <p:spPr>
          <a:xfrm>
            <a:off x="7364964" y="5358882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push mechanism, Server always push the configuration. (Make Config)</a:t>
            </a:r>
          </a:p>
        </p:txBody>
      </p:sp>
    </p:spTree>
    <p:extLst>
      <p:ext uri="{BB962C8B-B14F-4D97-AF65-F5344CB8AC3E}">
        <p14:creationId xmlns:p14="http://schemas.microsoft.com/office/powerpoint/2010/main" val="370186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FFD8-EB42-3F4A-935E-157B5B34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SSH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4B554-53D9-2941-BC66-CD8B843E10B3}"/>
              </a:ext>
            </a:extLst>
          </p:cNvPr>
          <p:cNvSpPr txBox="1"/>
          <p:nvPr/>
        </p:nvSpPr>
        <p:spPr>
          <a:xfrm>
            <a:off x="5629835" y="242047"/>
            <a:ext cx="5450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methods going to be two ways </a:t>
            </a:r>
          </a:p>
          <a:p>
            <a:pPr marL="342900" indent="-342900">
              <a:buAutoNum type="arabicPeriod"/>
            </a:pPr>
            <a:r>
              <a:rPr lang="en-US" b="1" dirty="0"/>
              <a:t>Over Password </a:t>
            </a:r>
          </a:p>
          <a:p>
            <a:pPr marL="342900" indent="-342900">
              <a:buAutoNum type="arabicPeriod"/>
            </a:pPr>
            <a:r>
              <a:rPr lang="en-US" dirty="0"/>
              <a:t>Over Private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F9A40-E625-794C-9A25-AD440119B8E0}"/>
              </a:ext>
            </a:extLst>
          </p:cNvPr>
          <p:cNvSpPr/>
          <p:nvPr/>
        </p:nvSpPr>
        <p:spPr>
          <a:xfrm>
            <a:off x="4087906" y="2115671"/>
            <a:ext cx="1676400" cy="277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(SSH Enabled)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B5BE4-605F-A649-BCC3-CDAF61C3F97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13647" y="3500718"/>
            <a:ext cx="24742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72E29BF-5295-D74A-B589-0C7066359118}"/>
              </a:ext>
            </a:extLst>
          </p:cNvPr>
          <p:cNvSpPr/>
          <p:nvPr/>
        </p:nvSpPr>
        <p:spPr>
          <a:xfrm>
            <a:off x="161365" y="3003176"/>
            <a:ext cx="1452282" cy="986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br>
              <a:rPr lang="en-US" dirty="0"/>
            </a:br>
            <a:r>
              <a:rPr lang="en-US" dirty="0"/>
              <a:t>Software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883A2-3EFD-8A4C-BEB5-E45C027E87EB}"/>
              </a:ext>
            </a:extLst>
          </p:cNvPr>
          <p:cNvSpPr txBox="1"/>
          <p:nvPr/>
        </p:nvSpPr>
        <p:spPr>
          <a:xfrm>
            <a:off x="6180881" y="1690688"/>
            <a:ext cx="5856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Server offers its identity. (fingerprint)</a:t>
            </a:r>
          </a:p>
          <a:p>
            <a:r>
              <a:rPr lang="en-US" dirty="0"/>
              <a:t>5. Server accepts the key and looks in authorized keys of user </a:t>
            </a:r>
          </a:p>
          <a:p>
            <a:r>
              <a:rPr lang="en-US" dirty="0"/>
              <a:t>    and looks for whether it is allowed to connect or not.</a:t>
            </a:r>
          </a:p>
          <a:p>
            <a:r>
              <a:rPr lang="en-US" dirty="0"/>
              <a:t>6. If keys is accepted then session will be provided to client</a:t>
            </a:r>
          </a:p>
          <a:p>
            <a:r>
              <a:rPr lang="en-US" dirty="0"/>
              <a:t>7. Looks for password authentication is enabled if enabled     </a:t>
            </a:r>
          </a:p>
          <a:p>
            <a:r>
              <a:rPr lang="en-US" dirty="0"/>
              <a:t>     then it will ask you the password other wise the session is    </a:t>
            </a:r>
          </a:p>
          <a:p>
            <a:r>
              <a:rPr lang="en-US" dirty="0"/>
              <a:t>    terminated.</a:t>
            </a:r>
          </a:p>
          <a:p>
            <a:r>
              <a:rPr lang="en-US" dirty="0"/>
              <a:t>8. If password is allowed then it validates the password.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08F81-C3E1-F749-A91F-8E7D42B69866}"/>
              </a:ext>
            </a:extLst>
          </p:cNvPr>
          <p:cNvSpPr txBox="1"/>
          <p:nvPr/>
        </p:nvSpPr>
        <p:spPr>
          <a:xfrm>
            <a:off x="239210" y="4516433"/>
            <a:ext cx="3696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tried to connect the </a:t>
            </a:r>
            <a:r>
              <a:rPr lang="en-US" dirty="0" err="1"/>
              <a:t>ip</a:t>
            </a:r>
            <a:r>
              <a:rPr lang="en-US" dirty="0"/>
              <a:t>/hostname which you have given.</a:t>
            </a:r>
          </a:p>
          <a:p>
            <a:r>
              <a:rPr lang="en-US" dirty="0"/>
              <a:t>3. Client looks for identity locally if not asks you for storing it.</a:t>
            </a:r>
          </a:p>
          <a:p>
            <a:r>
              <a:rPr lang="en-US" dirty="0"/>
              <a:t>4. Client offers local keys (default private keys)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AC9F-E308-7645-9365-92FBC079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Installation (Different Ways)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5E03-7C0C-B04F-ADB4-260123FA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yum </a:t>
            </a:r>
          </a:p>
          <a:p>
            <a:r>
              <a:rPr lang="en-US" dirty="0"/>
              <a:t>python module</a:t>
            </a:r>
          </a:p>
          <a:p>
            <a:r>
              <a:rPr lang="en-US" dirty="0"/>
              <a:t>source compilation</a:t>
            </a:r>
          </a:p>
        </p:txBody>
      </p:sp>
    </p:spTree>
    <p:extLst>
      <p:ext uri="{BB962C8B-B14F-4D97-AF65-F5344CB8AC3E}">
        <p14:creationId xmlns:p14="http://schemas.microsoft.com/office/powerpoint/2010/main" val="1119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1A3E-D38C-8643-BEC2-0E527E4F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Inventory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41C4-24B0-B34F-AF4F-9348C0DF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65B7-EEA6-944F-8B1F-F5B9944D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Ad-Hoc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BD5E-2186-A44D-93C0-A0C37325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1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515</Words>
  <Application>Microsoft Macintosh PowerPoint</Application>
  <PresentationFormat>Widescreen</PresentationFormat>
  <Paragraphs>130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Ansible</vt:lpstr>
      <vt:lpstr>Problems of Shell Scripting</vt:lpstr>
      <vt:lpstr>Differences between config management tools</vt:lpstr>
      <vt:lpstr>Differences between config management tools</vt:lpstr>
      <vt:lpstr>Pull                          vs                        Push</vt:lpstr>
      <vt:lpstr>How SSH Works</vt:lpstr>
      <vt:lpstr>Ansible Installation (Different Ways)</vt:lpstr>
      <vt:lpstr>Ansible Inventory file</vt:lpstr>
      <vt:lpstr>Ansible Ad-Hoc Commands</vt:lpstr>
      <vt:lpstr>Ansible Config File</vt:lpstr>
      <vt:lpstr>Ansible Playbooks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Kalluru, Sriharsha</dc:creator>
  <cp:lastModifiedBy>Kalluru, Sriharsha</cp:lastModifiedBy>
  <cp:revision>15</cp:revision>
  <dcterms:created xsi:type="dcterms:W3CDTF">2019-07-08T02:22:45Z</dcterms:created>
  <dcterms:modified xsi:type="dcterms:W3CDTF">2019-08-23T01:44:43Z</dcterms:modified>
</cp:coreProperties>
</file>