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9850"/>
  <p:notesSz cx="9144000" cy="5149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7678" y="136238"/>
            <a:ext cx="1138746" cy="3253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5616" y="82295"/>
            <a:ext cx="165100" cy="411480"/>
          </a:xfrm>
          <a:custGeom>
            <a:avLst/>
            <a:gdLst/>
            <a:ahLst/>
            <a:cxnLst/>
            <a:rect l="l" t="t" r="r" b="b"/>
            <a:pathLst>
              <a:path w="165100" h="411480">
                <a:moveTo>
                  <a:pt x="164592" y="0"/>
                </a:moveTo>
                <a:lnTo>
                  <a:pt x="0" y="0"/>
                </a:lnTo>
                <a:lnTo>
                  <a:pt x="0" y="411479"/>
                </a:lnTo>
                <a:lnTo>
                  <a:pt x="164592" y="411479"/>
                </a:lnTo>
                <a:lnTo>
                  <a:pt x="164592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440168" y="82295"/>
            <a:ext cx="104139" cy="411480"/>
          </a:xfrm>
          <a:custGeom>
            <a:avLst/>
            <a:gdLst/>
            <a:ahLst/>
            <a:cxnLst/>
            <a:rect l="l" t="t" r="r" b="b"/>
            <a:pathLst>
              <a:path w="104140" h="411480">
                <a:moveTo>
                  <a:pt x="103631" y="0"/>
                </a:moveTo>
                <a:lnTo>
                  <a:pt x="0" y="0"/>
                </a:lnTo>
                <a:lnTo>
                  <a:pt x="0" y="411479"/>
                </a:lnTo>
                <a:lnTo>
                  <a:pt x="103631" y="411479"/>
                </a:lnTo>
                <a:lnTo>
                  <a:pt x="103631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087111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9144000" y="0"/>
                </a:moveTo>
                <a:lnTo>
                  <a:pt x="0" y="0"/>
                </a:lnTo>
                <a:lnTo>
                  <a:pt x="0" y="57911"/>
                </a:lnTo>
                <a:lnTo>
                  <a:pt x="9144000" y="57911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7284720" y="0"/>
                </a:moveTo>
                <a:lnTo>
                  <a:pt x="0" y="0"/>
                </a:lnTo>
                <a:lnTo>
                  <a:pt x="0" y="405384"/>
                </a:lnTo>
                <a:lnTo>
                  <a:pt x="7284720" y="405384"/>
                </a:lnTo>
                <a:lnTo>
                  <a:pt x="728472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0" y="405384"/>
                </a:moveTo>
                <a:lnTo>
                  <a:pt x="7284720" y="405384"/>
                </a:lnTo>
                <a:lnTo>
                  <a:pt x="7284720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ln w="24383">
            <a:solidFill>
              <a:srgbClr val="2031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5327" y="2326589"/>
            <a:ext cx="2133345" cy="48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600" y="1718148"/>
            <a:ext cx="8686800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5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6300216" y="0"/>
                  </a:moveTo>
                  <a:lnTo>
                    <a:pt x="0" y="0"/>
                  </a:lnTo>
                  <a:lnTo>
                    <a:pt x="0" y="3965448"/>
                  </a:lnTo>
                  <a:lnTo>
                    <a:pt x="6300216" y="3965448"/>
                  </a:lnTo>
                  <a:lnTo>
                    <a:pt x="6300216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0" y="3965448"/>
                  </a:moveTo>
                  <a:lnTo>
                    <a:pt x="6300216" y="3965448"/>
                  </a:lnTo>
                  <a:lnTo>
                    <a:pt x="6300216" y="0"/>
                  </a:lnTo>
                  <a:lnTo>
                    <a:pt x="0" y="0"/>
                  </a:lnTo>
                  <a:lnTo>
                    <a:pt x="0" y="3965448"/>
                  </a:lnTo>
                  <a:close/>
                </a:path>
              </a:pathLst>
            </a:custGeom>
            <a:ln w="24384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411505"/>
              <a:ext cx="8351774" cy="46391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6986016" y="0"/>
                  </a:moveTo>
                  <a:lnTo>
                    <a:pt x="0" y="0"/>
                  </a:lnTo>
                  <a:lnTo>
                    <a:pt x="0" y="3450336"/>
                  </a:lnTo>
                  <a:lnTo>
                    <a:pt x="6986016" y="3450336"/>
                  </a:lnTo>
                  <a:lnTo>
                    <a:pt x="6986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0" y="3450336"/>
                  </a:moveTo>
                  <a:lnTo>
                    <a:pt x="6986016" y="3450336"/>
                  </a:lnTo>
                  <a:lnTo>
                    <a:pt x="6986016" y="0"/>
                  </a:lnTo>
                  <a:lnTo>
                    <a:pt x="0" y="0"/>
                  </a:lnTo>
                  <a:lnTo>
                    <a:pt x="0" y="3450336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51816" y="0"/>
                  </a:moveTo>
                  <a:lnTo>
                    <a:pt x="0" y="0"/>
                  </a:lnTo>
                  <a:lnTo>
                    <a:pt x="0" y="445007"/>
                  </a:lnTo>
                  <a:lnTo>
                    <a:pt x="51816" y="445007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0" y="445007"/>
                  </a:moveTo>
                  <a:lnTo>
                    <a:pt x="51816" y="445007"/>
                  </a:lnTo>
                  <a:lnTo>
                    <a:pt x="51816" y="0"/>
                  </a:lnTo>
                  <a:lnTo>
                    <a:pt x="0" y="0"/>
                  </a:lnTo>
                  <a:lnTo>
                    <a:pt x="0" y="445007"/>
                  </a:lnTo>
                  <a:close/>
                </a:path>
              </a:pathLst>
            </a:custGeom>
            <a:ln w="24384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08961" y="2276601"/>
            <a:ext cx="483870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5">
                <a:solidFill>
                  <a:srgbClr val="161D22"/>
                </a:solidFill>
              </a:rPr>
              <a:t>NEXT</a:t>
            </a:r>
            <a:r>
              <a:rPr dirty="0" sz="2000" spc="45">
                <a:solidFill>
                  <a:srgbClr val="161D22"/>
                </a:solidFill>
              </a:rPr>
              <a:t> </a:t>
            </a:r>
            <a:r>
              <a:rPr dirty="0" sz="2000" spc="-10">
                <a:solidFill>
                  <a:srgbClr val="161D22"/>
                </a:solidFill>
              </a:rPr>
              <a:t>GEN</a:t>
            </a:r>
            <a:r>
              <a:rPr dirty="0" sz="2000">
                <a:solidFill>
                  <a:srgbClr val="161D22"/>
                </a:solidFill>
              </a:rPr>
              <a:t> </a:t>
            </a:r>
            <a:r>
              <a:rPr dirty="0" sz="2000" spc="-10">
                <a:solidFill>
                  <a:srgbClr val="161D22"/>
                </a:solidFill>
              </a:rPr>
              <a:t>EMPLOYABILITY</a:t>
            </a:r>
            <a:r>
              <a:rPr dirty="0" sz="2000" spc="60">
                <a:solidFill>
                  <a:srgbClr val="161D22"/>
                </a:solidFill>
              </a:rPr>
              <a:t> </a:t>
            </a:r>
            <a:r>
              <a:rPr dirty="0" sz="2000" spc="-20">
                <a:solidFill>
                  <a:srgbClr val="161D22"/>
                </a:solidFill>
              </a:rPr>
              <a:t>PROGRAM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2620772" y="2824048"/>
            <a:ext cx="3808729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161D22"/>
                </a:solidFill>
                <a:latin typeface="Arial MT"/>
                <a:cs typeface="Arial MT"/>
              </a:rPr>
              <a:t>Creating</a:t>
            </a:r>
            <a:r>
              <a:rPr dirty="0" sz="2000" spc="25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dirty="0" sz="2000" spc="-1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161D22"/>
                </a:solidFill>
                <a:latin typeface="Arial MT"/>
                <a:cs typeface="Arial MT"/>
              </a:rPr>
              <a:t>future-ready </a:t>
            </a:r>
            <a:r>
              <a:rPr dirty="0" sz="2000">
                <a:solidFill>
                  <a:srgbClr val="161D22"/>
                </a:solidFill>
                <a:latin typeface="Arial MT"/>
                <a:cs typeface="Arial MT"/>
              </a:rPr>
              <a:t>workforce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2751" y="3674745"/>
            <a:ext cx="1088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Team</a:t>
            </a:r>
            <a:r>
              <a:rPr dirty="0" sz="1200" spc="-7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01852" y="1213103"/>
            <a:ext cx="6027420" cy="2710180"/>
            <a:chOff x="1101852" y="1213103"/>
            <a:chExt cx="6027420" cy="2710180"/>
          </a:xfrm>
        </p:grpSpPr>
        <p:sp>
          <p:nvSpPr>
            <p:cNvPr id="15" name="object 15"/>
            <p:cNvSpPr/>
            <p:nvPr/>
          </p:nvSpPr>
          <p:spPr>
            <a:xfrm>
              <a:off x="1101852" y="3921252"/>
              <a:ext cx="5953760" cy="0"/>
            </a:xfrm>
            <a:custGeom>
              <a:avLst/>
              <a:gdLst/>
              <a:ahLst/>
              <a:cxnLst/>
              <a:rect l="l" t="t" r="r" b="b"/>
              <a:pathLst>
                <a:path w="5953759" h="0">
                  <a:moveTo>
                    <a:pt x="0" y="0"/>
                  </a:moveTo>
                  <a:lnTo>
                    <a:pt x="1986661" y="0"/>
                  </a:lnTo>
                </a:path>
                <a:path w="5953759" h="0">
                  <a:moveTo>
                    <a:pt x="4593336" y="0"/>
                  </a:moveTo>
                  <a:lnTo>
                    <a:pt x="5953633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6" y="1249679"/>
              <a:ext cx="1146047" cy="6644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60" y="1213103"/>
              <a:ext cx="667512" cy="6644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8872" y="1286255"/>
              <a:ext cx="1584960" cy="5181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677280" y="3659504"/>
            <a:ext cx="981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Co</a:t>
            </a:r>
            <a:r>
              <a:rPr dirty="0" sz="1200" spc="15">
                <a:latin typeface="Arial MT"/>
                <a:cs typeface="Arial MT"/>
              </a:rPr>
              <a:t>l</a:t>
            </a:r>
            <a:r>
              <a:rPr dirty="0" sz="1200" spc="15">
                <a:latin typeface="Arial MT"/>
                <a:cs typeface="Arial MT"/>
              </a:rPr>
              <a:t>l</a:t>
            </a:r>
            <a:r>
              <a:rPr dirty="0" sz="1200" spc="-5">
                <a:latin typeface="Arial MT"/>
                <a:cs typeface="Arial MT"/>
              </a:rPr>
              <a:t>ege</a:t>
            </a:r>
            <a:r>
              <a:rPr dirty="0" sz="1200" spc="-9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Na</a:t>
            </a:r>
            <a:r>
              <a:rPr dirty="0" sz="1200" spc="-45">
                <a:latin typeface="Arial MT"/>
                <a:cs typeface="Arial MT"/>
              </a:rPr>
              <a:t>m</a:t>
            </a:r>
            <a:r>
              <a:rPr dirty="0" sz="1200" spc="-5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8500" y="3976115"/>
            <a:ext cx="18732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Kingston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Engineering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College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4191" y="3988815"/>
            <a:ext cx="16357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>
                <a:latin typeface="Arial MT"/>
                <a:cs typeface="Arial MT"/>
              </a:rPr>
              <a:t>S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 spc="5">
                <a:latin typeface="Arial MT"/>
                <a:cs typeface="Arial MT"/>
              </a:rPr>
              <a:t>uden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N</a:t>
            </a:r>
            <a:r>
              <a:rPr dirty="0" sz="1100" spc="5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m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SACHIN V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74191" y="4166311"/>
            <a:ext cx="166751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5050" sz="1650">
                <a:latin typeface="Arial MT"/>
                <a:cs typeface="Arial MT"/>
              </a:rPr>
              <a:t>S</a:t>
            </a:r>
            <a:r>
              <a:rPr dirty="0" baseline="-5050" sz="1650">
                <a:latin typeface="Arial MT"/>
                <a:cs typeface="Arial MT"/>
              </a:rPr>
              <a:t>t</a:t>
            </a:r>
            <a:r>
              <a:rPr dirty="0" baseline="-5050" sz="1650" spc="7">
                <a:latin typeface="Arial MT"/>
                <a:cs typeface="Arial MT"/>
              </a:rPr>
              <a:t>uden</a:t>
            </a:r>
            <a:r>
              <a:rPr dirty="0" baseline="-5050" sz="1650">
                <a:latin typeface="Arial MT"/>
                <a:cs typeface="Arial MT"/>
              </a:rPr>
              <a:t>t</a:t>
            </a:r>
            <a:r>
              <a:rPr dirty="0" baseline="-5050" sz="1650" spc="-135">
                <a:latin typeface="Arial MT"/>
                <a:cs typeface="Arial MT"/>
              </a:rPr>
              <a:t> </a:t>
            </a:r>
            <a:r>
              <a:rPr dirty="0" baseline="-5050" sz="1650" spc="-30">
                <a:latin typeface="Arial MT"/>
                <a:cs typeface="Arial MT"/>
              </a:rPr>
              <a:t>I</a:t>
            </a:r>
            <a:r>
              <a:rPr dirty="0" baseline="-5050" sz="1650">
                <a:latin typeface="Arial MT"/>
                <a:cs typeface="Arial MT"/>
              </a:rPr>
              <a:t>D</a:t>
            </a:r>
            <a:r>
              <a:rPr dirty="0" baseline="-5050" sz="1650" spc="30">
                <a:latin typeface="Arial MT"/>
                <a:cs typeface="Arial MT"/>
              </a:rPr>
              <a:t> </a:t>
            </a:r>
            <a:r>
              <a:rPr dirty="0" baseline="-5050" sz="1650">
                <a:latin typeface="Arial MT"/>
                <a:cs typeface="Arial MT"/>
              </a:rPr>
              <a:t>:</a:t>
            </a:r>
            <a:r>
              <a:rPr dirty="0" baseline="-5050" sz="1650">
                <a:latin typeface="Arial MT"/>
                <a:cs typeface="Arial MT"/>
              </a:rPr>
              <a:t> </a:t>
            </a:r>
            <a:r>
              <a:rPr dirty="0" baseline="-5050" sz="1650" spc="-232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511321104081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1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dirty="0" sz="1800" b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9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96977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5" b="1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dirty="0" sz="1600" spc="-10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5" b="1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dirty="0" sz="1600" spc="-1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8600" y="1718148"/>
            <a:ext cx="8640445" cy="167386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290195">
              <a:lnSpc>
                <a:spcPts val="1400"/>
              </a:lnSpc>
              <a:spcBef>
                <a:spcPts val="459"/>
              </a:spcBef>
            </a:pP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Modeling: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Modeling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5" b="1" i="1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involves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defining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5" b="1" i="1">
                <a:solidFill>
                  <a:srgbClr val="202020"/>
                </a:solidFill>
                <a:latin typeface="Arial"/>
                <a:cs typeface="Arial"/>
              </a:rPr>
              <a:t>schema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using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models.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includes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creating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classes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entities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dirty="0" sz="145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buses,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routes,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bookings,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users, </a:t>
            </a:r>
            <a:r>
              <a:rPr dirty="0" sz="1450" spc="-39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along</a:t>
            </a:r>
            <a:r>
              <a:rPr dirty="0" sz="1450" spc="-2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attributes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relationships.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Arial"/>
              <a:cs typeface="Arial"/>
            </a:endParaRPr>
          </a:p>
          <a:p>
            <a:pPr algn="just" marL="12700" marR="5080" indent="48895">
              <a:lnSpc>
                <a:spcPts val="1400"/>
              </a:lnSpc>
            </a:pP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Result: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The modeling phase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results in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structured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database </a:t>
            </a:r>
            <a:r>
              <a:rPr dirty="0" sz="1450" spc="-35" b="1" i="1">
                <a:solidFill>
                  <a:srgbClr val="202020"/>
                </a:solidFill>
                <a:latin typeface="Arial"/>
                <a:cs typeface="Arial"/>
              </a:rPr>
              <a:t>schema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that outlines the organization of </a:t>
            </a:r>
            <a:r>
              <a:rPr dirty="0" sz="1450" spc="-39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data and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connections between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different entities.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This </a:t>
            </a:r>
            <a:r>
              <a:rPr dirty="0" sz="1450" spc="-35" b="1" i="1">
                <a:solidFill>
                  <a:srgbClr val="202020"/>
                </a:solidFill>
                <a:latin typeface="Arial"/>
                <a:cs typeface="Arial"/>
              </a:rPr>
              <a:t>schema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serves as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foundation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for storing </a:t>
            </a:r>
            <a:r>
              <a:rPr dirty="0" sz="1450" spc="-2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information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within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system,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efficient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storage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retrieval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operations.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>
                <a:latin typeface="Arial MT"/>
                <a:cs typeface="Arial MT"/>
              </a:rPr>
              <a:t>S</a:t>
            </a:r>
            <a:r>
              <a:rPr dirty="0" sz="1000" spc="-10">
                <a:latin typeface="Arial MT"/>
                <a:cs typeface="Arial MT"/>
              </a:rPr>
              <a:t>o</a:t>
            </a:r>
            <a:r>
              <a:rPr dirty="0" sz="1000" spc="-10">
                <a:latin typeface="Arial MT"/>
                <a:cs typeface="Arial MT"/>
              </a:rPr>
              <a:t>u</a:t>
            </a:r>
            <a:r>
              <a:rPr dirty="0" sz="1000">
                <a:latin typeface="Arial MT"/>
                <a:cs typeface="Arial MT"/>
              </a:rPr>
              <a:t>rce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1651" y="586181"/>
            <a:ext cx="151955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0">
                <a:solidFill>
                  <a:srgbClr val="000000"/>
                </a:solidFill>
                <a:latin typeface="Arial MT"/>
                <a:cs typeface="Arial MT"/>
              </a:rPr>
              <a:t>Homepage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500" y="1048159"/>
            <a:ext cx="7428270" cy="39444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32299"/>
            <a:ext cx="4733925" cy="69088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605"/>
              </a:spcBef>
            </a:pPr>
            <a:r>
              <a:rPr dirty="0" sz="1400" spc="-5" b="1">
                <a:latin typeface="Arial"/>
                <a:cs typeface="Arial"/>
              </a:rPr>
              <a:t>Sevice-page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748700"/>
            <a:ext cx="7857374" cy="41804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1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dirty="0" sz="1800" b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9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00" y="738123"/>
            <a:ext cx="8403590" cy="3835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00579A"/>
                </a:solidFill>
                <a:latin typeface="Arial"/>
                <a:cs typeface="Arial"/>
              </a:rPr>
              <a:t>FUTURE</a:t>
            </a:r>
            <a:r>
              <a:rPr dirty="0" sz="1400" spc="-50" b="1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579A"/>
                </a:solidFill>
                <a:latin typeface="Arial"/>
                <a:cs typeface="Arial"/>
              </a:rPr>
              <a:t>ENHANCEMENT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61594" marR="5080" indent="-49530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real-time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tracking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40" b="1" i="1">
                <a:solidFill>
                  <a:srgbClr val="202020"/>
                </a:solidFill>
                <a:latin typeface="Arial"/>
                <a:cs typeface="Arial"/>
              </a:rPr>
              <a:t>GPS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functionalities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provide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accurate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locations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dirty="0" sz="1450" spc="-39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passengers.</a:t>
            </a:r>
            <a:endParaRPr sz="1450">
              <a:latin typeface="Arial"/>
              <a:cs typeface="Arial"/>
            </a:endParaRPr>
          </a:p>
          <a:p>
            <a:pPr marL="12700" marR="11176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Implementation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feedback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passengers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rate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experience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dirty="0" sz="1450" spc="-38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comments,</a:t>
            </a:r>
            <a:r>
              <a:rPr dirty="0" sz="1450" spc="-2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helping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improve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service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quality.</a:t>
            </a:r>
            <a:endParaRPr sz="145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210820" algn="l"/>
              </a:tabLst>
            </a:pP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Development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easier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access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booking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on-the-go.</a:t>
            </a:r>
            <a:endParaRPr sz="1450">
              <a:latin typeface="Arial"/>
              <a:cs typeface="Arial"/>
            </a:endParaRPr>
          </a:p>
          <a:p>
            <a:pPr marL="12700" marR="727075">
              <a:lnSpc>
                <a:spcPts val="1400"/>
              </a:lnSpc>
              <a:spcBef>
                <a:spcPts val="1390"/>
              </a:spcBef>
              <a:buAutoNum type="arabicPeriod"/>
              <a:tabLst>
                <a:tab pos="210820" algn="l"/>
              </a:tabLst>
            </a:pP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payment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gateways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allow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online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payments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booking,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enhancing </a:t>
            </a:r>
            <a:r>
              <a:rPr dirty="0" sz="1450" spc="-39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convenience</a:t>
            </a:r>
            <a:r>
              <a:rPr dirty="0" sz="1450" spc="-2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users.</a:t>
            </a:r>
            <a:endParaRPr sz="1450">
              <a:latin typeface="Arial"/>
              <a:cs typeface="Arial"/>
            </a:endParaRPr>
          </a:p>
          <a:p>
            <a:pPr marL="12700" marR="57785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Incorporation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pricing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algorithms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based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5" b="1" i="1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5" b="1" i="1">
                <a:solidFill>
                  <a:srgbClr val="202020"/>
                </a:solidFill>
                <a:latin typeface="Arial"/>
                <a:cs typeface="Arial"/>
              </a:rPr>
              <a:t>demand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availability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optimize </a:t>
            </a:r>
            <a:r>
              <a:rPr dirty="0" sz="1450" spc="-38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revenue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resource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utilization.</a:t>
            </a:r>
            <a:endParaRPr sz="1450">
              <a:latin typeface="Arial"/>
              <a:cs typeface="Arial"/>
            </a:endParaRPr>
          </a:p>
          <a:p>
            <a:pPr marL="12700" marR="517525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third-party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services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offer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seamless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intercity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international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travel </a:t>
            </a:r>
            <a:r>
              <a:rPr dirty="0" sz="1450" spc="-39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options.</a:t>
            </a:r>
            <a:endParaRPr sz="1450">
              <a:latin typeface="Arial"/>
              <a:cs typeface="Arial"/>
            </a:endParaRPr>
          </a:p>
          <a:p>
            <a:pPr marL="12700" marR="13335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Implementation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dirty="0" sz="145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AI-powered</a:t>
            </a:r>
            <a:r>
              <a:rPr dirty="0" sz="145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chatbots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dirty="0" sz="145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dirty="0" sz="145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support,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providing</a:t>
            </a:r>
            <a:r>
              <a:rPr dirty="0" sz="145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instant</a:t>
            </a:r>
            <a:r>
              <a:rPr dirty="0" sz="145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assistance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dirty="0" sz="1450" spc="-38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resolving</a:t>
            </a:r>
            <a:r>
              <a:rPr dirty="0" sz="1450" spc="-2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queries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efficiently.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1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dirty="0" sz="1800" b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9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13728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424" y="4791252"/>
            <a:ext cx="49720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5">
                <a:latin typeface="Arial MT"/>
                <a:cs typeface="Arial MT"/>
              </a:rPr>
              <a:t>S</a:t>
            </a:r>
            <a:r>
              <a:rPr dirty="0" sz="1000" spc="-10">
                <a:latin typeface="Arial MT"/>
                <a:cs typeface="Arial MT"/>
              </a:rPr>
              <a:t>o</a:t>
            </a:r>
            <a:r>
              <a:rPr dirty="0" sz="1000" spc="-10">
                <a:latin typeface="Arial MT"/>
                <a:cs typeface="Arial MT"/>
              </a:rPr>
              <a:t>u</a:t>
            </a:r>
            <a:r>
              <a:rPr dirty="0" sz="1000">
                <a:latin typeface="Arial MT"/>
                <a:cs typeface="Arial MT"/>
              </a:rPr>
              <a:t>rce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1807048"/>
            <a:ext cx="8838565" cy="131826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459"/>
              </a:spcBef>
            </a:pP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conclusion,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5" b="1" i="1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developed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provides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efficient </a:t>
            </a:r>
            <a:r>
              <a:rPr dirty="0" sz="1450" spc="-2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platform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users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book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tickets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conveniently.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Through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project,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5" b="1" i="1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have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demonstrated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dirty="0" sz="1450" spc="-2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essential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authentication,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booking,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viewing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past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bookings. </a:t>
            </a:r>
            <a:r>
              <a:rPr dirty="0" sz="1450" spc="-39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Additionally,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offers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foundation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future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enhancements,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including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real-time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tracking, </a:t>
            </a:r>
            <a:r>
              <a:rPr dirty="0" sz="1450" spc="-2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development,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pricing.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Overall,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showcases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potential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dirty="0" sz="1450" spc="-2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technology</a:t>
            </a:r>
            <a:r>
              <a:rPr dirty="0" sz="145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dirty="0" sz="1450" spc="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streamline</a:t>
            </a:r>
            <a:r>
              <a:rPr dirty="0" sz="1450" spc="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1450" spc="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dirty="0" sz="145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dirty="0" sz="1450" spc="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process</a:t>
            </a:r>
            <a:r>
              <a:rPr dirty="0" sz="1450" spc="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spc="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enhance</a:t>
            </a:r>
            <a:r>
              <a:rPr dirty="0" sz="1450" spc="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145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dirty="0" sz="1450" spc="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experience</a:t>
            </a:r>
            <a:r>
              <a:rPr dirty="0" sz="1450" spc="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dirty="0" sz="1450" spc="-2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passengers.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327" y="2326589"/>
            <a:ext cx="2094230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Thank</a:t>
            </a:r>
            <a:r>
              <a:rPr dirty="0" spc="-40"/>
              <a:t> </a:t>
            </a:r>
            <a:r>
              <a:rPr dirty="0" spc="-1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099" y="167323"/>
            <a:ext cx="33147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5479" y="1076655"/>
            <a:ext cx="4258945" cy="3295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20">
                <a:solidFill>
                  <a:srgbClr val="203063"/>
                </a:solidFill>
              </a:rPr>
              <a:t>CAPSTONE</a:t>
            </a:r>
            <a:r>
              <a:rPr dirty="0" sz="2000" spc="60">
                <a:solidFill>
                  <a:srgbClr val="203063"/>
                </a:solidFill>
              </a:rPr>
              <a:t> </a:t>
            </a:r>
            <a:r>
              <a:rPr dirty="0" sz="2000" spc="-10">
                <a:solidFill>
                  <a:srgbClr val="203063"/>
                </a:solidFill>
              </a:rPr>
              <a:t>PROJECT</a:t>
            </a:r>
            <a:r>
              <a:rPr dirty="0" sz="2000" spc="55">
                <a:solidFill>
                  <a:srgbClr val="203063"/>
                </a:solidFill>
              </a:rPr>
              <a:t> </a:t>
            </a:r>
            <a:r>
              <a:rPr dirty="0" sz="2000" spc="-15">
                <a:solidFill>
                  <a:srgbClr val="203063"/>
                </a:solidFill>
              </a:rPr>
              <a:t>SHOWCASE</a:t>
            </a:r>
            <a:endParaRPr sz="2000"/>
          </a:p>
        </p:txBody>
      </p:sp>
      <p:grpSp>
        <p:nvGrpSpPr>
          <p:cNvPr id="5" name="object 5"/>
          <p:cNvGrpSpPr/>
          <p:nvPr/>
        </p:nvGrpSpPr>
        <p:grpSpPr>
          <a:xfrm>
            <a:off x="944880" y="3026663"/>
            <a:ext cx="7251700" cy="554990"/>
            <a:chOff x="944880" y="3026663"/>
            <a:chExt cx="7251700" cy="554990"/>
          </a:xfrm>
        </p:grpSpPr>
        <p:sp>
          <p:nvSpPr>
            <p:cNvPr id="6" name="object 6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7138416" y="0"/>
                  </a:moveTo>
                  <a:lnTo>
                    <a:pt x="88391" y="0"/>
                  </a:lnTo>
                  <a:lnTo>
                    <a:pt x="53985" y="6953"/>
                  </a:lnTo>
                  <a:lnTo>
                    <a:pt x="25888" y="25907"/>
                  </a:lnTo>
                  <a:lnTo>
                    <a:pt x="6946" y="54006"/>
                  </a:lnTo>
                  <a:lnTo>
                    <a:pt x="0" y="88392"/>
                  </a:lnTo>
                  <a:lnTo>
                    <a:pt x="0" y="441960"/>
                  </a:lnTo>
                  <a:lnTo>
                    <a:pt x="6946" y="476345"/>
                  </a:lnTo>
                  <a:lnTo>
                    <a:pt x="25888" y="504444"/>
                  </a:lnTo>
                  <a:lnTo>
                    <a:pt x="53985" y="523398"/>
                  </a:lnTo>
                  <a:lnTo>
                    <a:pt x="88391" y="530352"/>
                  </a:lnTo>
                  <a:lnTo>
                    <a:pt x="7138416" y="530352"/>
                  </a:lnTo>
                  <a:lnTo>
                    <a:pt x="7172801" y="523398"/>
                  </a:lnTo>
                  <a:lnTo>
                    <a:pt x="7200900" y="504443"/>
                  </a:lnTo>
                  <a:lnTo>
                    <a:pt x="7219854" y="476345"/>
                  </a:lnTo>
                  <a:lnTo>
                    <a:pt x="7226808" y="441960"/>
                  </a:lnTo>
                  <a:lnTo>
                    <a:pt x="7226808" y="88392"/>
                  </a:lnTo>
                  <a:lnTo>
                    <a:pt x="7219854" y="54006"/>
                  </a:lnTo>
                  <a:lnTo>
                    <a:pt x="7200900" y="25908"/>
                  </a:lnTo>
                  <a:lnTo>
                    <a:pt x="7172801" y="6953"/>
                  </a:lnTo>
                  <a:lnTo>
                    <a:pt x="7138416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0" y="88392"/>
                  </a:moveTo>
                  <a:lnTo>
                    <a:pt x="6946" y="54006"/>
                  </a:lnTo>
                  <a:lnTo>
                    <a:pt x="25888" y="25907"/>
                  </a:lnTo>
                  <a:lnTo>
                    <a:pt x="53985" y="6953"/>
                  </a:lnTo>
                  <a:lnTo>
                    <a:pt x="88391" y="0"/>
                  </a:lnTo>
                  <a:lnTo>
                    <a:pt x="7138416" y="0"/>
                  </a:lnTo>
                  <a:lnTo>
                    <a:pt x="7172801" y="6953"/>
                  </a:lnTo>
                  <a:lnTo>
                    <a:pt x="7200900" y="25908"/>
                  </a:lnTo>
                  <a:lnTo>
                    <a:pt x="7219854" y="54006"/>
                  </a:lnTo>
                  <a:lnTo>
                    <a:pt x="7226808" y="88392"/>
                  </a:lnTo>
                  <a:lnTo>
                    <a:pt x="7226808" y="441960"/>
                  </a:lnTo>
                  <a:lnTo>
                    <a:pt x="7219854" y="476345"/>
                  </a:lnTo>
                  <a:lnTo>
                    <a:pt x="7200900" y="504443"/>
                  </a:lnTo>
                  <a:lnTo>
                    <a:pt x="7172801" y="523398"/>
                  </a:lnTo>
                  <a:lnTo>
                    <a:pt x="7138416" y="530352"/>
                  </a:lnTo>
                  <a:lnTo>
                    <a:pt x="88391" y="530352"/>
                  </a:lnTo>
                  <a:lnTo>
                    <a:pt x="53985" y="523398"/>
                  </a:lnTo>
                  <a:lnTo>
                    <a:pt x="25888" y="504444"/>
                  </a:lnTo>
                  <a:lnTo>
                    <a:pt x="6946" y="476345"/>
                  </a:lnTo>
                  <a:lnTo>
                    <a:pt x="0" y="441960"/>
                  </a:lnTo>
                  <a:lnTo>
                    <a:pt x="0" y="88392"/>
                  </a:lnTo>
                  <a:close/>
                </a:path>
              </a:pathLst>
            </a:custGeom>
            <a:ln w="24384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99438" y="2681477"/>
            <a:ext cx="5779770" cy="7499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69545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5" b="1">
                <a:latin typeface="Arial"/>
                <a:cs typeface="Arial"/>
              </a:rPr>
              <a:t>Building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Bus </a:t>
            </a:r>
            <a:r>
              <a:rPr dirty="0" sz="1600" spc="-5" b="1">
                <a:latin typeface="Arial"/>
                <a:cs typeface="Arial"/>
              </a:rPr>
              <a:t>Reservation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-15" b="1">
                <a:latin typeface="Arial"/>
                <a:cs typeface="Arial"/>
              </a:rPr>
              <a:t>System</a:t>
            </a:r>
            <a:r>
              <a:rPr dirty="0" sz="1600" spc="4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using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Python</a:t>
            </a:r>
            <a:r>
              <a:rPr dirty="0" sz="1600" spc="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and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Django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4399" y="4007611"/>
            <a:ext cx="6316980" cy="523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dirty="0" sz="16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dirty="0" sz="16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dirty="0" sz="16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 |</a:t>
            </a:r>
            <a:r>
              <a:rPr dirty="0" sz="16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endParaRPr sz="1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dirty="0" sz="16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| Modelling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dirty="0" sz="16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1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dirty="0" sz="1800" b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9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84074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5" b="1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8600" y="1718148"/>
            <a:ext cx="8759825" cy="149606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1013460">
              <a:lnSpc>
                <a:spcPts val="1400"/>
              </a:lnSpc>
              <a:spcBef>
                <a:spcPts val="459"/>
              </a:spcBef>
            </a:pPr>
            <a:r>
              <a:rPr dirty="0" sz="1450" spc="-30" b="1" i="1">
                <a:latin typeface="Arial"/>
                <a:cs typeface="Arial"/>
              </a:rPr>
              <a:t>The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5" b="1" i="1">
                <a:latin typeface="Arial"/>
                <a:cs typeface="Arial"/>
              </a:rPr>
              <a:t>Bus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Reservation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System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built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with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Python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and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Django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is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5" b="1" i="1">
                <a:latin typeface="Arial"/>
                <a:cs typeface="Arial"/>
              </a:rPr>
              <a:t>web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application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designed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to </a:t>
            </a:r>
            <a:r>
              <a:rPr dirty="0" sz="1450" spc="-39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streamline</a:t>
            </a:r>
            <a:r>
              <a:rPr dirty="0" sz="1450" spc="-2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the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process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of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booking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bus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tickets.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dirty="0" sz="1450" spc="-20" b="1" i="1">
                <a:latin typeface="Arial"/>
                <a:cs typeface="Arial"/>
              </a:rPr>
              <a:t>It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allows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users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to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search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for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available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buses,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view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schedules,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select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seats,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and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5" b="1" i="1">
                <a:latin typeface="Arial"/>
                <a:cs typeface="Arial"/>
              </a:rPr>
              <a:t>make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60"/>
              </a:spcBef>
            </a:pPr>
            <a:r>
              <a:rPr dirty="0" sz="1450" spc="-25" b="1" i="1">
                <a:latin typeface="Arial"/>
                <a:cs typeface="Arial"/>
              </a:rPr>
              <a:t>reservations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online.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The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system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provides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an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intuitive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interface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for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both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passengers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and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administrators, </a:t>
            </a:r>
            <a:r>
              <a:rPr dirty="0" sz="1450" spc="-39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enabling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easy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5" b="1" i="1">
                <a:latin typeface="Arial"/>
                <a:cs typeface="Arial"/>
              </a:rPr>
              <a:t>management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of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bookings,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routes,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and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ticket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availability.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dirty="0" sz="1450" spc="-30" b="1" i="1">
                <a:latin typeface="Arial"/>
                <a:cs typeface="Arial"/>
              </a:rPr>
              <a:t>With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features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like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user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authentication,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payment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integration,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and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real-time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updates,</a:t>
            </a:r>
            <a:endParaRPr sz="1450">
              <a:latin typeface="Arial"/>
              <a:cs typeface="Arial"/>
            </a:endParaRPr>
          </a:p>
          <a:p>
            <a:pPr marL="12700" marR="1378585">
              <a:lnSpc>
                <a:spcPts val="1400"/>
              </a:lnSpc>
              <a:spcBef>
                <a:spcPts val="160"/>
              </a:spcBef>
            </a:pPr>
            <a:r>
              <a:rPr dirty="0" sz="1450" spc="-25" b="1" i="1">
                <a:latin typeface="Arial"/>
                <a:cs typeface="Arial"/>
              </a:rPr>
              <a:t>the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5" b="1" i="1">
                <a:latin typeface="Arial"/>
                <a:cs typeface="Arial"/>
              </a:rPr>
              <a:t>Bus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Reservation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System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offers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convenient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and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efficient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solution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for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travelers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and </a:t>
            </a:r>
            <a:r>
              <a:rPr dirty="0" sz="1450" spc="-39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bus</a:t>
            </a:r>
            <a:r>
              <a:rPr dirty="0" sz="1450" spc="-2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operators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alike.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>
                <a:latin typeface="Arial MT"/>
                <a:cs typeface="Arial MT"/>
              </a:rPr>
              <a:t>S</a:t>
            </a:r>
            <a:r>
              <a:rPr dirty="0" sz="1000" spc="-10">
                <a:latin typeface="Arial MT"/>
                <a:cs typeface="Arial MT"/>
              </a:rPr>
              <a:t>o</a:t>
            </a:r>
            <a:r>
              <a:rPr dirty="0" sz="1000" spc="-10">
                <a:latin typeface="Arial MT"/>
                <a:cs typeface="Arial MT"/>
              </a:rPr>
              <a:t>u</a:t>
            </a:r>
            <a:r>
              <a:rPr dirty="0" sz="1000">
                <a:latin typeface="Arial MT"/>
                <a:cs typeface="Arial MT"/>
              </a:rPr>
              <a:t>rce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1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dirty="0" sz="1800" b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9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878964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dirty="0" sz="1600" spc="-7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4000" y="1718148"/>
            <a:ext cx="8611870" cy="167386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459"/>
              </a:spcBef>
            </a:pPr>
            <a:r>
              <a:rPr dirty="0" sz="1450" spc="-30" b="1" i="1">
                <a:latin typeface="Arial"/>
                <a:cs typeface="Arial"/>
              </a:rPr>
              <a:t>The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problem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statement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for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the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35" b="1" i="1">
                <a:latin typeface="Arial"/>
                <a:cs typeface="Arial"/>
              </a:rPr>
              <a:t>Bus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Reservation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System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project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involves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addressing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the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inefficiencies </a:t>
            </a:r>
            <a:r>
              <a:rPr dirty="0" sz="1450" spc="-39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and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limitations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of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traditional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bus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ticket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booking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processes.</a:t>
            </a:r>
            <a:endParaRPr sz="1450">
              <a:latin typeface="Arial"/>
              <a:cs typeface="Arial"/>
            </a:endParaRPr>
          </a:p>
          <a:p>
            <a:pPr marL="12700" marR="775335">
              <a:lnSpc>
                <a:spcPts val="1400"/>
              </a:lnSpc>
            </a:pPr>
            <a:r>
              <a:rPr dirty="0" sz="1450" spc="-30" b="1" i="1">
                <a:latin typeface="Arial"/>
                <a:cs typeface="Arial"/>
              </a:rPr>
              <a:t>These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5" b="1" i="1">
                <a:latin typeface="Arial"/>
                <a:cs typeface="Arial"/>
              </a:rPr>
              <a:t>may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include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manual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ticketing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systems,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long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queues,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limited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access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to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bus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schedules, </a:t>
            </a:r>
            <a:r>
              <a:rPr dirty="0" sz="1450" spc="-38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and</a:t>
            </a:r>
            <a:r>
              <a:rPr dirty="0" sz="1450" spc="-2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difficulty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in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managing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bookings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and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payments.</a:t>
            </a:r>
            <a:endParaRPr sz="1450">
              <a:latin typeface="Arial"/>
              <a:cs typeface="Arial"/>
            </a:endParaRPr>
          </a:p>
          <a:p>
            <a:pPr marL="12700" marR="696595">
              <a:lnSpc>
                <a:spcPts val="1400"/>
              </a:lnSpc>
            </a:pPr>
            <a:r>
              <a:rPr dirty="0" sz="1450" spc="-30" b="1" i="1">
                <a:latin typeface="Arial"/>
                <a:cs typeface="Arial"/>
              </a:rPr>
              <a:t>The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aim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is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to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develop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comprehensive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online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platform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that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streamlines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the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booking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process, </a:t>
            </a:r>
            <a:r>
              <a:rPr dirty="0" sz="1450" spc="-39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provides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real-time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bus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information,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ensures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secure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transactions,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dirty="0" sz="1450" spc="-30" b="1" i="1">
                <a:latin typeface="Arial"/>
                <a:cs typeface="Arial"/>
              </a:rPr>
              <a:t>and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enhances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overall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user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experience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for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both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passengers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and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bus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operators.</a:t>
            </a:r>
            <a:endParaRPr sz="1450">
              <a:latin typeface="Arial"/>
              <a:cs typeface="Arial"/>
            </a:endParaRPr>
          </a:p>
          <a:p>
            <a:pPr marL="12700" marR="687070">
              <a:lnSpc>
                <a:spcPts val="1400"/>
              </a:lnSpc>
              <a:spcBef>
                <a:spcPts val="160"/>
              </a:spcBef>
            </a:pPr>
            <a:r>
              <a:rPr dirty="0" sz="1450" spc="-25" b="1" i="1">
                <a:latin typeface="Arial"/>
                <a:cs typeface="Arial"/>
              </a:rPr>
              <a:t>Additionally,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the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system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should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offer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administrative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features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for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managing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routes,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schedules, </a:t>
            </a:r>
            <a:r>
              <a:rPr dirty="0" sz="1450" spc="-39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seat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availability,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and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generating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reports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to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optimize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bus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operations.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>
                <a:latin typeface="Arial MT"/>
                <a:cs typeface="Arial MT"/>
              </a:rPr>
              <a:t>S</a:t>
            </a:r>
            <a:r>
              <a:rPr dirty="0" sz="1000" spc="-10">
                <a:latin typeface="Arial MT"/>
                <a:cs typeface="Arial MT"/>
              </a:rPr>
              <a:t>o</a:t>
            </a:r>
            <a:r>
              <a:rPr dirty="0" sz="1000" spc="-10">
                <a:latin typeface="Arial MT"/>
                <a:cs typeface="Arial MT"/>
              </a:rPr>
              <a:t>u</a:t>
            </a:r>
            <a:r>
              <a:rPr dirty="0" sz="1000">
                <a:latin typeface="Arial MT"/>
                <a:cs typeface="Arial MT"/>
              </a:rPr>
              <a:t>rce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1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dirty="0" sz="1800" b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9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67703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dirty="0" sz="1600" spc="-2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4000" y="1819748"/>
            <a:ext cx="8829040" cy="167386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93980">
              <a:lnSpc>
                <a:spcPts val="1400"/>
              </a:lnSpc>
              <a:spcBef>
                <a:spcPts val="459"/>
              </a:spcBef>
            </a:pPr>
            <a:r>
              <a:rPr dirty="0" sz="1450" spc="-30" b="1" i="1">
                <a:latin typeface="Arial"/>
                <a:cs typeface="Arial"/>
              </a:rPr>
              <a:t>The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5" b="1" i="1">
                <a:latin typeface="Arial"/>
                <a:cs typeface="Arial"/>
              </a:rPr>
              <a:t>Bus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Reservation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System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project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aims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to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create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an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efficient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online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platform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for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booking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bus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tickets, </a:t>
            </a:r>
            <a:r>
              <a:rPr dirty="0" sz="1450" spc="-39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managing</a:t>
            </a:r>
            <a:r>
              <a:rPr dirty="0" sz="1450" spc="-2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reservations,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and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providing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real-time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bus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information.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dirty="0" sz="1450" spc="-30" b="1" i="1">
                <a:latin typeface="Arial"/>
                <a:cs typeface="Arial"/>
              </a:rPr>
              <a:t>This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system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will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offer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users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the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convenience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of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booking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tickets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from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anywhere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at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any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time,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reducing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the </a:t>
            </a:r>
            <a:r>
              <a:rPr dirty="0" sz="1450" spc="-39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need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for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physical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ticket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counters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and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long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queues.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Users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will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be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able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to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browse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available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bus</a:t>
            </a:r>
            <a:endParaRPr sz="1450">
              <a:latin typeface="Arial"/>
              <a:cs typeface="Arial"/>
            </a:endParaRPr>
          </a:p>
          <a:p>
            <a:pPr marL="12700" marR="657225">
              <a:lnSpc>
                <a:spcPts val="1400"/>
              </a:lnSpc>
            </a:pPr>
            <a:r>
              <a:rPr dirty="0" sz="1450" spc="-25" b="1" i="1">
                <a:latin typeface="Arial"/>
                <a:cs typeface="Arial"/>
              </a:rPr>
              <a:t>routes,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select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seats,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5" b="1" i="1">
                <a:latin typeface="Arial"/>
                <a:cs typeface="Arial"/>
              </a:rPr>
              <a:t>make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payments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securely,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and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receive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e-tickets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instantly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via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email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or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5" b="1" i="1">
                <a:latin typeface="Arial"/>
                <a:cs typeface="Arial"/>
              </a:rPr>
              <a:t>SMS. </a:t>
            </a:r>
            <a:r>
              <a:rPr dirty="0" sz="1450" spc="-3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Additionally,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the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system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will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include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administrative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features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for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bus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operators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to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5" b="1" i="1">
                <a:latin typeface="Arial"/>
                <a:cs typeface="Arial"/>
              </a:rPr>
              <a:t>manage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routes, </a:t>
            </a:r>
            <a:r>
              <a:rPr dirty="0" sz="1450" spc="-38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schedules,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seat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availability,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and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generate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reports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for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better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operational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insights.</a:t>
            </a:r>
            <a:endParaRPr sz="1450">
              <a:latin typeface="Arial"/>
              <a:cs typeface="Arial"/>
            </a:endParaRPr>
          </a:p>
          <a:p>
            <a:pPr marL="12700" marR="2612390">
              <a:lnSpc>
                <a:spcPts val="1400"/>
              </a:lnSpc>
            </a:pPr>
            <a:r>
              <a:rPr dirty="0" sz="1450" spc="-25" b="1" i="1">
                <a:latin typeface="Arial"/>
                <a:cs typeface="Arial"/>
              </a:rPr>
              <a:t>Overall,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the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project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aims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to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enhance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the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travel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experience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for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passengers </a:t>
            </a:r>
            <a:r>
              <a:rPr dirty="0" sz="1450" spc="-39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while</a:t>
            </a:r>
            <a:r>
              <a:rPr dirty="0" sz="1450" spc="-2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optimizing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bus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operations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for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operators.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>
                <a:latin typeface="Arial MT"/>
                <a:cs typeface="Arial MT"/>
              </a:rPr>
              <a:t>S</a:t>
            </a:r>
            <a:r>
              <a:rPr dirty="0" sz="1000" spc="-10">
                <a:latin typeface="Arial MT"/>
                <a:cs typeface="Arial MT"/>
              </a:rPr>
              <a:t>o</a:t>
            </a:r>
            <a:r>
              <a:rPr dirty="0" sz="1000" spc="-10">
                <a:latin typeface="Arial MT"/>
                <a:cs typeface="Arial MT"/>
              </a:rPr>
              <a:t>u</a:t>
            </a:r>
            <a:r>
              <a:rPr dirty="0" sz="1000">
                <a:latin typeface="Arial MT"/>
                <a:cs typeface="Arial MT"/>
              </a:rPr>
              <a:t>rce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1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dirty="0" sz="1800" b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9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" y="737107"/>
            <a:ext cx="1840864" cy="7010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203163"/>
                </a:solidFill>
                <a:latin typeface="Arial"/>
                <a:cs typeface="Arial"/>
              </a:rPr>
              <a:t>Proposed</a:t>
            </a:r>
            <a:r>
              <a:rPr dirty="0" sz="1600" spc="-30" b="1">
                <a:solidFill>
                  <a:srgbClr val="20316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03163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8600" y="2048348"/>
            <a:ext cx="8423910" cy="114046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231775">
              <a:lnSpc>
                <a:spcPts val="1400"/>
              </a:lnSpc>
              <a:spcBef>
                <a:spcPts val="459"/>
              </a:spcBef>
            </a:pPr>
            <a:r>
              <a:rPr dirty="0" sz="1450" spc="-30" b="1" i="1">
                <a:latin typeface="Arial"/>
                <a:cs typeface="Arial"/>
              </a:rPr>
              <a:t>The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5" b="1" i="1">
                <a:latin typeface="Arial"/>
                <a:cs typeface="Arial"/>
              </a:rPr>
              <a:t>Bus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Reservation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System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project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aims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to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create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user-friendly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5" b="1" i="1">
                <a:latin typeface="Arial"/>
                <a:cs typeface="Arial"/>
              </a:rPr>
              <a:t>web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application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using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Python </a:t>
            </a:r>
            <a:r>
              <a:rPr dirty="0" sz="1450" spc="-39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and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Django,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allowing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passengers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to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search,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book,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and</a:t>
            </a:r>
            <a:r>
              <a:rPr dirty="0" sz="1450" spc="-10" b="1" i="1">
                <a:latin typeface="Arial"/>
                <a:cs typeface="Arial"/>
              </a:rPr>
              <a:t> </a:t>
            </a:r>
            <a:r>
              <a:rPr dirty="0" sz="1450" spc="-35" b="1" i="1">
                <a:latin typeface="Arial"/>
                <a:cs typeface="Arial"/>
              </a:rPr>
              <a:t>manage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bus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tickets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online.</a:t>
            </a:r>
            <a:endParaRPr sz="1450">
              <a:latin typeface="Arial"/>
              <a:cs typeface="Arial"/>
            </a:endParaRPr>
          </a:p>
          <a:p>
            <a:pPr marL="12700" marR="1061085">
              <a:lnSpc>
                <a:spcPts val="1400"/>
              </a:lnSpc>
            </a:pPr>
            <a:r>
              <a:rPr dirty="0" sz="1450" spc="-30" b="1" i="1">
                <a:latin typeface="Arial"/>
                <a:cs typeface="Arial"/>
              </a:rPr>
              <a:t>The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system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will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feature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real-time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seat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availability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updates,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secure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payment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processing, </a:t>
            </a:r>
            <a:r>
              <a:rPr dirty="0" sz="1450" spc="-38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and</a:t>
            </a:r>
            <a:r>
              <a:rPr dirty="0" sz="1450" spc="-2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administrative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tools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for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route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management.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dirty="0" sz="1450" spc="-35" b="1" i="1">
                <a:latin typeface="Arial"/>
                <a:cs typeface="Arial"/>
              </a:rPr>
              <a:t>By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automating</a:t>
            </a:r>
            <a:r>
              <a:rPr dirty="0" sz="1450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the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booking</a:t>
            </a:r>
            <a:r>
              <a:rPr dirty="0" sz="145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process,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20" b="1" i="1">
                <a:latin typeface="Arial"/>
                <a:cs typeface="Arial"/>
              </a:rPr>
              <a:t>it</a:t>
            </a:r>
            <a:r>
              <a:rPr dirty="0" sz="145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enhances</a:t>
            </a:r>
            <a:r>
              <a:rPr dirty="0" sz="145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convenience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for</a:t>
            </a:r>
            <a:r>
              <a:rPr dirty="0" sz="145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users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and</a:t>
            </a:r>
            <a:r>
              <a:rPr dirty="0" sz="1450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streamlines</a:t>
            </a:r>
            <a:r>
              <a:rPr dirty="0" sz="1450" spc="-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operations </a:t>
            </a:r>
            <a:r>
              <a:rPr dirty="0" sz="1450" spc="-38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for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bus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operators,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30" b="1" i="1">
                <a:latin typeface="Arial"/>
                <a:cs typeface="Arial"/>
              </a:rPr>
              <a:t>improving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overall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efficiency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in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the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transportation</a:t>
            </a:r>
            <a:r>
              <a:rPr dirty="0" sz="1450" spc="-15" b="1" i="1">
                <a:latin typeface="Arial"/>
                <a:cs typeface="Arial"/>
              </a:rPr>
              <a:t> </a:t>
            </a:r>
            <a:r>
              <a:rPr dirty="0" sz="1450" spc="-25" b="1" i="1">
                <a:latin typeface="Arial"/>
                <a:cs typeface="Arial"/>
              </a:rPr>
              <a:t>sector.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>
                <a:latin typeface="Arial MT"/>
                <a:cs typeface="Arial MT"/>
              </a:rPr>
              <a:t>S</a:t>
            </a:r>
            <a:r>
              <a:rPr dirty="0" sz="1000" spc="-10">
                <a:latin typeface="Arial MT"/>
                <a:cs typeface="Arial MT"/>
              </a:rPr>
              <a:t>o</a:t>
            </a:r>
            <a:r>
              <a:rPr dirty="0" sz="1000" spc="-10">
                <a:latin typeface="Arial MT"/>
                <a:cs typeface="Arial MT"/>
              </a:rPr>
              <a:t>u</a:t>
            </a:r>
            <a:r>
              <a:rPr dirty="0" sz="1000">
                <a:latin typeface="Arial MT"/>
                <a:cs typeface="Arial MT"/>
              </a:rPr>
              <a:t>rce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1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dirty="0" sz="1800" b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9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8600" y="598423"/>
            <a:ext cx="8601075" cy="4000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00579A"/>
                </a:solidFill>
                <a:latin typeface="Arial"/>
                <a:cs typeface="Arial"/>
              </a:rPr>
              <a:t>IMPLEMENTATION</a:t>
            </a:r>
            <a:r>
              <a:rPr dirty="0" sz="1400" spc="-50" b="1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579A"/>
                </a:solidFill>
                <a:latin typeface="Arial"/>
                <a:cs typeface="Arial"/>
              </a:rPr>
              <a:t>STEPS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 marR="53975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dirty="0" sz="145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Gathering:</a:t>
            </a:r>
            <a:r>
              <a:rPr dirty="0" sz="1450" spc="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Gather</a:t>
            </a:r>
            <a:r>
              <a:rPr dirty="0" sz="145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dirty="0" sz="1450" spc="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from</a:t>
            </a:r>
            <a:r>
              <a:rPr dirty="0" sz="145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stakeholders</a:t>
            </a:r>
            <a:r>
              <a:rPr dirty="0" sz="1450" spc="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dirty="0" sz="1450" spc="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understand</a:t>
            </a:r>
            <a:r>
              <a:rPr dirty="0" sz="145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1450" spc="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functionalities </a:t>
            </a:r>
            <a:r>
              <a:rPr dirty="0" sz="1450" spc="-39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spc="-2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needed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system.</a:t>
            </a:r>
            <a:endParaRPr sz="1450">
              <a:latin typeface="Arial"/>
              <a:cs typeface="Arial"/>
            </a:endParaRPr>
          </a:p>
          <a:p>
            <a:pPr marL="12700" marR="25019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Design: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Create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comprehensive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design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architecture,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structure, </a:t>
            </a:r>
            <a:r>
              <a:rPr dirty="0" sz="1450" spc="-39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spc="-2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interface.</a:t>
            </a:r>
            <a:endParaRPr sz="1450">
              <a:latin typeface="Arial"/>
              <a:cs typeface="Arial"/>
            </a:endParaRPr>
          </a:p>
          <a:p>
            <a:pPr marL="12700" marR="765175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Development: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Develop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logic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framework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dirty="0" sz="1450" spc="-39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handle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authentication,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management,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processing,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Frontend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Development: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Implement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interface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5" b="1" i="1">
                <a:solidFill>
                  <a:srgbClr val="202020"/>
                </a:solidFill>
                <a:latin typeface="Arial"/>
                <a:cs typeface="Arial"/>
              </a:rPr>
              <a:t>HTML,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CSS,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JavaScript,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integrating </a:t>
            </a:r>
            <a:r>
              <a:rPr dirty="0" sz="1450" spc="-39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dirty="0" sz="1450" spc="-2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seamless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experience.</a:t>
            </a:r>
            <a:endParaRPr sz="1450">
              <a:latin typeface="Arial"/>
              <a:cs typeface="Arial"/>
            </a:endParaRPr>
          </a:p>
          <a:p>
            <a:pPr marL="12700" marR="59436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Implementation: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Design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implement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5" b="1" i="1">
                <a:solidFill>
                  <a:srgbClr val="202020"/>
                </a:solidFill>
                <a:latin typeface="Arial"/>
                <a:cs typeface="Arial"/>
              </a:rPr>
              <a:t>schema</a:t>
            </a:r>
            <a:r>
              <a:rPr dirty="0" sz="145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Django's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40" b="1" i="1">
                <a:solidFill>
                  <a:srgbClr val="202020"/>
                </a:solidFill>
                <a:latin typeface="Arial"/>
                <a:cs typeface="Arial"/>
              </a:rPr>
              <a:t>ORM </a:t>
            </a:r>
            <a:r>
              <a:rPr dirty="0" sz="1450" spc="-38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(Object-Relational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Mapping)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store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users,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buses,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reservations,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2700" marR="46990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Testing: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Integrate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frontend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components,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thoroughly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test </a:t>
            </a:r>
            <a:r>
              <a:rPr dirty="0" sz="1450" spc="-39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functionality,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usability,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spc="-1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0" b="1" i="1">
                <a:solidFill>
                  <a:srgbClr val="202020"/>
                </a:solidFill>
                <a:latin typeface="Arial"/>
                <a:cs typeface="Arial"/>
              </a:rPr>
              <a:t>reliability.</a:t>
            </a:r>
            <a:endParaRPr sz="1450">
              <a:latin typeface="Arial"/>
              <a:cs typeface="Arial"/>
            </a:endParaRPr>
          </a:p>
          <a:p>
            <a:pPr marL="12700" marR="30099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Deployment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Maintenance: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Deploy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production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environment,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spc="-1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dirty="0" sz="1450" spc="-38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ongoing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maintenance,</a:t>
            </a:r>
            <a:r>
              <a:rPr dirty="0" sz="145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updates,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support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dirty="0" sz="145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optimal</a:t>
            </a:r>
            <a:r>
              <a:rPr dirty="0" sz="145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performance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50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30" b="1" i="1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dirty="0" sz="1450" spc="-5" b="1" i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50" spc="-25" b="1" i="1">
                <a:solidFill>
                  <a:srgbClr val="202020"/>
                </a:solidFill>
                <a:latin typeface="Arial"/>
                <a:cs typeface="Arial"/>
              </a:rPr>
              <a:t>satisfaction.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>
                <a:latin typeface="Arial MT"/>
                <a:cs typeface="Arial MT"/>
              </a:rPr>
              <a:t>S</a:t>
            </a:r>
            <a:r>
              <a:rPr dirty="0" sz="1000" spc="-10">
                <a:latin typeface="Arial MT"/>
                <a:cs typeface="Arial MT"/>
              </a:rPr>
              <a:t>o</a:t>
            </a:r>
            <a:r>
              <a:rPr dirty="0" sz="1000" spc="-10">
                <a:latin typeface="Arial MT"/>
                <a:cs typeface="Arial MT"/>
              </a:rPr>
              <a:t>u</a:t>
            </a:r>
            <a:r>
              <a:rPr dirty="0" sz="1000">
                <a:latin typeface="Arial MT"/>
                <a:cs typeface="Arial MT"/>
              </a:rPr>
              <a:t>rce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1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dirty="0" sz="1800" b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9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7800" y="623823"/>
            <a:ext cx="8660130" cy="3705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solidFill>
                  <a:srgbClr val="00579A"/>
                </a:solidFill>
                <a:latin typeface="Arial"/>
                <a:cs typeface="Arial"/>
              </a:rPr>
              <a:t>PROJECT</a:t>
            </a:r>
            <a:r>
              <a:rPr dirty="0" sz="1300" spc="-50" b="1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0579A"/>
                </a:solidFill>
                <a:latin typeface="Arial"/>
                <a:cs typeface="Arial"/>
              </a:rPr>
              <a:t>STRUCTURE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12700" marR="547370">
              <a:lnSpc>
                <a:spcPts val="1400"/>
              </a:lnSpc>
            </a:pP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structure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typically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consists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directories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logic,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templates, </a:t>
            </a:r>
            <a:r>
              <a:rPr dirty="0" sz="1400" spc="-37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files, and configuration settings: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Main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project-level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settings.py,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urls.py,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manage.py.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1180465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App</a:t>
            </a:r>
            <a:r>
              <a:rPr dirty="0" sz="1400" spc="-1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individual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dirty="0" sz="1400" spc="-1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applications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specific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functionalities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like </a:t>
            </a:r>
            <a:r>
              <a:rPr dirty="0" sz="1400" spc="-38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authentication, bus management,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and reservations.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dirty="0" sz="1400" spc="-1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HTML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dirty="0" sz="1400" spc="-1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rendering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content.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Holds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CSS,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JavaScript,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images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used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frontend.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Media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user-uploaded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profile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pictures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scans.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Virtual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Environment: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directory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dependencies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isolation.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43180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SQLite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migration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dirty="0" sz="1400" spc="-1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other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databases </a:t>
            </a:r>
            <a:r>
              <a:rPr dirty="0" sz="1400" spc="-37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dirty="0" sz="1400" spc="-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2020"/>
                </a:solidFill>
                <a:latin typeface="Arial"/>
                <a:cs typeface="Arial"/>
              </a:rPr>
              <a:t>PostgreSQL.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>
                <a:latin typeface="Arial MT"/>
                <a:cs typeface="Arial MT"/>
              </a:rPr>
              <a:t>S</a:t>
            </a:r>
            <a:r>
              <a:rPr dirty="0" sz="1000" spc="-10">
                <a:latin typeface="Arial MT"/>
                <a:cs typeface="Arial MT"/>
              </a:rPr>
              <a:t>o</a:t>
            </a:r>
            <a:r>
              <a:rPr dirty="0" sz="1000" spc="-10">
                <a:latin typeface="Arial MT"/>
                <a:cs typeface="Arial MT"/>
              </a:rPr>
              <a:t>u</a:t>
            </a:r>
            <a:r>
              <a:rPr dirty="0" sz="1000">
                <a:latin typeface="Arial MT"/>
                <a:cs typeface="Arial MT"/>
              </a:rPr>
              <a:t>rce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7164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dirty="0" sz="1600" spc="-11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" y="1774415"/>
            <a:ext cx="2942966" cy="25232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903" y="1712975"/>
            <a:ext cx="4163567" cy="20909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68727" y="1392427"/>
            <a:ext cx="78486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5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2910" y="1318386"/>
            <a:ext cx="77279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 MT"/>
                <a:cs typeface="Arial MT"/>
              </a:rPr>
              <a:t>Back-end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>
                <a:latin typeface="Arial MT"/>
                <a:cs typeface="Arial MT"/>
              </a:rPr>
              <a:t>S</a:t>
            </a:r>
            <a:r>
              <a:rPr dirty="0" sz="1000" spc="-10">
                <a:latin typeface="Arial MT"/>
                <a:cs typeface="Arial MT"/>
              </a:rPr>
              <a:t>o</a:t>
            </a:r>
            <a:r>
              <a:rPr dirty="0" sz="1000" spc="-10">
                <a:latin typeface="Arial MT"/>
                <a:cs typeface="Arial MT"/>
              </a:rPr>
              <a:t>u</a:t>
            </a:r>
            <a:r>
              <a:rPr dirty="0" sz="1000">
                <a:latin typeface="Arial MT"/>
                <a:cs typeface="Arial MT"/>
              </a:rPr>
              <a:t>rce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2024-04-07T08:33:41Z</dcterms:created>
  <dcterms:modified xsi:type="dcterms:W3CDTF">2024-04-07T08:33:41Z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2024-04-07T00:00:00Z</vt:filetime>
  </property>
</Properties>
</file>