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5"/>
  </p:notesMasterIdLst>
  <p:sldIdLst>
    <p:sldId id="256" r:id="rId2"/>
    <p:sldId id="263" r:id="rId3"/>
    <p:sldId id="260" r:id="rId4"/>
    <p:sldId id="262" r:id="rId5"/>
    <p:sldId id="261" r:id="rId6"/>
    <p:sldId id="258" r:id="rId7"/>
    <p:sldId id="266" r:id="rId8"/>
    <p:sldId id="265" r:id="rId9"/>
    <p:sldId id="267" r:id="rId10"/>
    <p:sldId id="259" r:id="rId11"/>
    <p:sldId id="264" r:id="rId12"/>
    <p:sldId id="269" r:id="rId13"/>
    <p:sldId id="268" r:id="rId1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1" autoAdjust="0"/>
  </p:normalViewPr>
  <p:slideViewPr>
    <p:cSldViewPr>
      <p:cViewPr varScale="1">
        <p:scale>
          <a:sx n="130" d="100"/>
          <a:sy n="130" d="100"/>
        </p:scale>
        <p:origin x="69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2F8BD-E5B9-4B2A-AC68-ADD6E87A74B3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1D7E7-29A5-4988-BB45-CE0F839379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00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D7E7-29A5-4988-BB45-CE0F839379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546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D7E7-29A5-4988-BB45-CE0F8393795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87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D7E7-29A5-4988-BB45-CE0F8393795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838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D7E7-29A5-4988-BB45-CE0F8393795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47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D7E7-29A5-4988-BB45-CE0F8393795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90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D7E7-29A5-4988-BB45-CE0F839379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35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D7E7-29A5-4988-BB45-CE0F839379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6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D7E7-29A5-4988-BB45-CE0F839379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39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D7E7-29A5-4988-BB45-CE0F8393795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055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D7E7-29A5-4988-BB45-CE0F8393795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86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D7E7-29A5-4988-BB45-CE0F8393795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327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D7E7-29A5-4988-BB45-CE0F8393795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87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B29A-2811-4F7B-B235-247F25EF9A1D}" type="datetimeFigureOut">
              <a:rPr lang="da-DK" smtClean="0"/>
              <a:t>26-02-2018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EB04-0701-4452-B9DD-DD5A3C66994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B29A-2811-4F7B-B235-247F25EF9A1D}" type="datetimeFigureOut">
              <a:rPr lang="da-DK" smtClean="0"/>
              <a:t>26-02-2018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EB04-0701-4452-B9DD-DD5A3C66994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B29A-2811-4F7B-B235-247F25EF9A1D}" type="datetimeFigureOut">
              <a:rPr lang="da-DK" smtClean="0"/>
              <a:t>26-02-2018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EB04-0701-4452-B9DD-DD5A3C66994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B29A-2811-4F7B-B235-247F25EF9A1D}" type="datetimeFigureOut">
              <a:rPr lang="da-DK" smtClean="0"/>
              <a:t>26-02-2018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EB04-0701-4452-B9DD-DD5A3C66994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B29A-2811-4F7B-B235-247F25EF9A1D}" type="datetimeFigureOut">
              <a:rPr lang="da-DK" smtClean="0"/>
              <a:t>26-02-2018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EB04-0701-4452-B9DD-DD5A3C66994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B29A-2811-4F7B-B235-247F25EF9A1D}" type="datetimeFigureOut">
              <a:rPr lang="da-DK" smtClean="0"/>
              <a:t>26-02-2018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EB04-0701-4452-B9DD-DD5A3C66994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B29A-2811-4F7B-B235-247F25EF9A1D}" type="datetimeFigureOut">
              <a:rPr lang="da-DK" smtClean="0"/>
              <a:t>26-02-2018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EB04-0701-4452-B9DD-DD5A3C66994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B29A-2811-4F7B-B235-247F25EF9A1D}" type="datetimeFigureOut">
              <a:rPr lang="da-DK" smtClean="0"/>
              <a:t>26-02-2018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EB04-0701-4452-B9DD-DD5A3C66994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B29A-2811-4F7B-B235-247F25EF9A1D}" type="datetimeFigureOut">
              <a:rPr lang="da-DK" smtClean="0"/>
              <a:t>26-02-2018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EB04-0701-4452-B9DD-DD5A3C66994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B29A-2811-4F7B-B235-247F25EF9A1D}" type="datetimeFigureOut">
              <a:rPr lang="da-DK" smtClean="0"/>
              <a:t>26-02-2018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EB04-0701-4452-B9DD-DD5A3C669947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B29A-2811-4F7B-B235-247F25EF9A1D}" type="datetimeFigureOut">
              <a:rPr lang="da-DK" smtClean="0"/>
              <a:t>26-02-2018</a:t>
            </a:fld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FEB04-0701-4452-B9DD-DD5A3C669947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9FEB04-0701-4452-B9DD-DD5A3C669947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219B29A-2811-4F7B-B235-247F25EF9A1D}" type="datetimeFigureOut">
              <a:rPr lang="da-DK" smtClean="0"/>
              <a:t>26-02-2018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obbank.au.dk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ackboard.au.dk/webapps/blackboard/content/listContentEditable.jsp?content_id=_1648676_1&amp;course_id=_110787_1&amp;mode=rese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o@ase.au.d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uderende.au.dk/studier/fagportaler/diplomingenioer/undervisningdiplom/ingenioerpraktik/" TargetMode="External"/><Relationship Id="rId4" Type="http://schemas.openxmlformats.org/officeDocument/2006/relationships/hyperlink" Target="mailto:lh@ase.au.d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rende.au.dk/studier/fagportaler/diplomingenioer/undervisningdiplom/ingenioerprakti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b.au.dk/webapps/blackboard/content/listContentEditable.jsp?content_id=_454530_1&amp;course_id=_50426_1&amp;mode=res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ackboard.au.dk/webapps/blackboard/execute/contentFolderView?dispatch=showTextOnly&amp;course_id=_110787_1&amp;content_id=_1648669_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uderende.au.dk/studier/fagportaler/diplomingenioer/selvbetjening/blanketter/meddelelse-om-loennet-praktik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da-DK" dirty="0" smtClean="0"/>
              <a:t>Ingeniørpraktik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1752600"/>
          </a:xfrm>
        </p:spPr>
        <p:txBody>
          <a:bodyPr/>
          <a:lstStyle/>
          <a:p>
            <a:r>
              <a:rPr lang="da-DK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Ingeniørpraktik til </a:t>
            </a:r>
            <a:r>
              <a:rPr lang="da-DK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efteråret </a:t>
            </a:r>
            <a:r>
              <a:rPr lang="da-DK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2018</a:t>
            </a:r>
          </a:p>
          <a:p>
            <a:r>
              <a:rPr lang="da-DK" i="1" dirty="0" smtClean="0"/>
              <a:t>Elektronik, Elektrisk </a:t>
            </a:r>
            <a:r>
              <a:rPr lang="da-DK" i="1" dirty="0" smtClean="0"/>
              <a:t>energiteknologi, IKT og ST</a:t>
            </a: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16251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Ingeniørpraktik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Andre job-databaser?</a:t>
            </a:r>
          </a:p>
          <a:p>
            <a:pPr lvl="1"/>
            <a:r>
              <a:rPr lang="da-DK" dirty="0" smtClean="0">
                <a:hlinkClick r:id="rId3"/>
              </a:rPr>
              <a:t>jobbank.au.dk</a:t>
            </a:r>
            <a:endParaRPr lang="da-DK" dirty="0" smtClean="0"/>
          </a:p>
          <a:p>
            <a:r>
              <a:rPr lang="da-DK" dirty="0" smtClean="0"/>
              <a:t>Hvis det ikke lykkes?</a:t>
            </a:r>
          </a:p>
          <a:p>
            <a:pPr lvl="1"/>
            <a:r>
              <a:rPr lang="da-DK" dirty="0" smtClean="0"/>
              <a:t>5./6. semester byttes, dog ikke uden problemer!</a:t>
            </a:r>
          </a:p>
          <a:p>
            <a:pPr lvl="2"/>
            <a:r>
              <a:rPr lang="da-DK" dirty="0" smtClean="0"/>
              <a:t>Detaljerne forklares ved statusmødet i uge 51.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923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Ingeniørpraktik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Tilbagemelding fra 6. semester</a:t>
            </a:r>
          </a:p>
          <a:p>
            <a:pPr lvl="1"/>
            <a:r>
              <a:rPr lang="da-DK" dirty="0" smtClean="0">
                <a:hlinkClick r:id="rId3"/>
              </a:rPr>
              <a:t>Følg med på Blackboard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680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Praktik- og projektdag: </a:t>
            </a:r>
            <a:r>
              <a:rPr lang="da-DK" dirty="0" err="1" smtClean="0"/>
              <a:t>Pdag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Pdag</a:t>
            </a:r>
            <a:r>
              <a:rPr lang="da-DK" dirty="0" smtClean="0"/>
              <a:t> holdes </a:t>
            </a:r>
            <a:r>
              <a:rPr lang="da-DK" dirty="0" smtClean="0"/>
              <a:t>fredag </a:t>
            </a:r>
            <a:r>
              <a:rPr lang="da-DK" dirty="0" smtClean="0"/>
              <a:t>d. </a:t>
            </a:r>
            <a:r>
              <a:rPr lang="da-DK" dirty="0" smtClean="0"/>
              <a:t>6/4 </a:t>
            </a:r>
            <a:r>
              <a:rPr lang="da-DK" dirty="0" smtClean="0"/>
              <a:t>kl. </a:t>
            </a:r>
            <a:r>
              <a:rPr lang="da-DK" dirty="0" smtClean="0"/>
              <a:t>8.30 </a:t>
            </a:r>
            <a:r>
              <a:rPr lang="da-DK" dirty="0" smtClean="0"/>
              <a:t>– </a:t>
            </a:r>
            <a:r>
              <a:rPr lang="da-DK" dirty="0" smtClean="0"/>
              <a:t>11.00</a:t>
            </a:r>
          </a:p>
          <a:p>
            <a:pPr lvl="2"/>
            <a:r>
              <a:rPr lang="da-DK" dirty="0" err="1" smtClean="0"/>
              <a:t>Kdag</a:t>
            </a:r>
            <a:r>
              <a:rPr lang="da-DK" dirty="0" smtClean="0"/>
              <a:t> afholdes efterfølgende i Nygaard</a:t>
            </a:r>
            <a:endParaRPr lang="da-DK" dirty="0" smtClean="0"/>
          </a:p>
          <a:p>
            <a:endParaRPr lang="da-DK" dirty="0"/>
          </a:p>
          <a:p>
            <a:r>
              <a:rPr lang="da-DK" dirty="0" smtClean="0"/>
              <a:t>Jeg har brug for hjælp </a:t>
            </a:r>
            <a:r>
              <a:rPr lang="da-DK" b="1" dirty="0" smtClean="0"/>
              <a:t>fra jer alle</a:t>
            </a:r>
            <a:r>
              <a:rPr lang="da-DK" dirty="0" smtClean="0"/>
              <a:t>.</a:t>
            </a:r>
          </a:p>
          <a:p>
            <a:r>
              <a:rPr lang="da-DK" dirty="0" smtClean="0"/>
              <a:t>Torsdag </a:t>
            </a:r>
            <a:r>
              <a:rPr lang="da-DK" dirty="0" smtClean="0"/>
              <a:t>d. </a:t>
            </a:r>
            <a:r>
              <a:rPr lang="da-DK" dirty="0" smtClean="0"/>
              <a:t>5/4 </a:t>
            </a:r>
            <a:r>
              <a:rPr lang="da-DK" dirty="0"/>
              <a:t>kl. </a:t>
            </a:r>
            <a:r>
              <a:rPr lang="da-DK" dirty="0" smtClean="0"/>
              <a:t>16.00 skal Shannon ryddes:</a:t>
            </a:r>
          </a:p>
          <a:p>
            <a:pPr lvl="1"/>
            <a:r>
              <a:rPr lang="da-DK" dirty="0" smtClean="0"/>
              <a:t>009+013 Ryddes for borde</a:t>
            </a:r>
          </a:p>
          <a:p>
            <a:pPr lvl="1"/>
            <a:r>
              <a:rPr lang="da-DK" dirty="0" smtClean="0"/>
              <a:t>Forhal og arbejdspladser ryddes for borde, der opstilles til stande</a:t>
            </a:r>
          </a:p>
          <a:p>
            <a:pPr lvl="1"/>
            <a:endParaRPr lang="da-DK" dirty="0"/>
          </a:p>
          <a:p>
            <a:r>
              <a:rPr lang="da-DK" dirty="0" smtClean="0"/>
              <a:t>Fre</a:t>
            </a:r>
            <a:r>
              <a:rPr lang="da-DK" dirty="0" smtClean="0"/>
              <a:t>dag </a:t>
            </a:r>
            <a:r>
              <a:rPr lang="da-DK" dirty="0" smtClean="0"/>
              <a:t>d. </a:t>
            </a:r>
            <a:r>
              <a:rPr lang="da-DK" dirty="0" smtClean="0"/>
              <a:t>6/4  </a:t>
            </a:r>
            <a:r>
              <a:rPr lang="da-DK" dirty="0" smtClean="0"/>
              <a:t>kl. 12.00 skal Shannon genetableres</a:t>
            </a:r>
          </a:p>
        </p:txBody>
      </p:sp>
    </p:spTree>
    <p:extLst>
      <p:ext uri="{BB962C8B-B14F-4D97-AF65-F5344CB8AC3E}">
        <p14:creationId xmlns:p14="http://schemas.microsoft.com/office/powerpoint/2010/main" val="2061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Ingeniørpraktik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da-DK" dirty="0" smtClean="0"/>
          </a:p>
          <a:p>
            <a:pPr marL="114300" indent="0" algn="ctr">
              <a:buNone/>
            </a:pPr>
            <a:endParaRPr lang="da-DK" dirty="0"/>
          </a:p>
          <a:p>
            <a:pPr marL="114300" indent="0" algn="ctr">
              <a:buNone/>
            </a:pPr>
            <a:endParaRPr lang="da-DK" dirty="0" smtClean="0"/>
          </a:p>
          <a:p>
            <a:pPr marL="114300" indent="0" algn="ctr">
              <a:buNone/>
            </a:pPr>
            <a:endParaRPr lang="da-DK" dirty="0"/>
          </a:p>
          <a:p>
            <a:pPr marL="114300" indent="0" algn="ctr">
              <a:buNone/>
            </a:pPr>
            <a:endParaRPr lang="da-DK" dirty="0" smtClean="0"/>
          </a:p>
          <a:p>
            <a:pPr marL="114300" indent="0" algn="ctr">
              <a:buNone/>
            </a:pPr>
            <a:r>
              <a:rPr lang="da-DK" sz="4800" dirty="0" smtClean="0"/>
              <a:t>Held og lykke med jagten!</a:t>
            </a:r>
            <a:endParaRPr lang="da-DK" sz="4800" dirty="0"/>
          </a:p>
        </p:txBody>
      </p:sp>
    </p:spTree>
    <p:extLst>
      <p:ext uri="{BB962C8B-B14F-4D97-AF65-F5344CB8AC3E}">
        <p14:creationId xmlns:p14="http://schemas.microsoft.com/office/powerpoint/2010/main" val="29114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Ingeniørpraktik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Praktikkoordinatorer</a:t>
            </a:r>
          </a:p>
          <a:p>
            <a:pPr lvl="1"/>
            <a:r>
              <a:rPr lang="da-DK" dirty="0" smtClean="0"/>
              <a:t>Elektronik, Elektrisk energiteknologi og IKT:</a:t>
            </a:r>
          </a:p>
          <a:p>
            <a:pPr lvl="2"/>
            <a:r>
              <a:rPr lang="da-DK" dirty="0" smtClean="0"/>
              <a:t> Henrik Olsen (</a:t>
            </a:r>
            <a:r>
              <a:rPr lang="da-DK" dirty="0" smtClean="0">
                <a:hlinkClick r:id="rId3"/>
              </a:rPr>
              <a:t>ho@ase.au.dk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ST</a:t>
            </a:r>
          </a:p>
          <a:p>
            <a:pPr lvl="2"/>
            <a:r>
              <a:rPr lang="da-DK" dirty="0" smtClean="0"/>
              <a:t>Lene Häuser (</a:t>
            </a:r>
            <a:r>
              <a:rPr lang="da-DK" dirty="0" smtClean="0">
                <a:hlinkClick r:id="rId4"/>
              </a:rPr>
              <a:t>lh@ase.au.dk</a:t>
            </a:r>
            <a:r>
              <a:rPr lang="da-DK" dirty="0" smtClean="0"/>
              <a:t>) </a:t>
            </a:r>
            <a:endParaRPr lang="da-DK" dirty="0" smtClean="0"/>
          </a:p>
          <a:p>
            <a:pPr lvl="1"/>
            <a:endParaRPr lang="da-DK" dirty="0"/>
          </a:p>
          <a:p>
            <a:r>
              <a:rPr lang="da-DK" dirty="0" smtClean="0"/>
              <a:t>Praktikdokumentet (for studerende): </a:t>
            </a:r>
          </a:p>
          <a:p>
            <a:pPr lvl="1"/>
            <a:r>
              <a:rPr lang="da-DK" sz="2000" i="1" dirty="0">
                <a:hlinkClick r:id="rId5"/>
              </a:rPr>
              <a:t>http://studerende.au.dk/studier/fagportaler/diplomingenioer/undervisningdiplom/ingenioerpraktik</a:t>
            </a:r>
            <a:r>
              <a:rPr lang="da-DK" sz="2000" i="1" dirty="0" smtClean="0">
                <a:hlinkClick r:id="rId5"/>
              </a:rPr>
              <a:t>/</a:t>
            </a:r>
            <a:endParaRPr lang="da-DK" sz="2000" i="1" dirty="0" smtClean="0"/>
          </a:p>
          <a:p>
            <a:pPr marL="457200" lvl="1" indent="0">
              <a:buNone/>
            </a:pPr>
            <a:endParaRPr lang="da-DK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3896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Ingeniørpraktik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For studerende optaget </a:t>
            </a:r>
            <a:r>
              <a:rPr lang="da-DK" dirty="0" smtClean="0"/>
              <a:t>aug. </a:t>
            </a:r>
            <a:r>
              <a:rPr lang="da-DK" dirty="0"/>
              <a:t>2012 gælder:</a:t>
            </a:r>
          </a:p>
          <a:p>
            <a:pPr marL="457200" lvl="1" indent="0">
              <a:buNone/>
            </a:pPr>
            <a:r>
              <a:rPr lang="da-DK" sz="1600" i="1" dirty="0">
                <a:latin typeface="Courier New" pitchFamily="49" charset="0"/>
                <a:cs typeface="Courier New" pitchFamily="49" charset="0"/>
              </a:rPr>
              <a:t>Kontrakt kan ikke </a:t>
            </a:r>
            <a:r>
              <a:rPr lang="da-DK" sz="1600" i="1" dirty="0" smtClean="0">
                <a:latin typeface="Courier New" pitchFamily="49" charset="0"/>
                <a:cs typeface="Courier New" pitchFamily="49" charset="0"/>
              </a:rPr>
              <a:t>indgås</a:t>
            </a:r>
            <a:r>
              <a:rPr lang="da-DK" sz="1600" i="1" dirty="0">
                <a:latin typeface="Courier New" pitchFamily="49" charset="0"/>
                <a:cs typeface="Courier New" pitchFamily="49" charset="0"/>
              </a:rPr>
              <a:t>, før alle 1.-3. semesterfag er bestået og den studerende er tilmeldt eller har bestået alle 4. semester </a:t>
            </a:r>
            <a:r>
              <a:rPr lang="da-DK" sz="1600" i="1" dirty="0" smtClean="0">
                <a:latin typeface="Courier New" pitchFamily="49" charset="0"/>
                <a:cs typeface="Courier New" pitchFamily="49" charset="0"/>
              </a:rPr>
              <a:t>fag</a:t>
            </a:r>
            <a:endParaRPr lang="da-DK" sz="16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Ingeniørpraktik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65104"/>
          </a:xfrm>
        </p:spPr>
        <p:txBody>
          <a:bodyPr>
            <a:normAutofit fontScale="55000" lnSpcReduction="20000"/>
          </a:bodyPr>
          <a:lstStyle/>
          <a:p>
            <a:r>
              <a:rPr lang="da-DK" sz="5900" dirty="0"/>
              <a:t>Ingeniørpraktik / 5. </a:t>
            </a:r>
            <a:r>
              <a:rPr lang="da-DK" sz="5900" dirty="0" smtClean="0"/>
              <a:t>semester </a:t>
            </a:r>
            <a:endParaRPr lang="da-DK" sz="5900" dirty="0"/>
          </a:p>
          <a:p>
            <a:pPr marL="457200" lvl="1" indent="0">
              <a:buNone/>
            </a:pPr>
            <a:r>
              <a:rPr lang="da-DK" sz="2700" i="1" dirty="0">
                <a:latin typeface="Courier New" pitchFamily="49" charset="0"/>
                <a:cs typeface="Courier New" pitchFamily="49" charset="0"/>
              </a:rPr>
              <a:t>Praktikken er en integreret del af diplomingeniøruddannelsen. Den varer 5 måneder og svarer til 30 ECTS-point. Praktikken er placeret på 5. semester. Praktikaktiviteten er beskrevet nærmere i </a:t>
            </a:r>
            <a:r>
              <a:rPr lang="da-DK" sz="2700" i="1" dirty="0">
                <a:latin typeface="Courier New" pitchFamily="49" charset="0"/>
                <a:cs typeface="Courier New" pitchFamily="49" charset="0"/>
                <a:hlinkClick r:id="rId3"/>
              </a:rPr>
              <a:t>Vilkår for </a:t>
            </a:r>
            <a:r>
              <a:rPr lang="da-DK" sz="2700" i="1" dirty="0" smtClean="0">
                <a:latin typeface="Courier New" pitchFamily="49" charset="0"/>
                <a:cs typeface="Courier New" pitchFamily="49" charset="0"/>
                <a:hlinkClick r:id="rId3"/>
              </a:rPr>
              <a:t>praktik</a:t>
            </a:r>
            <a:endParaRPr lang="da-DK" sz="2700" i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da-DK" sz="2700" i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da-DK" sz="2700" i="1" dirty="0">
              <a:latin typeface="Courier New" pitchFamily="49" charset="0"/>
              <a:cs typeface="Courier New" pitchFamily="49" charset="0"/>
            </a:endParaRPr>
          </a:p>
          <a:p>
            <a:r>
              <a:rPr lang="da-DK" sz="5800" dirty="0" smtClean="0"/>
              <a:t>Læringsmål</a:t>
            </a:r>
            <a:endParaRPr lang="da-DK" dirty="0" smtClean="0"/>
          </a:p>
          <a:p>
            <a:pPr lvl="1"/>
            <a:r>
              <a:rPr lang="da-DK" i="1" dirty="0" smtClean="0">
                <a:effectLst/>
                <a:latin typeface="Courier New" pitchFamily="49" charset="0"/>
                <a:cs typeface="Courier New" pitchFamily="49" charset="0"/>
              </a:rPr>
              <a:t>Formålet med ingeniørpraktikken er, at den studerende i forbindelse med udførelse af opgaver af ingeniørmæssig karakter i en privat eller offentlig virksomhed skal få indblik i, hvordan ingeniørmæssige opgaver løses i praksis og herunder hvordan den indlærte teori finder anvendelse ved løsning af sådanne opgaver, erhverve gode arbejdsvaner og sans for helheder gennem direkte engagement i ingeniørmæssige opgaver. Desuden skal den studerende motiveres til en ingeniørmæssig holdning til fag og projektarbejde i den efterfølgende del af studiet. Ingeniørpraktikken kan evt. udføres i udlandet.</a:t>
            </a:r>
          </a:p>
          <a:p>
            <a:pPr lvl="1"/>
            <a:r>
              <a:rPr lang="da-DK" i="1" dirty="0" smtClean="0">
                <a:effectLst/>
                <a:latin typeface="Courier New" pitchFamily="49" charset="0"/>
                <a:cs typeface="Courier New" pitchFamily="49" charset="0"/>
              </a:rPr>
              <a:t>Efter ingeniørpraktikken forventes det at den studerende kan:</a:t>
            </a:r>
          </a:p>
          <a:p>
            <a:pPr lvl="2"/>
            <a:r>
              <a:rPr lang="da-DK" i="1" dirty="0" smtClean="0">
                <a:effectLst/>
                <a:latin typeface="Courier New" pitchFamily="49" charset="0"/>
                <a:cs typeface="Courier New" pitchFamily="49" charset="0"/>
              </a:rPr>
              <a:t>forklare ingeniørfaget og reflektere over den indlærte teori i forhold til hvordan ingeniørmæssige opgaver løses i praksis</a:t>
            </a:r>
          </a:p>
          <a:p>
            <a:pPr lvl="2"/>
            <a:r>
              <a:rPr lang="da-DK" i="1" dirty="0" smtClean="0">
                <a:effectLst/>
                <a:latin typeface="Courier New" pitchFamily="49" charset="0"/>
                <a:cs typeface="Courier New" pitchFamily="49" charset="0"/>
              </a:rPr>
              <a:t>udføre professionens almindeligt forekommende ingeniøropgaver med fokus på samarbejde og helheder</a:t>
            </a:r>
          </a:p>
          <a:p>
            <a:pPr lvl="2"/>
            <a:r>
              <a:rPr lang="da-DK" i="1" dirty="0" smtClean="0">
                <a:effectLst/>
                <a:latin typeface="Courier New" pitchFamily="49" charset="0"/>
                <a:cs typeface="Courier New" pitchFamily="49" charset="0"/>
              </a:rPr>
              <a:t>vurdere eget læringsbehov for den resterende studieperiode</a:t>
            </a:r>
          </a:p>
        </p:txBody>
      </p:sp>
    </p:spTree>
    <p:extLst>
      <p:ext uri="{BB962C8B-B14F-4D97-AF65-F5344CB8AC3E}">
        <p14:creationId xmlns:p14="http://schemas.microsoft.com/office/powerpoint/2010/main" val="6654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Ingeniørpraktik</a:t>
            </a:r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467096" y="1556792"/>
            <a:ext cx="7992888" cy="266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da-DK" sz="3200" dirty="0"/>
              <a:t>Jobopslag på </a:t>
            </a:r>
            <a:r>
              <a:rPr lang="da-DK" sz="3200" dirty="0" smtClean="0"/>
              <a:t>Blackboard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da-DK" sz="3200" dirty="0" smtClean="0"/>
          </a:p>
          <a:p>
            <a:pPr lvl="1">
              <a:spcBef>
                <a:spcPct val="20000"/>
              </a:spcBef>
            </a:pPr>
            <a:endParaRPr lang="da-DK" sz="28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sz="2800" dirty="0" smtClean="0"/>
              <a:t>Tidligere praktikrapporter</a:t>
            </a:r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3" name="Right Arrow 2"/>
          <p:cNvSpPr/>
          <p:nvPr/>
        </p:nvSpPr>
        <p:spPr>
          <a:xfrm rot="20950393">
            <a:off x="829153" y="2224853"/>
            <a:ext cx="4866814" cy="568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Praktiklisten</a:t>
            </a:r>
            <a:r>
              <a:rPr lang="en-GB" dirty="0" smtClean="0"/>
              <a:t> med </a:t>
            </a:r>
            <a:r>
              <a:rPr lang="en-GB" dirty="0" err="1" smtClean="0"/>
              <a:t>nyeste</a:t>
            </a:r>
            <a:r>
              <a:rPr lang="en-GB" dirty="0" smtClean="0"/>
              <a:t> </a:t>
            </a:r>
            <a:r>
              <a:rPr lang="en-GB" dirty="0" err="1" smtClean="0"/>
              <a:t>opslag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 rot="20461942">
            <a:off x="3131392" y="4246804"/>
            <a:ext cx="2664296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Sorteret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underfoldere</a:t>
            </a:r>
            <a:r>
              <a:rPr lang="en-GB" dirty="0" smtClean="0"/>
              <a:t> </a:t>
            </a:r>
            <a:r>
              <a:rPr lang="en-GB" dirty="0" err="1" smtClean="0"/>
              <a:t>efter</a:t>
            </a:r>
            <a:r>
              <a:rPr lang="en-GB" dirty="0" smtClean="0"/>
              <a:t> semester</a:t>
            </a:r>
            <a:endParaRPr lang="en-GB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196752"/>
            <a:ext cx="1638300" cy="39528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6108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Ingeniørpraktik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Praktikjob via eget </a:t>
            </a:r>
            <a:r>
              <a:rPr lang="da-DK" dirty="0"/>
              <a:t>netværk</a:t>
            </a:r>
            <a:r>
              <a:rPr lang="da-DK" dirty="0" smtClean="0"/>
              <a:t>?</a:t>
            </a:r>
          </a:p>
          <a:p>
            <a:pPr marL="0" indent="0">
              <a:buNone/>
            </a:pPr>
            <a:endParaRPr lang="da-DK" dirty="0"/>
          </a:p>
          <a:p>
            <a:pPr lvl="1"/>
            <a:r>
              <a:rPr lang="da-DK" dirty="0" smtClean="0"/>
              <a:t>Godkendelse af nyt praktiksted</a:t>
            </a:r>
          </a:p>
          <a:p>
            <a:pPr lvl="2"/>
            <a:r>
              <a:rPr lang="da-DK" dirty="0" smtClean="0"/>
              <a:t>Kan praktikjobbet opfylde læringsmålene?</a:t>
            </a:r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75923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Ingeniørpraktik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412776"/>
            <a:ext cx="8219256" cy="345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Ansøgning </a:t>
            </a:r>
          </a:p>
          <a:p>
            <a:pPr lvl="1"/>
            <a:r>
              <a:rPr lang="da-DK" dirty="0" smtClean="0"/>
              <a:t>I må sende så mange ansøgninger I orker –men…</a:t>
            </a:r>
          </a:p>
          <a:p>
            <a:pPr lvl="1"/>
            <a:r>
              <a:rPr lang="da-DK" dirty="0" smtClean="0"/>
              <a:t>I skal selv sende jeres ansøgning:</a:t>
            </a:r>
          </a:p>
          <a:p>
            <a:pPr lvl="2"/>
            <a:r>
              <a:rPr lang="da-DK" dirty="0" smtClean="0"/>
              <a:t>Kort målrettet ansøgning</a:t>
            </a:r>
          </a:p>
          <a:p>
            <a:pPr lvl="2"/>
            <a:r>
              <a:rPr lang="da-DK" dirty="0" smtClean="0"/>
              <a:t>CV</a:t>
            </a:r>
          </a:p>
          <a:p>
            <a:pPr lvl="2"/>
            <a:r>
              <a:rPr lang="da-DK" dirty="0" smtClean="0"/>
              <a:t>Karakterudskrift</a:t>
            </a:r>
          </a:p>
          <a:p>
            <a:pPr lvl="2"/>
            <a:r>
              <a:rPr lang="da-DK" dirty="0" smtClean="0"/>
              <a:t>Evt. mit følgebrev</a:t>
            </a:r>
          </a:p>
          <a:p>
            <a:pPr lvl="1"/>
            <a:r>
              <a:rPr lang="da-DK" dirty="0" smtClean="0"/>
              <a:t>Læs nærmere her om </a:t>
            </a:r>
            <a:r>
              <a:rPr lang="da-DK" dirty="0" smtClean="0">
                <a:hlinkClick r:id="rId3"/>
              </a:rPr>
              <a:t>tips til ansøgningen</a:t>
            </a:r>
            <a:endParaRPr lang="da-DK" dirty="0" smtClean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32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Ingeniørpraktik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sz="1800" dirty="0" smtClean="0"/>
              <a:t>Jobsamtale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1800" dirty="0" smtClean="0"/>
              <a:t>Tilbud om ansættelse / afslag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1800" b="1" dirty="0" smtClean="0"/>
              <a:t>Når </a:t>
            </a:r>
            <a:r>
              <a:rPr lang="da-DK" sz="1800" b="1" dirty="0"/>
              <a:t>du </a:t>
            </a:r>
            <a:r>
              <a:rPr lang="da-DK" sz="1800" b="1" dirty="0" smtClean="0"/>
              <a:t>har accepteret en praktikplads </a:t>
            </a:r>
            <a:r>
              <a:rPr lang="da-DK" sz="1800" dirty="0" smtClean="0"/>
              <a:t> så skriv til </a:t>
            </a:r>
            <a:r>
              <a:rPr lang="da-DK" sz="1800" dirty="0" smtClean="0">
                <a:hlinkClick r:id="rId3"/>
              </a:rPr>
              <a:t>Ina Thers</a:t>
            </a:r>
            <a:endParaRPr lang="da-DK" sz="1800" b="1" dirty="0"/>
          </a:p>
          <a:p>
            <a:pPr lvl="2"/>
            <a:r>
              <a:rPr lang="da-DK" sz="1600" dirty="0" smtClean="0"/>
              <a:t>Du</a:t>
            </a:r>
            <a:r>
              <a:rPr lang="da-DK" sz="1600" dirty="0"/>
              <a:t> </a:t>
            </a:r>
            <a:r>
              <a:rPr lang="da-DK" sz="1600" b="1" dirty="0"/>
              <a:t>skal</a:t>
            </a:r>
            <a:r>
              <a:rPr lang="da-DK" sz="1600" dirty="0"/>
              <a:t> </a:t>
            </a:r>
            <a:r>
              <a:rPr lang="da-DK" sz="1600" dirty="0" smtClean="0"/>
              <a:t>oplyse</a:t>
            </a:r>
            <a:r>
              <a:rPr lang="da-DK" sz="1600" dirty="0"/>
              <a:t>:</a:t>
            </a:r>
          </a:p>
          <a:p>
            <a:pPr lvl="3"/>
            <a:r>
              <a:rPr lang="da-DK" sz="1400" dirty="0"/>
              <a:t>Firmanavn, adresse og kontaktperson</a:t>
            </a:r>
          </a:p>
          <a:p>
            <a:pPr lvl="3"/>
            <a:r>
              <a:rPr lang="da-DK" sz="1400" dirty="0"/>
              <a:t>Praktikperiodens start- og slutdato</a:t>
            </a:r>
          </a:p>
          <a:p>
            <a:pPr lvl="3"/>
            <a:r>
              <a:rPr lang="da-DK" sz="1400" dirty="0"/>
              <a:t>Om praktikken er lønnet eller </a:t>
            </a:r>
            <a:r>
              <a:rPr lang="da-DK" sz="1400" dirty="0" smtClean="0"/>
              <a:t>ulønnet</a:t>
            </a:r>
            <a:endParaRPr lang="da-DK" sz="1400" dirty="0"/>
          </a:p>
          <a:p>
            <a:pPr lvl="4"/>
            <a:r>
              <a:rPr lang="da-DK" sz="1200" i="1" dirty="0"/>
              <a:t> </a:t>
            </a:r>
            <a:r>
              <a:rPr lang="da-DK" sz="1200" b="1" i="1" dirty="0" smtClean="0"/>
              <a:t>HUSK</a:t>
            </a:r>
            <a:r>
              <a:rPr lang="da-DK" sz="1200" i="1" dirty="0" smtClean="0"/>
              <a:t> Ved lønnet praktik, skal du udfylde </a:t>
            </a:r>
            <a:r>
              <a:rPr lang="da-DK" sz="1200" i="1" dirty="0" smtClean="0">
                <a:hlinkClick r:id="rId4"/>
              </a:rPr>
              <a:t>denne formular.</a:t>
            </a:r>
            <a:endParaRPr lang="da-DK" sz="1200" dirty="0"/>
          </a:p>
          <a:p>
            <a:pPr lvl="2"/>
            <a:r>
              <a:rPr lang="da-DK" sz="1400" dirty="0" smtClean="0"/>
              <a:t>Ina</a:t>
            </a:r>
            <a:r>
              <a:rPr lang="da-DK" sz="1400" dirty="0"/>
              <a:t> sørger efterfølgende </a:t>
            </a:r>
            <a:r>
              <a:rPr lang="da-DK" sz="1400" dirty="0" smtClean="0"/>
              <a:t>for, at udfylde</a:t>
            </a:r>
            <a:r>
              <a:rPr lang="da-DK" sz="1400" dirty="0"/>
              <a:t> vores </a:t>
            </a:r>
            <a:r>
              <a:rPr lang="da-DK" sz="1400" dirty="0" smtClean="0"/>
              <a:t>kontrakt, sende den til din underskrift og derefter videre til virksomheden.</a:t>
            </a:r>
          </a:p>
          <a:p>
            <a:pPr lvl="2"/>
            <a:endParaRPr lang="da-DK" sz="1400" dirty="0"/>
          </a:p>
          <a:p>
            <a:pPr marL="480060" indent="-285750"/>
            <a:r>
              <a:rPr lang="da-DK" sz="1400" dirty="0"/>
              <a:t>Praktikvirksomheden har måske sin egen ansættelseskontrakt, som du skal udfylde. </a:t>
            </a:r>
            <a:r>
              <a:rPr lang="da-DK" sz="1400" dirty="0" smtClean="0"/>
              <a:t>Den </a:t>
            </a:r>
            <a:r>
              <a:rPr lang="da-DK" sz="1400" dirty="0"/>
              <a:t>blander vi os ikke i, det er alene en sag mellem dig og dem!</a:t>
            </a:r>
          </a:p>
          <a:p>
            <a:pPr lvl="2"/>
            <a:endParaRPr lang="da-DK" sz="1400" dirty="0" smtClean="0"/>
          </a:p>
          <a:p>
            <a:pPr marL="0" indent="0">
              <a:buNone/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7758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Ingeniørpraktik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 smtClean="0"/>
              <a:t>Start- og </a:t>
            </a:r>
            <a:r>
              <a:rPr lang="en-GB" dirty="0" err="1" smtClean="0"/>
              <a:t>slutdato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Praktikken</a:t>
            </a:r>
            <a:r>
              <a:rPr lang="en-GB" dirty="0" smtClean="0"/>
              <a:t> </a:t>
            </a:r>
            <a:r>
              <a:rPr lang="en-GB" dirty="0" err="1" smtClean="0"/>
              <a:t>skal</a:t>
            </a:r>
            <a:r>
              <a:rPr lang="en-GB" dirty="0" smtClean="0"/>
              <a:t> </a:t>
            </a:r>
            <a:r>
              <a:rPr lang="en-GB" dirty="0" err="1" smtClean="0"/>
              <a:t>vare</a:t>
            </a:r>
            <a:r>
              <a:rPr lang="en-GB" dirty="0" smtClean="0"/>
              <a:t> 20 </a:t>
            </a:r>
            <a:r>
              <a:rPr lang="en-GB" dirty="0" err="1" smtClean="0"/>
              <a:t>uger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 smtClean="0"/>
              <a:t>1 </a:t>
            </a:r>
            <a:r>
              <a:rPr lang="en-GB" dirty="0" err="1" smtClean="0"/>
              <a:t>uge</a:t>
            </a:r>
            <a:r>
              <a:rPr lang="en-GB" dirty="0" smtClean="0"/>
              <a:t> = 37 timer</a:t>
            </a:r>
          </a:p>
          <a:p>
            <a:pPr lvl="1"/>
            <a:r>
              <a:rPr lang="en-GB" dirty="0" err="1" smtClean="0"/>
              <a:t>Slutdato</a:t>
            </a:r>
            <a:r>
              <a:rPr lang="en-GB" dirty="0" smtClean="0"/>
              <a:t> </a:t>
            </a:r>
            <a:r>
              <a:rPr lang="en-GB" dirty="0" err="1" smtClean="0"/>
              <a:t>skal</a:t>
            </a:r>
            <a:r>
              <a:rPr lang="en-GB" dirty="0" smtClean="0"/>
              <a:t> </a:t>
            </a:r>
            <a:r>
              <a:rPr lang="en-GB" dirty="0" err="1" smtClean="0"/>
              <a:t>ligge</a:t>
            </a:r>
            <a:r>
              <a:rPr lang="en-GB" dirty="0" smtClean="0"/>
              <a:t> </a:t>
            </a:r>
            <a:r>
              <a:rPr lang="en-GB" dirty="0" err="1" smtClean="0"/>
              <a:t>inden</a:t>
            </a:r>
            <a:r>
              <a:rPr lang="en-GB" dirty="0" smtClean="0"/>
              <a:t> </a:t>
            </a:r>
            <a:r>
              <a:rPr lang="en-GB" dirty="0" err="1" smtClean="0"/>
              <a:t>efterfølgende</a:t>
            </a:r>
            <a:r>
              <a:rPr lang="en-GB" dirty="0" smtClean="0"/>
              <a:t> </a:t>
            </a:r>
            <a:r>
              <a:rPr lang="en-GB" dirty="0" err="1" smtClean="0"/>
              <a:t>semesterstart</a:t>
            </a:r>
            <a:endParaRPr lang="en-GB" dirty="0" smtClean="0"/>
          </a:p>
          <a:p>
            <a:pPr lvl="2"/>
            <a:r>
              <a:rPr lang="da-DK" sz="8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Forårssemesteret 2019	          	</a:t>
            </a:r>
          </a:p>
          <a:p>
            <a:pPr lvl="2"/>
            <a:r>
              <a:rPr lang="da-DK" sz="800" i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Undervisning: mandag </a:t>
            </a:r>
            <a:r>
              <a:rPr lang="da-DK" sz="8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28. januar – torsdag 16. </a:t>
            </a:r>
            <a:r>
              <a:rPr lang="da-DK" sz="800" i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</a:t>
            </a:r>
          </a:p>
          <a:p>
            <a:pPr lvl="1"/>
            <a:r>
              <a:rPr lang="en-GB" dirty="0" smtClean="0"/>
              <a:t>Man </a:t>
            </a:r>
            <a:r>
              <a:rPr lang="en-GB" dirty="0" err="1" smtClean="0"/>
              <a:t>har</a:t>
            </a:r>
            <a:r>
              <a:rPr lang="en-GB" dirty="0" smtClean="0"/>
              <a:t> </a:t>
            </a:r>
            <a:r>
              <a:rPr lang="en-GB" b="1" dirty="0" err="1" smtClean="0"/>
              <a:t>ikke</a:t>
            </a:r>
            <a:r>
              <a:rPr lang="en-GB" dirty="0" smtClean="0"/>
              <a:t> ret til </a:t>
            </a:r>
            <a:r>
              <a:rPr lang="en-GB" dirty="0" err="1" smtClean="0"/>
              <a:t>ferie</a:t>
            </a:r>
            <a:r>
              <a:rPr lang="en-GB" dirty="0" smtClean="0"/>
              <a:t>, </a:t>
            </a:r>
            <a:r>
              <a:rPr lang="en-GB" dirty="0" err="1" smtClean="0"/>
              <a:t>som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del </a:t>
            </a:r>
            <a:r>
              <a:rPr lang="en-GB" dirty="0" err="1" smtClean="0"/>
              <a:t>af</a:t>
            </a:r>
            <a:r>
              <a:rPr lang="en-GB" dirty="0" smtClean="0"/>
              <a:t> de 20 </a:t>
            </a:r>
            <a:r>
              <a:rPr lang="en-GB" dirty="0" err="1" smtClean="0"/>
              <a:t>uger</a:t>
            </a:r>
            <a:r>
              <a:rPr lang="en-GB" dirty="0" smtClean="0"/>
              <a:t>. </a:t>
            </a:r>
          </a:p>
          <a:p>
            <a:pPr lvl="1"/>
            <a:r>
              <a:rPr lang="en-GB" dirty="0" err="1" smtClean="0"/>
              <a:t>Praktikken</a:t>
            </a:r>
            <a:r>
              <a:rPr lang="en-GB" dirty="0" smtClean="0"/>
              <a:t> </a:t>
            </a:r>
            <a:r>
              <a:rPr lang="en-GB" dirty="0" err="1" smtClean="0"/>
              <a:t>kan</a:t>
            </a:r>
            <a:r>
              <a:rPr lang="en-GB" dirty="0" smtClean="0"/>
              <a:t> dog </a:t>
            </a:r>
            <a:r>
              <a:rPr lang="en-GB" dirty="0" err="1" smtClean="0"/>
              <a:t>fordeles</a:t>
            </a:r>
            <a:r>
              <a:rPr lang="en-GB" dirty="0" smtClean="0"/>
              <a:t> over mere end 20 </a:t>
            </a:r>
            <a:r>
              <a:rPr lang="en-GB" dirty="0" err="1" smtClean="0"/>
              <a:t>uger</a:t>
            </a:r>
            <a:r>
              <a:rPr lang="en-GB" dirty="0" smtClean="0"/>
              <a:t>, </a:t>
            </a:r>
            <a:r>
              <a:rPr lang="en-GB" dirty="0" err="1" smtClean="0"/>
              <a:t>hvis</a:t>
            </a:r>
            <a:r>
              <a:rPr lang="en-GB" dirty="0" smtClean="0"/>
              <a:t> man </a:t>
            </a:r>
            <a:r>
              <a:rPr lang="en-GB" dirty="0" err="1" smtClean="0"/>
              <a:t>fx</a:t>
            </a:r>
            <a:r>
              <a:rPr lang="en-GB" dirty="0" smtClean="0"/>
              <a:t> </a:t>
            </a:r>
            <a:r>
              <a:rPr lang="en-GB" dirty="0" err="1" smtClean="0"/>
              <a:t>ønsker</a:t>
            </a:r>
            <a:r>
              <a:rPr lang="en-GB" dirty="0" smtClean="0"/>
              <a:t> </a:t>
            </a:r>
            <a:r>
              <a:rPr lang="en-GB" dirty="0" err="1" smtClean="0"/>
              <a:t>fri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efterårsferien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0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654</TotalTime>
  <Words>487</Words>
  <Application>Microsoft Office PowerPoint</Application>
  <PresentationFormat>Skærmshow (4:3)</PresentationFormat>
  <Paragraphs>107</Paragraphs>
  <Slides>13</Slides>
  <Notes>12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Courier New</vt:lpstr>
      <vt:lpstr>Adjacency</vt:lpstr>
      <vt:lpstr>Ingeniørpraktik</vt:lpstr>
      <vt:lpstr>Ingeniørpraktik</vt:lpstr>
      <vt:lpstr>Ingeniørpraktik</vt:lpstr>
      <vt:lpstr>Ingeniørpraktik</vt:lpstr>
      <vt:lpstr>Ingeniørpraktik</vt:lpstr>
      <vt:lpstr>Ingeniørpraktik</vt:lpstr>
      <vt:lpstr>Ingeniørpraktik</vt:lpstr>
      <vt:lpstr>Ingeniørpraktik</vt:lpstr>
      <vt:lpstr>Ingeniørpraktik</vt:lpstr>
      <vt:lpstr>Ingeniørpraktik</vt:lpstr>
      <vt:lpstr>Ingeniørpraktik</vt:lpstr>
      <vt:lpstr>Praktik- og projektdag: Pdag</vt:lpstr>
      <vt:lpstr>Ingeniørpraktik</vt:lpstr>
    </vt:vector>
  </TitlesOfParts>
  <Company>IHA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Opstartsmøde</dc:title>
  <dc:creator>Henrik Olsen</dc:creator>
  <cp:lastModifiedBy>Henrik Olsen</cp:lastModifiedBy>
  <cp:revision>39</cp:revision>
  <dcterms:created xsi:type="dcterms:W3CDTF">2013-03-05T09:40:05Z</dcterms:created>
  <dcterms:modified xsi:type="dcterms:W3CDTF">2018-02-26T12:50:13Z</dcterms:modified>
</cp:coreProperties>
</file>