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1" r:id="rId3"/>
    <p:sldId id="262"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p:restoredTop sz="94674"/>
  </p:normalViewPr>
  <p:slideViewPr>
    <p:cSldViewPr snapToGrid="0">
      <p:cViewPr varScale="1">
        <p:scale>
          <a:sx n="124" d="100"/>
          <a:sy n="124" d="100"/>
        </p:scale>
        <p:origin x="181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EEB641-9F80-4D63-97BA-1F6D1C1A9CB5}" type="datetimeFigureOut">
              <a:rPr lang="en-US" smtClean="0"/>
              <a:t>6/16/22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E2F3E-DCE3-4AD9-943E-AFCB460FBF2C}" type="slidenum">
              <a:rPr lang="en-US" smtClean="0"/>
              <a:t>‹#›</a:t>
            </a:fld>
            <a:endParaRPr lang="en-US"/>
          </a:p>
        </p:txBody>
      </p:sp>
    </p:spTree>
    <p:extLst>
      <p:ext uri="{BB962C8B-B14F-4D97-AF65-F5344CB8AC3E}">
        <p14:creationId xmlns:p14="http://schemas.microsoft.com/office/powerpoint/2010/main" val="1969209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EB641-9F80-4D63-97BA-1F6D1C1A9CB5}" type="datetimeFigureOut">
              <a:rPr lang="en-US" smtClean="0"/>
              <a:t>6/16/22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E2F3E-DCE3-4AD9-943E-AFCB460FBF2C}" type="slidenum">
              <a:rPr lang="en-US" smtClean="0"/>
              <a:t>‹#›</a:t>
            </a:fld>
            <a:endParaRPr lang="en-US"/>
          </a:p>
        </p:txBody>
      </p:sp>
    </p:spTree>
    <p:extLst>
      <p:ext uri="{BB962C8B-B14F-4D97-AF65-F5344CB8AC3E}">
        <p14:creationId xmlns:p14="http://schemas.microsoft.com/office/powerpoint/2010/main" val="2585183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EB641-9F80-4D63-97BA-1F6D1C1A9CB5}" type="datetimeFigureOut">
              <a:rPr lang="en-US" smtClean="0"/>
              <a:t>6/16/22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E2F3E-DCE3-4AD9-943E-AFCB460FBF2C}" type="slidenum">
              <a:rPr lang="en-US" smtClean="0"/>
              <a:t>‹#›</a:t>
            </a:fld>
            <a:endParaRPr lang="en-US"/>
          </a:p>
        </p:txBody>
      </p:sp>
    </p:spTree>
    <p:extLst>
      <p:ext uri="{BB962C8B-B14F-4D97-AF65-F5344CB8AC3E}">
        <p14:creationId xmlns:p14="http://schemas.microsoft.com/office/powerpoint/2010/main" val="3536704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EB641-9F80-4D63-97BA-1F6D1C1A9CB5}" type="datetimeFigureOut">
              <a:rPr lang="en-US" smtClean="0"/>
              <a:t>6/16/22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E2F3E-DCE3-4AD9-943E-AFCB460FBF2C}" type="slidenum">
              <a:rPr lang="en-US" smtClean="0"/>
              <a:t>‹#›</a:t>
            </a:fld>
            <a:endParaRPr lang="en-US"/>
          </a:p>
        </p:txBody>
      </p:sp>
    </p:spTree>
    <p:extLst>
      <p:ext uri="{BB962C8B-B14F-4D97-AF65-F5344CB8AC3E}">
        <p14:creationId xmlns:p14="http://schemas.microsoft.com/office/powerpoint/2010/main" val="4147347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EB641-9F80-4D63-97BA-1F6D1C1A9CB5}" type="datetimeFigureOut">
              <a:rPr lang="en-US" smtClean="0"/>
              <a:t>6/16/22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E2F3E-DCE3-4AD9-943E-AFCB460FBF2C}" type="slidenum">
              <a:rPr lang="en-US" smtClean="0"/>
              <a:t>‹#›</a:t>
            </a:fld>
            <a:endParaRPr lang="en-US"/>
          </a:p>
        </p:txBody>
      </p:sp>
    </p:spTree>
    <p:extLst>
      <p:ext uri="{BB962C8B-B14F-4D97-AF65-F5344CB8AC3E}">
        <p14:creationId xmlns:p14="http://schemas.microsoft.com/office/powerpoint/2010/main" val="1429378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EEB641-9F80-4D63-97BA-1F6D1C1A9CB5}" type="datetimeFigureOut">
              <a:rPr lang="en-US" smtClean="0"/>
              <a:t>6/16/22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5E2F3E-DCE3-4AD9-943E-AFCB460FBF2C}" type="slidenum">
              <a:rPr lang="en-US" smtClean="0"/>
              <a:t>‹#›</a:t>
            </a:fld>
            <a:endParaRPr lang="en-US"/>
          </a:p>
        </p:txBody>
      </p:sp>
    </p:spTree>
    <p:extLst>
      <p:ext uri="{BB962C8B-B14F-4D97-AF65-F5344CB8AC3E}">
        <p14:creationId xmlns:p14="http://schemas.microsoft.com/office/powerpoint/2010/main" val="2517568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EEB641-9F80-4D63-97BA-1F6D1C1A9CB5}" type="datetimeFigureOut">
              <a:rPr lang="en-US" smtClean="0"/>
              <a:t>6/16/22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5E2F3E-DCE3-4AD9-943E-AFCB460FBF2C}" type="slidenum">
              <a:rPr lang="en-US" smtClean="0"/>
              <a:t>‹#›</a:t>
            </a:fld>
            <a:endParaRPr lang="en-US"/>
          </a:p>
        </p:txBody>
      </p:sp>
    </p:spTree>
    <p:extLst>
      <p:ext uri="{BB962C8B-B14F-4D97-AF65-F5344CB8AC3E}">
        <p14:creationId xmlns:p14="http://schemas.microsoft.com/office/powerpoint/2010/main" val="4195917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EEB641-9F80-4D63-97BA-1F6D1C1A9CB5}" type="datetimeFigureOut">
              <a:rPr lang="en-US" smtClean="0"/>
              <a:t>6/16/22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5E2F3E-DCE3-4AD9-943E-AFCB460FBF2C}" type="slidenum">
              <a:rPr lang="en-US" smtClean="0"/>
              <a:t>‹#›</a:t>
            </a:fld>
            <a:endParaRPr lang="en-US"/>
          </a:p>
        </p:txBody>
      </p:sp>
    </p:spTree>
    <p:extLst>
      <p:ext uri="{BB962C8B-B14F-4D97-AF65-F5344CB8AC3E}">
        <p14:creationId xmlns:p14="http://schemas.microsoft.com/office/powerpoint/2010/main" val="3091412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EB641-9F80-4D63-97BA-1F6D1C1A9CB5}" type="datetimeFigureOut">
              <a:rPr lang="en-US" smtClean="0"/>
              <a:t>6/16/22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5E2F3E-DCE3-4AD9-943E-AFCB460FBF2C}" type="slidenum">
              <a:rPr lang="en-US" smtClean="0"/>
              <a:t>‹#›</a:t>
            </a:fld>
            <a:endParaRPr lang="en-US"/>
          </a:p>
        </p:txBody>
      </p:sp>
    </p:spTree>
    <p:extLst>
      <p:ext uri="{BB962C8B-B14F-4D97-AF65-F5344CB8AC3E}">
        <p14:creationId xmlns:p14="http://schemas.microsoft.com/office/powerpoint/2010/main" val="1794065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EEB641-9F80-4D63-97BA-1F6D1C1A9CB5}" type="datetimeFigureOut">
              <a:rPr lang="en-US" smtClean="0"/>
              <a:t>6/16/22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5E2F3E-DCE3-4AD9-943E-AFCB460FBF2C}" type="slidenum">
              <a:rPr lang="en-US" smtClean="0"/>
              <a:t>‹#›</a:t>
            </a:fld>
            <a:endParaRPr lang="en-US"/>
          </a:p>
        </p:txBody>
      </p:sp>
    </p:spTree>
    <p:extLst>
      <p:ext uri="{BB962C8B-B14F-4D97-AF65-F5344CB8AC3E}">
        <p14:creationId xmlns:p14="http://schemas.microsoft.com/office/powerpoint/2010/main" val="3172691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EEB641-9F80-4D63-97BA-1F6D1C1A9CB5}" type="datetimeFigureOut">
              <a:rPr lang="en-US" smtClean="0"/>
              <a:t>6/16/22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5E2F3E-DCE3-4AD9-943E-AFCB460FBF2C}" type="slidenum">
              <a:rPr lang="en-US" smtClean="0"/>
              <a:t>‹#›</a:t>
            </a:fld>
            <a:endParaRPr lang="en-US"/>
          </a:p>
        </p:txBody>
      </p:sp>
    </p:spTree>
    <p:extLst>
      <p:ext uri="{BB962C8B-B14F-4D97-AF65-F5344CB8AC3E}">
        <p14:creationId xmlns:p14="http://schemas.microsoft.com/office/powerpoint/2010/main" val="1274519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EB641-9F80-4D63-97BA-1F6D1C1A9CB5}" type="datetimeFigureOut">
              <a:rPr lang="en-US" smtClean="0"/>
              <a:t>6/16/22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5E2F3E-DCE3-4AD9-943E-AFCB460FBF2C}" type="slidenum">
              <a:rPr lang="en-US" smtClean="0"/>
              <a:t>‹#›</a:t>
            </a:fld>
            <a:endParaRPr lang="en-US"/>
          </a:p>
        </p:txBody>
      </p:sp>
    </p:spTree>
    <p:extLst>
      <p:ext uri="{BB962C8B-B14F-4D97-AF65-F5344CB8AC3E}">
        <p14:creationId xmlns:p14="http://schemas.microsoft.com/office/powerpoint/2010/main" val="42722998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37E4E-C853-5E44-9EB2-CB067EAECE55}"/>
              </a:ext>
            </a:extLst>
          </p:cNvPr>
          <p:cNvSpPr>
            <a:spLocks noGrp="1"/>
          </p:cNvSpPr>
          <p:nvPr>
            <p:ph type="title"/>
          </p:nvPr>
        </p:nvSpPr>
        <p:spPr>
          <a:xfrm>
            <a:off x="628650" y="1131094"/>
            <a:ext cx="7772400" cy="497681"/>
          </a:xfrm>
        </p:spPr>
        <p:txBody>
          <a:bodyPr>
            <a:normAutofit/>
          </a:bodyPr>
          <a:lstStyle/>
          <a:p>
            <a:r>
              <a:rPr lang="en-US" sz="1800" b="1" dirty="0"/>
              <a:t>Vincent Trombetta – Professional Bio</a:t>
            </a:r>
          </a:p>
        </p:txBody>
      </p:sp>
      <p:sp>
        <p:nvSpPr>
          <p:cNvPr id="3" name="Content Placeholder 2">
            <a:extLst>
              <a:ext uri="{FF2B5EF4-FFF2-40B4-BE49-F238E27FC236}">
                <a16:creationId xmlns:a16="http://schemas.microsoft.com/office/drawing/2014/main" id="{23A81339-0F13-E74B-BD95-35AB3F63FC06}"/>
              </a:ext>
            </a:extLst>
          </p:cNvPr>
          <p:cNvSpPr>
            <a:spLocks noGrp="1"/>
          </p:cNvSpPr>
          <p:nvPr>
            <p:ph idx="1"/>
          </p:nvPr>
        </p:nvSpPr>
        <p:spPr>
          <a:xfrm>
            <a:off x="571499" y="1704325"/>
            <a:ext cx="8195831" cy="3743109"/>
          </a:xfrm>
        </p:spPr>
        <p:txBody>
          <a:bodyPr>
            <a:normAutofit fontScale="70000" lnSpcReduction="20000"/>
          </a:bodyPr>
          <a:lstStyle/>
          <a:p>
            <a:r>
              <a:rPr lang="en-US" sz="1725" b="1" u="sng" dirty="0"/>
              <a:t>Overview</a:t>
            </a:r>
          </a:p>
          <a:p>
            <a:endParaRPr lang="en-US" sz="675" b="1" u="sng" dirty="0"/>
          </a:p>
          <a:p>
            <a:pPr lvl="1"/>
            <a:r>
              <a:rPr lang="en-US" sz="1575" dirty="0"/>
              <a:t>I’ve been in financial services for over 25 years. During this time, I’ve worked for some of the most prominent companies in the industry, including Citibank, Travelers Insurance and Wells Fargo and Company. I’ve held a variety of positions in finance, operations, marketing, analytics, product development, and consumer &amp; commercial credit. For the last 20 years I have been in Senior Leadership roles.</a:t>
            </a:r>
          </a:p>
          <a:p>
            <a:r>
              <a:rPr lang="en-US" sz="1725" b="1" u="sng" dirty="0"/>
              <a:t>Early Career</a:t>
            </a:r>
          </a:p>
          <a:p>
            <a:endParaRPr lang="en-US" sz="675" b="1" u="sng" dirty="0"/>
          </a:p>
          <a:p>
            <a:pPr lvl="1"/>
            <a:r>
              <a:rPr lang="en-US" sz="1575" dirty="0"/>
              <a:t>I started my career in financial services as a Sr Financial Analyst in Citibank’s US Credit Card Services Division. In that role, I developed expertise in credit delivery, credit operations and fulfillment, including credit application systems.</a:t>
            </a:r>
          </a:p>
          <a:p>
            <a:pPr lvl="1"/>
            <a:endParaRPr lang="en-US" sz="1575" dirty="0"/>
          </a:p>
          <a:p>
            <a:pPr lvl="1"/>
            <a:r>
              <a:rPr lang="en-US" sz="1575" dirty="0"/>
              <a:t>In the early 90s, I worked in senior financial analyst roles for two community banks located in the mid-Atlantic: Provident Bank (now part of M&amp;T Bank) and Maryland National Bank (who’s MBNA division became part of Bank of America, and Mortgage Division became part of First Tennessee Bank). In these roles I developed a direct understanding of Community and Regional Banking, and a perspective on retail and commercial banking product lines, distribution, operations and profitability measures.</a:t>
            </a:r>
          </a:p>
          <a:p>
            <a:pPr marL="342900" lvl="1" indent="0">
              <a:buNone/>
            </a:pPr>
            <a:endParaRPr lang="en-US" sz="1575" dirty="0"/>
          </a:p>
          <a:p>
            <a:pPr lvl="1"/>
            <a:r>
              <a:rPr lang="en-US" sz="1575" dirty="0"/>
              <a:t>From 1993-1998, I was a Senior Finance and Operations Manager for The Travelers within the commercial lines division. In this role, I managed teams responsible for rating, renewing and billing accounts within commercial property and casualty insurance lines. I worked closely with Agents, Underwriters, Auditors and Engineers and developed an appreciation for cross-collaboration and matrix organizations. I also learned a great deal about application systems and systems of records management in a financial services setting. My teams were required to support testing and implementation of all billing and rating systems. Part of my role was to manage business requirements gathering and to assist in articulating system functionality and managing its implementation.</a:t>
            </a:r>
          </a:p>
          <a:p>
            <a:endParaRPr lang="en-US" sz="1350" dirty="0"/>
          </a:p>
        </p:txBody>
      </p:sp>
    </p:spTree>
    <p:extLst>
      <p:ext uri="{BB962C8B-B14F-4D97-AF65-F5344CB8AC3E}">
        <p14:creationId xmlns:p14="http://schemas.microsoft.com/office/powerpoint/2010/main" val="1166386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37E4E-C853-5E44-9EB2-CB067EAECE55}"/>
              </a:ext>
            </a:extLst>
          </p:cNvPr>
          <p:cNvSpPr>
            <a:spLocks noGrp="1"/>
          </p:cNvSpPr>
          <p:nvPr>
            <p:ph type="title"/>
          </p:nvPr>
        </p:nvSpPr>
        <p:spPr>
          <a:xfrm>
            <a:off x="628650" y="1131094"/>
            <a:ext cx="7772400" cy="497681"/>
          </a:xfrm>
        </p:spPr>
        <p:txBody>
          <a:bodyPr>
            <a:normAutofit/>
          </a:bodyPr>
          <a:lstStyle/>
          <a:p>
            <a:r>
              <a:rPr lang="en-US" sz="1800" b="1" dirty="0"/>
              <a:t>Vincent Trombetta – Professional Bio</a:t>
            </a:r>
          </a:p>
        </p:txBody>
      </p:sp>
      <p:sp>
        <p:nvSpPr>
          <p:cNvPr id="3" name="Content Placeholder 2">
            <a:extLst>
              <a:ext uri="{FF2B5EF4-FFF2-40B4-BE49-F238E27FC236}">
                <a16:creationId xmlns:a16="http://schemas.microsoft.com/office/drawing/2014/main" id="{23A81339-0F13-E74B-BD95-35AB3F63FC06}"/>
              </a:ext>
            </a:extLst>
          </p:cNvPr>
          <p:cNvSpPr>
            <a:spLocks noGrp="1"/>
          </p:cNvSpPr>
          <p:nvPr>
            <p:ph idx="1"/>
          </p:nvPr>
        </p:nvSpPr>
        <p:spPr>
          <a:xfrm>
            <a:off x="571500" y="1704325"/>
            <a:ext cx="7886700" cy="3263504"/>
          </a:xfrm>
        </p:spPr>
        <p:txBody>
          <a:bodyPr>
            <a:normAutofit lnSpcReduction="10000"/>
          </a:bodyPr>
          <a:lstStyle/>
          <a:p>
            <a:r>
              <a:rPr lang="en-US" sz="1350" b="1" u="sng" dirty="0"/>
              <a:t>Return to Banking</a:t>
            </a:r>
          </a:p>
          <a:p>
            <a:endParaRPr lang="en-US" sz="600" b="1" u="sng" dirty="0"/>
          </a:p>
          <a:p>
            <a:pPr lvl="1"/>
            <a:r>
              <a:rPr lang="en-US" sz="1200" dirty="0"/>
              <a:t>In 1998, I returned to banking and joined Wells Fargo. I held a variety of Senior Leadership roles in finance, marketing, strategic planning, advanced analytics, predictive modeling and operations. In all of my roles, I’ve managed systems and technology. In some roles, such as when I led Database Marketing, I was deeply involved in the design and delivery of data systems, reporting and analytics platforms, and all aspects of administration of these systems. As an operations manager, I was responsible for leading the management and implementation of service and delivery platforms over multiple business lines and customer segments, and across multiple physical sites.</a:t>
            </a:r>
          </a:p>
          <a:p>
            <a:pPr lvl="1"/>
            <a:endParaRPr lang="en-US" sz="1200" dirty="0"/>
          </a:p>
          <a:p>
            <a:pPr lvl="1"/>
            <a:r>
              <a:rPr lang="en-US" sz="1200" dirty="0"/>
              <a:t>In 2010, I joined Citibank as Head of Small Business Lending at Citibank, leading the pilot and implementation of a $50MM credit underwriting and delivery system developed by a third party vendor (Third Pillar), as well as multiple initiatives to improve and deliver credit servicing through technology and business process re-engineering. I also was responsible for all aspects of product management and pricing, as well as customer acquisition and retention marketing.</a:t>
            </a:r>
          </a:p>
          <a:p>
            <a:pPr lvl="1"/>
            <a:endParaRPr lang="en-US" sz="1200" dirty="0"/>
          </a:p>
          <a:p>
            <a:pPr lvl="1"/>
            <a:r>
              <a:rPr lang="en-US" sz="1200" dirty="0"/>
              <a:t>In my most recent roles I have been focused on operational and analytic model governance. This encompassed business continuity planning, vendor performance management, systems and operational controls, analytic model governance, and credit regulatory </a:t>
            </a:r>
          </a:p>
          <a:p>
            <a:pPr lvl="1"/>
            <a:endParaRPr lang="en-US" sz="1050" dirty="0"/>
          </a:p>
          <a:p>
            <a:pPr lvl="1"/>
            <a:endParaRPr lang="en-US" sz="1050" dirty="0"/>
          </a:p>
          <a:p>
            <a:endParaRPr lang="en-US" sz="1350" dirty="0"/>
          </a:p>
        </p:txBody>
      </p:sp>
    </p:spTree>
    <p:extLst>
      <p:ext uri="{BB962C8B-B14F-4D97-AF65-F5344CB8AC3E}">
        <p14:creationId xmlns:p14="http://schemas.microsoft.com/office/powerpoint/2010/main" val="529324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37E4E-C853-5E44-9EB2-CB067EAECE55}"/>
              </a:ext>
            </a:extLst>
          </p:cNvPr>
          <p:cNvSpPr>
            <a:spLocks noGrp="1"/>
          </p:cNvSpPr>
          <p:nvPr>
            <p:ph type="title"/>
          </p:nvPr>
        </p:nvSpPr>
        <p:spPr>
          <a:xfrm>
            <a:off x="628650" y="1131094"/>
            <a:ext cx="7772400" cy="497681"/>
          </a:xfrm>
        </p:spPr>
        <p:txBody>
          <a:bodyPr>
            <a:normAutofit/>
          </a:bodyPr>
          <a:lstStyle/>
          <a:p>
            <a:r>
              <a:rPr lang="en-US" sz="1800" b="1" dirty="0"/>
              <a:t>Vincent Trombetta – Professional Bio</a:t>
            </a:r>
          </a:p>
        </p:txBody>
      </p:sp>
      <p:sp>
        <p:nvSpPr>
          <p:cNvPr id="3" name="Content Placeholder 2">
            <a:extLst>
              <a:ext uri="{FF2B5EF4-FFF2-40B4-BE49-F238E27FC236}">
                <a16:creationId xmlns:a16="http://schemas.microsoft.com/office/drawing/2014/main" id="{23A81339-0F13-E74B-BD95-35AB3F63FC06}"/>
              </a:ext>
            </a:extLst>
          </p:cNvPr>
          <p:cNvSpPr>
            <a:spLocks noGrp="1"/>
          </p:cNvSpPr>
          <p:nvPr>
            <p:ph idx="1"/>
          </p:nvPr>
        </p:nvSpPr>
        <p:spPr>
          <a:xfrm>
            <a:off x="571500" y="1704325"/>
            <a:ext cx="7886700" cy="3263504"/>
          </a:xfrm>
        </p:spPr>
        <p:txBody>
          <a:bodyPr>
            <a:normAutofit lnSpcReduction="10000"/>
          </a:bodyPr>
          <a:lstStyle/>
          <a:p>
            <a:r>
              <a:rPr lang="en-US" sz="1350" b="1" u="sng" dirty="0"/>
              <a:t>Education</a:t>
            </a:r>
          </a:p>
          <a:p>
            <a:endParaRPr lang="en-US" sz="600" b="1" u="sng" dirty="0"/>
          </a:p>
          <a:p>
            <a:pPr lvl="1"/>
            <a:r>
              <a:rPr lang="en-US" sz="1200" dirty="0"/>
              <a:t>I have a Masters Degree in Finance with a concentration in Information Technology from the University of Baltimore, and a Bachelors Arts degree in Business Administration from Loyola College in Maryland.</a:t>
            </a:r>
          </a:p>
          <a:p>
            <a:pPr lvl="1"/>
            <a:endParaRPr lang="en-US" sz="1200" dirty="0"/>
          </a:p>
          <a:p>
            <a:r>
              <a:rPr lang="en-US" sz="1350" b="1" u="sng" dirty="0"/>
              <a:t>Personal Interests</a:t>
            </a:r>
          </a:p>
          <a:p>
            <a:endParaRPr lang="en-US" sz="600" b="1" u="sng" dirty="0"/>
          </a:p>
          <a:p>
            <a:pPr lvl="1"/>
            <a:r>
              <a:rPr lang="en-US" sz="1200" dirty="0"/>
              <a:t>Music has always been a passion. I can play the saxophone, piano and guitar. I’m also and avid cook, and recently have enjoyed learning how to cook Asian cuisine. </a:t>
            </a:r>
          </a:p>
          <a:p>
            <a:pPr lvl="1"/>
            <a:r>
              <a:rPr lang="en-US" sz="1200" dirty="0"/>
              <a:t>I enjoy running and yoga, as well as am a member of walking group here in Wilmington.</a:t>
            </a:r>
          </a:p>
          <a:p>
            <a:pPr lvl="1"/>
            <a:r>
              <a:rPr lang="en-US" sz="1200" dirty="0"/>
              <a:t>I’ve served on the Board of the National LGBT Chamber of Commerce from 2004-2008, and still remain active in the local business community.</a:t>
            </a:r>
          </a:p>
          <a:p>
            <a:pPr lvl="1"/>
            <a:r>
              <a:rPr lang="en-US" sz="1200" dirty="0"/>
              <a:t>In 1019 I founded </a:t>
            </a:r>
            <a:r>
              <a:rPr lang="en-US" sz="1200" dirty="0" err="1"/>
              <a:t>Lambrow</a:t>
            </a:r>
            <a:r>
              <a:rPr lang="en-US" sz="1200" dirty="0"/>
              <a:t> &amp; Associates Group of Long &amp; Foster Real Estate, LLC with my husband Andrew. The company specializes in Real Estate Sales, Property Management and Investments.</a:t>
            </a:r>
          </a:p>
          <a:p>
            <a:pPr lvl="1"/>
            <a:r>
              <a:rPr lang="en-US" sz="1200" dirty="0"/>
              <a:t>Andrew and I have two cats, Holly and </a:t>
            </a:r>
            <a:r>
              <a:rPr lang="en-US" sz="1200" dirty="0" err="1"/>
              <a:t>Binx</a:t>
            </a:r>
            <a:r>
              <a:rPr lang="en-US" sz="1200" dirty="0"/>
              <a:t>, and we’re involved in supporting local animal shelter and rescue organizations in the New Castle County, DE area.</a:t>
            </a:r>
          </a:p>
          <a:p>
            <a:pPr lvl="1"/>
            <a:endParaRPr lang="en-US" sz="1200" dirty="0"/>
          </a:p>
        </p:txBody>
      </p:sp>
    </p:spTree>
    <p:extLst>
      <p:ext uri="{BB962C8B-B14F-4D97-AF65-F5344CB8AC3E}">
        <p14:creationId xmlns:p14="http://schemas.microsoft.com/office/powerpoint/2010/main" val="23320511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956</TotalTime>
  <Words>764</Words>
  <Application>Microsoft Macintosh PowerPoint</Application>
  <PresentationFormat>On-screen Show (4:3)</PresentationFormat>
  <Paragraphs>32</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Vincent Trombetta – Professional Bio</vt:lpstr>
      <vt:lpstr>Vincent Trombetta – Professional Bio</vt:lpstr>
      <vt:lpstr>Vincent Trombetta – Professional Bio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Rencher, Darlene (03710)</dc:creator>
  <cp:lastModifiedBy>Vincent T</cp:lastModifiedBy>
  <cp:revision>5</cp:revision>
  <cp:lastPrinted>2022-06-16T22:56:08Z</cp:lastPrinted>
  <dcterms:created xsi:type="dcterms:W3CDTF">2020-06-03T17:54:23Z</dcterms:created>
  <dcterms:modified xsi:type="dcterms:W3CDTF">2022-06-17T14:06:59Z</dcterms:modified>
</cp:coreProperties>
</file>