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113c7a9c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113c7a9c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https://stats.stackexchange.com/questions/184657/what-is-the-difference-between-off-policy-and-on-policy-learning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5af46ef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5af46ef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https://medium.com/@m.k.daaboul/dealing-with-sparse-reward-environments-38c0489c844d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ebcbc3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5ebcbc3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https://www.youtube.com/watch?v=_Z9ZP1eiKsI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5af46e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5af46e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https://www.youtube.com/watch?v=_Z9ZP1eiKsI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1376b09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1376b09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5bd96b7d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5bd96b7d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ebcbc6c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5ebcbc6c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5f5d0f71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5f5d0f71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5f5d0f71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5f5d0f71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60c257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60c257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ebcbc6c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ebcbc6c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5f5d0f71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5f5d0f71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a6ebaeb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a6ebaeb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a6ebaeb4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a6ebaeb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1376b09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1376b09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1376b09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1376b09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1376b096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1376b096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113c7a9c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113c7a9c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1376b096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1376b096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1376b096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1376b096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a6ebaeb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a6ebaeb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1376aa7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1376aa7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113c7a9c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113c7a9c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1376b02d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1376b02d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5bd96b7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5bd96b7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2487a6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2487a6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13c7a9c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13c7a9c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1376aa74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1376aa74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376aa74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376aa74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1376b02db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1376b02db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https://www.quora.com/What-is-difference-between-off-policy-and-on-policy-in-reinforcement-learning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7.png"/><Relationship Id="rId11" Type="http://schemas.openxmlformats.org/officeDocument/2006/relationships/image" Target="../media/image21.png"/><Relationship Id="rId10" Type="http://schemas.openxmlformats.org/officeDocument/2006/relationships/image" Target="../media/image24.png"/><Relationship Id="rId9"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8.png"/><Relationship Id="rId7" Type="http://schemas.openxmlformats.org/officeDocument/2006/relationships/image" Target="../media/image20.png"/><Relationship Id="rId8" Type="http://schemas.openxmlformats.org/officeDocument/2006/relationships/image" Target="../media/image22.png"/></Relationships>
</file>

<file path=ppt/slides/_rels/slide15.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25.png"/><Relationship Id="rId13" Type="http://schemas.openxmlformats.org/officeDocument/2006/relationships/image" Target="../media/image34.png"/><Relationship Id="rId12"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36.png"/><Relationship Id="rId7" Type="http://schemas.openxmlformats.org/officeDocument/2006/relationships/image" Target="../media/image26.png"/><Relationship Id="rId8"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38.png"/><Relationship Id="rId5" Type="http://schemas.openxmlformats.org/officeDocument/2006/relationships/image" Target="../media/image40.png"/><Relationship Id="rId6" Type="http://schemas.openxmlformats.org/officeDocument/2006/relationships/image" Target="../media/image39.png"/><Relationship Id="rId7" Type="http://schemas.openxmlformats.org/officeDocument/2006/relationships/image" Target="../media/image37.png"/><Relationship Id="rId8"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2.png"/><Relationship Id="rId4" Type="http://schemas.openxmlformats.org/officeDocument/2006/relationships/image" Target="../media/image45.png"/><Relationship Id="rId5" Type="http://schemas.openxmlformats.org/officeDocument/2006/relationships/image" Target="../media/image44.png"/><Relationship Id="rId6" Type="http://schemas.openxmlformats.org/officeDocument/2006/relationships/image" Target="../media/image53.png"/><Relationship Id="rId7" Type="http://schemas.openxmlformats.org/officeDocument/2006/relationships/image" Target="../media/image55.png"/><Relationship Id="rId8" Type="http://schemas.openxmlformats.org/officeDocument/2006/relationships/image" Target="../media/image48.png"/></Relationships>
</file>

<file path=ppt/slides/_rels/slide19.xml.rels><?xml version="1.0" encoding="UTF-8" standalone="yes"?><Relationships xmlns="http://schemas.openxmlformats.org/package/2006/relationships"><Relationship Id="rId11" Type="http://schemas.openxmlformats.org/officeDocument/2006/relationships/image" Target="../media/image58.png"/><Relationship Id="rId10" Type="http://schemas.openxmlformats.org/officeDocument/2006/relationships/image" Target="../media/image54.png"/><Relationship Id="rId13" Type="http://schemas.openxmlformats.org/officeDocument/2006/relationships/image" Target="../media/image57.png"/><Relationship Id="rId12" Type="http://schemas.openxmlformats.org/officeDocument/2006/relationships/image" Target="../media/image56.png"/><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3.png"/><Relationship Id="rId4" Type="http://schemas.openxmlformats.org/officeDocument/2006/relationships/image" Target="../media/image52.png"/><Relationship Id="rId9" Type="http://schemas.openxmlformats.org/officeDocument/2006/relationships/image" Target="../media/image50.png"/><Relationship Id="rId15" Type="http://schemas.openxmlformats.org/officeDocument/2006/relationships/image" Target="../media/image63.png"/><Relationship Id="rId14" Type="http://schemas.openxmlformats.org/officeDocument/2006/relationships/image" Target="../media/image59.png"/><Relationship Id="rId5" Type="http://schemas.openxmlformats.org/officeDocument/2006/relationships/image" Target="../media/image46.png"/><Relationship Id="rId6" Type="http://schemas.openxmlformats.org/officeDocument/2006/relationships/image" Target="../media/image49.png"/><Relationship Id="rId7" Type="http://schemas.openxmlformats.org/officeDocument/2006/relationships/image" Target="../media/image51.png"/><Relationship Id="rId8"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openai.com/blog/openai-baselines-ppo/" TargetMode="External"/><Relationship Id="rId4" Type="http://schemas.openxmlformats.org/officeDocument/2006/relationships/hyperlink" Target="https://github.com/openai/baselines" TargetMode="External"/><Relationship Id="rId5" Type="http://schemas.openxmlformats.org/officeDocument/2006/relationships/hyperlink" Target="https://arxiv.org/abs/1707.06347" TargetMode="External"/></Relationships>
</file>

<file path=ppt/slides/_rels/slide20.xml.rels><?xml version="1.0" encoding="UTF-8" standalone="yes"?><Relationships xmlns="http://schemas.openxmlformats.org/package/2006/relationships"><Relationship Id="rId10" Type="http://schemas.openxmlformats.org/officeDocument/2006/relationships/image" Target="../media/image63.png"/><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4.png"/><Relationship Id="rId4" Type="http://schemas.openxmlformats.org/officeDocument/2006/relationships/image" Target="../media/image65.png"/><Relationship Id="rId9" Type="http://schemas.openxmlformats.org/officeDocument/2006/relationships/image" Target="../media/image59.png"/><Relationship Id="rId5" Type="http://schemas.openxmlformats.org/officeDocument/2006/relationships/image" Target="../media/image66.png"/><Relationship Id="rId6" Type="http://schemas.openxmlformats.org/officeDocument/2006/relationships/image" Target="../media/image60.png"/><Relationship Id="rId7" Type="http://schemas.openxmlformats.org/officeDocument/2006/relationships/image" Target="../media/image62.png"/><Relationship Id="rId8" Type="http://schemas.openxmlformats.org/officeDocument/2006/relationships/image" Target="../media/image6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7.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1.png"/><Relationship Id="rId4" Type="http://schemas.openxmlformats.org/officeDocument/2006/relationships/hyperlink" Target="https://github.com/vjysd/ML-and-Optimization-Project/blob/main/problem_set/problem_set.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towardsdatascience.com/reinforcement-learning-101-e24b50e1d292" TargetMode="External"/><Relationship Id="rId4" Type="http://schemas.openxmlformats.org/officeDocument/2006/relationships/hyperlink" Target="http://www.scholarpedia.org/article/Policy_gradient_methods" TargetMode="External"/><Relationship Id="rId5" Type="http://schemas.openxmlformats.org/officeDocument/2006/relationships/hyperlink" Target="https://www.cs.rpi.edu/~xial/Teaching/2021SAI/" TargetMode="External"/><Relationship Id="rId6" Type="http://schemas.openxmlformats.org/officeDocument/2006/relationships/hyperlink" Target="https://stackoverflow.com/questions/46422845/what-is-the-way-to-understand-proximal-policy-optimization-algorithm-in-r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8.png"/><Relationship Id="rId4" Type="http://schemas.openxmlformats.org/officeDocument/2006/relationships/image" Target="../media/image55.png"/><Relationship Id="rId5"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5.png"/><Relationship Id="rId4" Type="http://schemas.openxmlformats.org/officeDocument/2006/relationships/image" Target="../media/image73.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Reinforcement Learning</a:t>
            </a:r>
            <a:endParaRPr/>
          </a:p>
          <a:p>
            <a:pPr indent="0" lvl="0" marL="0" rtl="0" algn="ctr">
              <a:spcBef>
                <a:spcPts val="0"/>
              </a:spcBef>
              <a:spcAft>
                <a:spcPts val="0"/>
              </a:spcAft>
              <a:buNone/>
            </a:pPr>
            <a:r>
              <a:rPr lang="en" sz="3166"/>
              <a:t>Proximal Policy Approximation (PPO)</a:t>
            </a:r>
            <a:endParaRPr sz="3166"/>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Daniel Della Vecchia, Kevin Wang, Kushal Bhandari, </a:t>
            </a:r>
            <a:endParaRPr/>
          </a:p>
          <a:p>
            <a:pPr indent="0" lvl="0" marL="0" rtl="0" algn="ctr">
              <a:spcBef>
                <a:spcPts val="0"/>
              </a:spcBef>
              <a:spcAft>
                <a:spcPts val="0"/>
              </a:spcAft>
              <a:buNone/>
            </a:pPr>
            <a:r>
              <a:rPr lang="en"/>
              <a:t>Roman Vakhrushev, Vijay Sadashivaiah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311700" y="251775"/>
            <a:ext cx="8579100" cy="836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00"/>
              <a:t>Off and On-Policy Algorithm Examples</a:t>
            </a:r>
            <a:endParaRPr sz="3600"/>
          </a:p>
        </p:txBody>
      </p:sp>
      <p:sp>
        <p:nvSpPr>
          <p:cNvPr id="122" name="Google Shape;122;p22"/>
          <p:cNvSpPr txBox="1"/>
          <p:nvPr>
            <p:ph idx="1" type="subTitle"/>
          </p:nvPr>
        </p:nvSpPr>
        <p:spPr>
          <a:xfrm>
            <a:off x="581025" y="1275700"/>
            <a:ext cx="8520600" cy="2437500"/>
          </a:xfrm>
          <a:prstGeom prst="rect">
            <a:avLst/>
          </a:prstGeom>
          <a:solidFill>
            <a:schemeClr val="lt1"/>
          </a:solidFill>
        </p:spPr>
        <p:txBody>
          <a:bodyPr anchorCtr="0" anchor="t" bIns="91425" lIns="91425" spcFirstLastPara="1" rIns="91425" wrap="square" tIns="91425">
            <a:normAutofit fontScale="70000"/>
          </a:bodyPr>
          <a:lstStyle/>
          <a:p>
            <a:pPr indent="457200" lvl="0" marL="0" rtl="0" algn="l">
              <a:spcBef>
                <a:spcPts val="0"/>
              </a:spcBef>
              <a:spcAft>
                <a:spcPts val="0"/>
              </a:spcAft>
              <a:buNone/>
            </a:pPr>
            <a:r>
              <a:rPr lang="en" sz="1600">
                <a:solidFill>
                  <a:schemeClr val="dk1"/>
                </a:solidFill>
              </a:rPr>
              <a:t>Define </a:t>
            </a:r>
            <a:r>
              <a:rPr i="1" lang="en" sz="1640">
                <a:solidFill>
                  <a:schemeClr val="dk1"/>
                </a:solidFill>
                <a:latin typeface="Times New Roman"/>
                <a:ea typeface="Times New Roman"/>
                <a:cs typeface="Times New Roman"/>
                <a:sym typeface="Times New Roman"/>
              </a:rPr>
              <a:t>Q</a:t>
            </a:r>
            <a:r>
              <a:rPr i="1" lang="en" sz="1600">
                <a:solidFill>
                  <a:schemeClr val="dk1"/>
                </a:solidFill>
                <a:latin typeface="Times New Roman"/>
                <a:ea typeface="Times New Roman"/>
                <a:cs typeface="Times New Roman"/>
                <a:sym typeface="Times New Roman"/>
              </a:rPr>
              <a:t>(s,a)</a:t>
            </a:r>
            <a:r>
              <a:rPr lang="en" sz="1600">
                <a:solidFill>
                  <a:schemeClr val="dk1"/>
                </a:solidFill>
              </a:rPr>
              <a:t> to be the expected maximum cumulative reward an agent can receive given it is in state </a:t>
            </a:r>
            <a:r>
              <a:rPr i="1" lang="en" sz="1600">
                <a:solidFill>
                  <a:schemeClr val="dk1"/>
                </a:solidFill>
                <a:latin typeface="Times New Roman"/>
                <a:ea typeface="Times New Roman"/>
                <a:cs typeface="Times New Roman"/>
                <a:sym typeface="Times New Roman"/>
              </a:rPr>
              <a:t>s</a:t>
            </a:r>
            <a:r>
              <a:rPr lang="en" sz="1600">
                <a:solidFill>
                  <a:schemeClr val="dk1"/>
                </a:solidFill>
                <a:latin typeface="Times New Roman"/>
                <a:ea typeface="Times New Roman"/>
                <a:cs typeface="Times New Roman"/>
                <a:sym typeface="Times New Roman"/>
              </a:rPr>
              <a:t> </a:t>
            </a:r>
            <a:r>
              <a:rPr lang="en" sz="1600">
                <a:solidFill>
                  <a:schemeClr val="dk1"/>
                </a:solidFill>
              </a:rPr>
              <a:t>and takes action </a:t>
            </a:r>
            <a:r>
              <a:rPr i="1" lang="en" sz="1600">
                <a:solidFill>
                  <a:schemeClr val="dk1"/>
                </a:solidFill>
                <a:latin typeface="Times New Roman"/>
                <a:ea typeface="Times New Roman"/>
                <a:cs typeface="Times New Roman"/>
                <a:sym typeface="Times New Roman"/>
              </a:rPr>
              <a:t>a</a:t>
            </a:r>
            <a:r>
              <a:rPr lang="en" sz="1600">
                <a:solidFill>
                  <a:schemeClr val="dk1"/>
                </a:solidFill>
                <a:latin typeface="Times New Roman"/>
                <a:ea typeface="Times New Roman"/>
                <a:cs typeface="Times New Roman"/>
                <a:sym typeface="Times New Roman"/>
              </a:rPr>
              <a:t>. </a:t>
            </a:r>
            <a:r>
              <a:rPr lang="en" sz="1600">
                <a:solidFill>
                  <a:schemeClr val="dk1"/>
                </a:solidFill>
              </a:rPr>
              <a:t>Then whenever the agent is in state </a:t>
            </a:r>
            <a:r>
              <a:rPr i="1" lang="en" sz="1600">
                <a:solidFill>
                  <a:schemeClr val="dk1"/>
                </a:solidFill>
                <a:latin typeface="Times New Roman"/>
                <a:ea typeface="Times New Roman"/>
                <a:cs typeface="Times New Roman"/>
                <a:sym typeface="Times New Roman"/>
              </a:rPr>
              <a:t>s</a:t>
            </a:r>
            <a:r>
              <a:rPr lang="en" sz="1600">
                <a:solidFill>
                  <a:schemeClr val="dk1"/>
                </a:solidFill>
              </a:rPr>
              <a:t> and takes action</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a, </a:t>
            </a:r>
            <a:r>
              <a:rPr lang="en" sz="1600">
                <a:solidFill>
                  <a:schemeClr val="dk1"/>
                </a:solidFill>
              </a:rPr>
              <a:t>transitioning into state</a:t>
            </a:r>
            <a:r>
              <a:rPr i="1" lang="en" sz="1600">
                <a:solidFill>
                  <a:schemeClr val="dk1"/>
                </a:solidFill>
                <a:latin typeface="Times New Roman"/>
                <a:ea typeface="Times New Roman"/>
                <a:cs typeface="Times New Roman"/>
                <a:sym typeface="Times New Roman"/>
              </a:rPr>
              <a:t> s’</a:t>
            </a:r>
            <a:r>
              <a:rPr lang="en" sz="1600">
                <a:solidFill>
                  <a:schemeClr val="dk1"/>
                </a:solidFill>
              </a:rPr>
              <a:t>,</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Q(s,a) </a:t>
            </a:r>
            <a:r>
              <a:rPr lang="en" sz="1600">
                <a:solidFill>
                  <a:schemeClr val="dk1"/>
                </a:solidFill>
              </a:rPr>
              <a:t>is updated as follows</a:t>
            </a:r>
            <a:r>
              <a:rPr lang="en" sz="1600">
                <a:solidFill>
                  <a:schemeClr val="dk1"/>
                </a:solidFill>
                <a:latin typeface="Times New Roman"/>
                <a:ea typeface="Times New Roman"/>
                <a:cs typeface="Times New Roman"/>
                <a:sym typeface="Times New Roman"/>
              </a:rPr>
              <a: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Where </a:t>
            </a:r>
            <a:r>
              <a:rPr b="1" lang="en" sz="1400">
                <a:solidFill>
                  <a:schemeClr val="dk1"/>
                </a:solidFill>
                <a:latin typeface="Times New Roman"/>
                <a:ea typeface="Times New Roman"/>
                <a:cs typeface="Times New Roman"/>
                <a:sym typeface="Times New Roman"/>
              </a:rPr>
              <a:t>γ </a:t>
            </a:r>
            <a:r>
              <a:rPr lang="en" sz="1400">
                <a:solidFill>
                  <a:schemeClr val="dk1"/>
                </a:solidFill>
              </a:rPr>
              <a:t>is the damping coefficient, </a:t>
            </a:r>
            <a:r>
              <a:rPr i="1" lang="en" sz="1600">
                <a:solidFill>
                  <a:schemeClr val="dk1"/>
                </a:solidFill>
                <a:latin typeface="Times New Roman"/>
                <a:ea typeface="Times New Roman"/>
                <a:cs typeface="Times New Roman"/>
                <a:sym typeface="Times New Roman"/>
              </a:rPr>
              <a:t>α </a:t>
            </a:r>
            <a:r>
              <a:rPr lang="en" sz="1600">
                <a:solidFill>
                  <a:schemeClr val="dk1"/>
                </a:solidFill>
              </a:rPr>
              <a:t>is the learning rate, and</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a’</a:t>
            </a:r>
            <a:r>
              <a:rPr lang="en" sz="1600">
                <a:solidFill>
                  <a:schemeClr val="dk1"/>
                </a:solidFill>
                <a:latin typeface="Times New Roman"/>
                <a:ea typeface="Times New Roman"/>
                <a:cs typeface="Times New Roman"/>
                <a:sym typeface="Times New Roman"/>
              </a:rPr>
              <a:t> </a:t>
            </a:r>
            <a:r>
              <a:rPr lang="en" sz="1600">
                <a:solidFill>
                  <a:schemeClr val="dk1"/>
                </a:solidFill>
              </a:rPr>
              <a:t>is an arbitrary action that can be taken from state</a:t>
            </a:r>
            <a:r>
              <a:rPr lang="en" sz="1600">
                <a:solidFill>
                  <a:schemeClr val="dk1"/>
                </a:solidFill>
                <a:latin typeface="Times New Roman"/>
                <a:ea typeface="Times New Roman"/>
                <a:cs typeface="Times New Roman"/>
                <a:sym typeface="Times New Roman"/>
              </a:rPr>
              <a:t> s’. The action </a:t>
            </a:r>
            <a:r>
              <a:rPr i="1" lang="en" sz="1600">
                <a:solidFill>
                  <a:schemeClr val="dk1"/>
                </a:solidFill>
                <a:latin typeface="Times New Roman"/>
                <a:ea typeface="Times New Roman"/>
                <a:cs typeface="Times New Roman"/>
                <a:sym typeface="Times New Roman"/>
              </a:rPr>
              <a:t>a </a:t>
            </a:r>
            <a:r>
              <a:rPr lang="en" sz="1600">
                <a:solidFill>
                  <a:schemeClr val="dk1"/>
                </a:solidFill>
                <a:latin typeface="Times New Roman"/>
                <a:ea typeface="Times New Roman"/>
                <a:cs typeface="Times New Roman"/>
                <a:sym typeface="Times New Roman"/>
              </a:rPr>
              <a:t>selected does not depend on the policy.</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1"/>
                </a:solidFill>
              </a:rPr>
              <a:t>The equation above implies</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Q </a:t>
            </a:r>
            <a:r>
              <a:rPr lang="en" sz="1600">
                <a:solidFill>
                  <a:schemeClr val="dk1"/>
                </a:solidFill>
              </a:rPr>
              <a:t>is simply a table.</a:t>
            </a:r>
            <a:r>
              <a:rPr lang="en" sz="1600">
                <a:solidFill>
                  <a:schemeClr val="dk1"/>
                </a:solidFill>
                <a:latin typeface="Times New Roman"/>
                <a:ea typeface="Times New Roman"/>
                <a:cs typeface="Times New Roman"/>
                <a:sym typeface="Times New Roman"/>
              </a:rPr>
              <a:t> </a:t>
            </a:r>
            <a:r>
              <a:rPr lang="en" sz="1600">
                <a:solidFill>
                  <a:schemeClr val="dk1"/>
                </a:solidFill>
              </a:rPr>
              <a:t>In Deep</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Q</a:t>
            </a:r>
            <a:r>
              <a:rPr i="1" lang="en" sz="1600">
                <a:solidFill>
                  <a:schemeClr val="dk1"/>
                </a:solidFill>
              </a:rPr>
              <a:t>-</a:t>
            </a:r>
            <a:r>
              <a:rPr lang="en" sz="1600">
                <a:solidFill>
                  <a:schemeClr val="dk1"/>
                </a:solidFill>
              </a:rPr>
              <a:t>Learning</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Q </a:t>
            </a:r>
            <a:r>
              <a:rPr lang="en" sz="1600">
                <a:solidFill>
                  <a:schemeClr val="dk1"/>
                </a:solidFill>
              </a:rPr>
              <a:t>is approximated with a feedforward deep neural network.</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123" name="Google Shape;123;p22"/>
          <p:cNvSpPr txBox="1"/>
          <p:nvPr/>
        </p:nvSpPr>
        <p:spPr>
          <a:xfrm>
            <a:off x="0" y="1009875"/>
            <a:ext cx="36447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Off-policy example - </a:t>
            </a:r>
            <a:r>
              <a:rPr i="1" lang="en" sz="1300">
                <a:solidFill>
                  <a:schemeClr val="dk1"/>
                </a:solidFill>
                <a:latin typeface="Times New Roman"/>
                <a:ea typeface="Times New Roman"/>
                <a:cs typeface="Times New Roman"/>
                <a:sym typeface="Times New Roman"/>
              </a:rPr>
              <a:t>Q</a:t>
            </a:r>
            <a:r>
              <a:rPr lang="en" sz="1300">
                <a:solidFill>
                  <a:schemeClr val="dk1"/>
                </a:solidFill>
              </a:rPr>
              <a:t>-Learning:</a:t>
            </a:r>
            <a:endParaRPr sz="1100"/>
          </a:p>
        </p:txBody>
      </p:sp>
      <p:sp>
        <p:nvSpPr>
          <p:cNvPr id="124" name="Google Shape;124;p22"/>
          <p:cNvSpPr txBox="1"/>
          <p:nvPr/>
        </p:nvSpPr>
        <p:spPr>
          <a:xfrm>
            <a:off x="-136100" y="3217588"/>
            <a:ext cx="36447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On-policy example - SARSA:</a:t>
            </a:r>
            <a:endParaRPr sz="1100"/>
          </a:p>
        </p:txBody>
      </p:sp>
      <p:sp>
        <p:nvSpPr>
          <p:cNvPr id="125" name="Google Shape;125;p22"/>
          <p:cNvSpPr txBox="1"/>
          <p:nvPr>
            <p:ph idx="1" type="subTitle"/>
          </p:nvPr>
        </p:nvSpPr>
        <p:spPr>
          <a:xfrm>
            <a:off x="581025" y="3680425"/>
            <a:ext cx="8520600" cy="1208100"/>
          </a:xfrm>
          <a:prstGeom prst="rect">
            <a:avLst/>
          </a:prstGeom>
          <a:noFill/>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600">
                <a:solidFill>
                  <a:schemeClr val="dk1"/>
                </a:solidFill>
              </a:rPr>
              <a:t>The SARSA algorithm is very similar to Q-Learning. However, in SARSA, </a:t>
            </a:r>
            <a:r>
              <a:rPr i="1" lang="en" sz="1600">
                <a:solidFill>
                  <a:schemeClr val="dk1"/>
                </a:solidFill>
              </a:rPr>
              <a:t>a</a:t>
            </a:r>
            <a:r>
              <a:rPr lang="en" sz="1600">
                <a:solidFill>
                  <a:schemeClr val="dk1"/>
                </a:solidFill>
              </a:rPr>
              <a:t> and </a:t>
            </a:r>
            <a:r>
              <a:rPr i="1" lang="en" sz="1600">
                <a:solidFill>
                  <a:schemeClr val="dk1"/>
                </a:solidFill>
              </a:rPr>
              <a:t>a’</a:t>
            </a:r>
            <a:r>
              <a:rPr lang="en" sz="1600">
                <a:solidFill>
                  <a:schemeClr val="dk1"/>
                </a:solidFill>
              </a:rPr>
              <a:t> are chosen by the policy. While in state </a:t>
            </a:r>
            <a:r>
              <a:rPr i="1" lang="en" sz="1600">
                <a:solidFill>
                  <a:schemeClr val="dk1"/>
                </a:solidFill>
              </a:rPr>
              <a:t>s</a:t>
            </a:r>
            <a:r>
              <a:rPr lang="en" sz="1600">
                <a:solidFill>
                  <a:schemeClr val="dk1"/>
                </a:solidFill>
              </a:rPr>
              <a:t>, the agent uses its policy to select action </a:t>
            </a:r>
            <a:r>
              <a:rPr i="1" lang="en" sz="1600">
                <a:solidFill>
                  <a:schemeClr val="dk1"/>
                </a:solidFill>
              </a:rPr>
              <a:t>a</a:t>
            </a:r>
            <a:r>
              <a:rPr lang="en" sz="1600">
                <a:solidFill>
                  <a:schemeClr val="dk1"/>
                </a:solidFill>
              </a:rPr>
              <a:t>, moving from state </a:t>
            </a:r>
            <a:r>
              <a:rPr i="1" lang="en" sz="1600">
                <a:solidFill>
                  <a:schemeClr val="dk1"/>
                </a:solidFill>
              </a:rPr>
              <a:t>s</a:t>
            </a:r>
            <a:r>
              <a:rPr lang="en" sz="1600">
                <a:solidFill>
                  <a:schemeClr val="dk1"/>
                </a:solidFill>
              </a:rPr>
              <a:t> to </a:t>
            </a:r>
            <a:r>
              <a:rPr i="1" lang="en" sz="1600">
                <a:solidFill>
                  <a:schemeClr val="dk1"/>
                </a:solidFill>
              </a:rPr>
              <a:t>s’</a:t>
            </a:r>
            <a:r>
              <a:rPr lang="en" sz="1600">
                <a:solidFill>
                  <a:schemeClr val="dk1"/>
                </a:solidFill>
              </a:rPr>
              <a:t>. Then, </a:t>
            </a:r>
            <a:r>
              <a:rPr i="1" lang="en" sz="1600">
                <a:solidFill>
                  <a:schemeClr val="dk1"/>
                </a:solidFill>
              </a:rPr>
              <a:t>a’</a:t>
            </a:r>
            <a:r>
              <a:rPr lang="en" sz="1600">
                <a:solidFill>
                  <a:schemeClr val="dk1"/>
                </a:solidFill>
              </a:rPr>
              <a:t> is the action chosen by the policy in state </a:t>
            </a:r>
            <a:r>
              <a:rPr i="1" lang="en" sz="1600">
                <a:solidFill>
                  <a:schemeClr val="dk1"/>
                </a:solidFill>
              </a:rPr>
              <a:t>s’</a:t>
            </a:r>
            <a:r>
              <a:rPr lang="en" sz="1600">
                <a:solidFill>
                  <a:schemeClr val="dk1"/>
                </a:solidFill>
              </a:rPr>
              <a:t>. </a:t>
            </a:r>
            <a:r>
              <a:rPr i="1" lang="en" sz="1600">
                <a:solidFill>
                  <a:schemeClr val="dk1"/>
                </a:solidFill>
                <a:latin typeface="Times New Roman"/>
                <a:ea typeface="Times New Roman"/>
                <a:cs typeface="Times New Roman"/>
                <a:sym typeface="Times New Roman"/>
              </a:rPr>
              <a:t>Q(s, a)</a:t>
            </a:r>
            <a:r>
              <a:rPr lang="en" sz="1600">
                <a:solidFill>
                  <a:schemeClr val="dk1"/>
                </a:solidFill>
                <a:latin typeface="Times New Roman"/>
                <a:ea typeface="Times New Roman"/>
                <a:cs typeface="Times New Roman"/>
                <a:sym typeface="Times New Roman"/>
              </a:rPr>
              <a:t> </a:t>
            </a:r>
            <a:r>
              <a:rPr lang="en" sz="1600">
                <a:solidFill>
                  <a:schemeClr val="dk1"/>
                </a:solidFill>
              </a:rPr>
              <a:t>is updated as follows: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pic>
        <p:nvPicPr>
          <p:cNvPr descr="Q(s,a)\leftarrow Q(s,a)+\alpha(r+\gamma\max_{a'}Q(s',a')-Q(s,a))" id="126" name="Google Shape;126;p22" title="MathEquation,#ffffff"/>
          <p:cNvPicPr preferRelativeResize="0"/>
          <p:nvPr/>
        </p:nvPicPr>
        <p:blipFill>
          <a:blip r:embed="rId3">
            <a:alphaModFix/>
          </a:blip>
          <a:stretch>
            <a:fillRect/>
          </a:stretch>
        </p:blipFill>
        <p:spPr>
          <a:xfrm>
            <a:off x="1432449" y="1901575"/>
            <a:ext cx="6337600" cy="332725"/>
          </a:xfrm>
          <a:prstGeom prst="rect">
            <a:avLst/>
          </a:prstGeom>
          <a:noFill/>
          <a:ln>
            <a:noFill/>
          </a:ln>
        </p:spPr>
      </p:pic>
      <p:pic>
        <p:nvPicPr>
          <p:cNvPr descr="Q(s,a)\leftarrow Q(s,a)+\alpha(r+\gamma Q(s',a')-Q(s,a))" id="127" name="Google Shape;127;p22" title="MathEquation,#ffffff"/>
          <p:cNvPicPr preferRelativeResize="0"/>
          <p:nvPr/>
        </p:nvPicPr>
        <p:blipFill>
          <a:blip r:embed="rId4">
            <a:alphaModFix/>
          </a:blip>
          <a:stretch>
            <a:fillRect/>
          </a:stretch>
        </p:blipFill>
        <p:spPr>
          <a:xfrm>
            <a:off x="1555700" y="4526575"/>
            <a:ext cx="6032596" cy="36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311700" y="251775"/>
            <a:ext cx="8579100" cy="8364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t/>
            </a:r>
            <a:endParaRPr sz="4000"/>
          </a:p>
          <a:p>
            <a:pPr indent="457200" lvl="0" marL="457200" rtl="0" algn="l">
              <a:spcBef>
                <a:spcPts val="0"/>
              </a:spcBef>
              <a:spcAft>
                <a:spcPts val="0"/>
              </a:spcAft>
              <a:buNone/>
            </a:pPr>
            <a:r>
              <a:rPr lang="en" sz="4000"/>
              <a:t>   			</a:t>
            </a:r>
            <a:r>
              <a:rPr lang="en" sz="4000"/>
              <a:t>RL Applications</a:t>
            </a:r>
            <a:endParaRPr sz="3600"/>
          </a:p>
        </p:txBody>
      </p:sp>
      <p:sp>
        <p:nvSpPr>
          <p:cNvPr id="133" name="Google Shape;133;p23"/>
          <p:cNvSpPr txBox="1"/>
          <p:nvPr>
            <p:ph idx="1" type="subTitle"/>
          </p:nvPr>
        </p:nvSpPr>
        <p:spPr>
          <a:xfrm>
            <a:off x="270625" y="1129200"/>
            <a:ext cx="8753700" cy="3488700"/>
          </a:xfrm>
          <a:prstGeom prst="rect">
            <a:avLst/>
          </a:prstGeom>
          <a:solidFill>
            <a:schemeClr val="lt1"/>
          </a:solidFill>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4256">
                <a:solidFill>
                  <a:schemeClr val="dk1"/>
                </a:solidFill>
              </a:rPr>
              <a:t>Typically, RL requires very dense rewards. In many real-world scenarios, an agent faces the challenge of sparse extrinsic reward, leading to a problematic and challenging objective to solve. A sparse reward task is typically characterized by a meagre amount of states in the state space that return a feedback signal. A typical situation is a situation where an agent has to reach a goal and only </a:t>
            </a:r>
            <a:r>
              <a:rPr lang="en" sz="4256">
                <a:solidFill>
                  <a:schemeClr val="dk1"/>
                </a:solidFill>
              </a:rPr>
              <a:t>receives</a:t>
            </a:r>
            <a:r>
              <a:rPr lang="en" sz="4256">
                <a:solidFill>
                  <a:schemeClr val="dk1"/>
                </a:solidFill>
              </a:rPr>
              <a:t> a positive reward signal when it is close enough to the target.</a:t>
            </a:r>
            <a:endParaRPr sz="4256">
              <a:solidFill>
                <a:schemeClr val="dk1"/>
              </a:solidFill>
            </a:endParaRPr>
          </a:p>
          <a:p>
            <a:pPr indent="0" lvl="0" marL="0" rtl="0" algn="l">
              <a:spcBef>
                <a:spcPts val="0"/>
              </a:spcBef>
              <a:spcAft>
                <a:spcPts val="0"/>
              </a:spcAft>
              <a:buNone/>
            </a:pPr>
            <a:r>
              <a:t/>
            </a:r>
            <a:endParaRPr sz="4256">
              <a:solidFill>
                <a:schemeClr val="dk1"/>
              </a:solidFill>
            </a:endParaRPr>
          </a:p>
          <a:p>
            <a:pPr indent="0" lvl="0" marL="0" rtl="0" algn="l">
              <a:spcBef>
                <a:spcPts val="0"/>
              </a:spcBef>
              <a:spcAft>
                <a:spcPts val="0"/>
              </a:spcAft>
              <a:buNone/>
            </a:pPr>
            <a:r>
              <a:rPr lang="en" sz="4256">
                <a:solidFill>
                  <a:schemeClr val="dk1"/>
                </a:solidFill>
              </a:rPr>
              <a:t>Reward-shaping: method for engineering a reward function in order to provide more frequent feedback on appropriate behaviors. </a:t>
            </a:r>
            <a:endParaRPr sz="4256">
              <a:solidFill>
                <a:schemeClr val="dk1"/>
              </a:solidFill>
            </a:endParaRPr>
          </a:p>
          <a:p>
            <a:pPr indent="0" lvl="0" marL="0" rtl="0" algn="l">
              <a:spcBef>
                <a:spcPts val="0"/>
              </a:spcBef>
              <a:spcAft>
                <a:spcPts val="0"/>
              </a:spcAft>
              <a:buNone/>
            </a:pPr>
            <a:r>
              <a:t/>
            </a:r>
            <a:endParaRPr sz="4256">
              <a:solidFill>
                <a:schemeClr val="dk1"/>
              </a:solidFill>
            </a:endParaRPr>
          </a:p>
          <a:p>
            <a:pPr indent="0" lvl="0" marL="0" rtl="0" algn="l">
              <a:spcBef>
                <a:spcPts val="0"/>
              </a:spcBef>
              <a:spcAft>
                <a:spcPts val="0"/>
              </a:spcAft>
              <a:buNone/>
            </a:pPr>
            <a:r>
              <a:rPr lang="en" sz="4256">
                <a:solidFill>
                  <a:schemeClr val="dk1"/>
                </a:solidFill>
              </a:rPr>
              <a:t>Example: number of extra chess pieces in chess</a:t>
            </a:r>
            <a:endParaRPr sz="4256">
              <a:solidFill>
                <a:schemeClr val="dk1"/>
              </a:solidFill>
            </a:endParaRPr>
          </a:p>
          <a:p>
            <a:pPr indent="0" lvl="0" marL="0" rtl="0" algn="l">
              <a:spcBef>
                <a:spcPts val="0"/>
              </a:spcBef>
              <a:spcAft>
                <a:spcPts val="0"/>
              </a:spcAft>
              <a:buNone/>
            </a:pPr>
            <a:r>
              <a:t/>
            </a:r>
            <a:endParaRPr sz="4256">
              <a:solidFill>
                <a:schemeClr val="dk1"/>
              </a:solidFill>
            </a:endParaRPr>
          </a:p>
          <a:p>
            <a:pPr indent="0" lvl="0" marL="0" rtl="0" algn="l">
              <a:spcBef>
                <a:spcPts val="0"/>
              </a:spcBef>
              <a:spcAft>
                <a:spcPts val="0"/>
              </a:spcAft>
              <a:buNone/>
            </a:pPr>
            <a:r>
              <a:t/>
            </a:r>
            <a:endParaRPr sz="4256">
              <a:solidFill>
                <a:schemeClr val="dk1"/>
              </a:solidFill>
            </a:endParaRPr>
          </a:p>
          <a:p>
            <a:pPr indent="0" lvl="0" marL="0" rtl="0" algn="l">
              <a:spcBef>
                <a:spcPts val="0"/>
              </a:spcBef>
              <a:spcAft>
                <a:spcPts val="0"/>
              </a:spcAft>
              <a:buNone/>
            </a:pPr>
            <a:r>
              <a:rPr lang="en" sz="4256">
                <a:solidFill>
                  <a:schemeClr val="dk1"/>
                </a:solidFill>
              </a:rPr>
              <a:t>Problems:</a:t>
            </a:r>
            <a:endParaRPr sz="4256">
              <a:solidFill>
                <a:schemeClr val="dk1"/>
              </a:solidFill>
            </a:endParaRPr>
          </a:p>
          <a:p>
            <a:pPr indent="-316439" lvl="0" marL="457200" rtl="0" algn="l">
              <a:spcBef>
                <a:spcPts val="0"/>
              </a:spcBef>
              <a:spcAft>
                <a:spcPts val="0"/>
              </a:spcAft>
              <a:buClr>
                <a:schemeClr val="dk1"/>
              </a:buClr>
              <a:buSzPct val="100000"/>
              <a:buChar char="●"/>
            </a:pPr>
            <a:r>
              <a:rPr lang="en" sz="4256">
                <a:solidFill>
                  <a:schemeClr val="dk1"/>
                </a:solidFill>
              </a:rPr>
              <a:t>Reward functions are often hand-crafted and require human experts to be successful</a:t>
            </a:r>
            <a:endParaRPr sz="4256">
              <a:solidFill>
                <a:schemeClr val="dk1"/>
              </a:solidFill>
            </a:endParaRPr>
          </a:p>
          <a:p>
            <a:pPr indent="-316439" lvl="0" marL="457200" rtl="0" algn="l">
              <a:spcBef>
                <a:spcPts val="0"/>
              </a:spcBef>
              <a:spcAft>
                <a:spcPts val="0"/>
              </a:spcAft>
              <a:buClr>
                <a:schemeClr val="dk1"/>
              </a:buClr>
              <a:buSzPct val="100000"/>
              <a:buChar char="●"/>
            </a:pPr>
            <a:r>
              <a:rPr lang="en" sz="4256">
                <a:solidFill>
                  <a:schemeClr val="dk1"/>
                </a:solidFill>
              </a:rPr>
              <a:t>Human bias to the possible policies that the agent will find to solve this problem</a:t>
            </a:r>
            <a:endParaRPr sz="4256">
              <a:solidFill>
                <a:schemeClr val="dk1"/>
              </a:solidFill>
            </a:endParaRPr>
          </a:p>
          <a:p>
            <a:pPr indent="-316439" lvl="0" marL="457200" rtl="0" algn="l">
              <a:spcBef>
                <a:spcPts val="0"/>
              </a:spcBef>
              <a:spcAft>
                <a:spcPts val="0"/>
              </a:spcAft>
              <a:buClr>
                <a:schemeClr val="dk1"/>
              </a:buClr>
              <a:buSzPct val="100000"/>
              <a:buChar char="●"/>
            </a:pPr>
            <a:r>
              <a:rPr lang="en" sz="4256">
                <a:solidFill>
                  <a:schemeClr val="dk1"/>
                </a:solidFill>
              </a:rPr>
              <a:t>Agent might fail to discover new policies humans haven’t found yet</a:t>
            </a:r>
            <a:endParaRPr sz="4256">
              <a:solidFill>
                <a:schemeClr val="dk1"/>
              </a:solidFill>
            </a:endParaRPr>
          </a:p>
          <a:p>
            <a:pPr indent="0" lvl="0" marL="0" rtl="0" algn="l">
              <a:spcBef>
                <a:spcPts val="0"/>
              </a:spcBef>
              <a:spcAft>
                <a:spcPts val="0"/>
              </a:spcAft>
              <a:buNone/>
            </a:pPr>
            <a:r>
              <a:t/>
            </a:r>
            <a:endParaRPr sz="1742">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ctrTitle"/>
          </p:nvPr>
        </p:nvSpPr>
        <p:spPr>
          <a:xfrm>
            <a:off x="311700" y="251775"/>
            <a:ext cx="8579100" cy="8364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t/>
            </a:r>
            <a:endParaRPr sz="4000"/>
          </a:p>
          <a:p>
            <a:pPr indent="457200" lvl="0" marL="457200" rtl="0" algn="l">
              <a:spcBef>
                <a:spcPts val="0"/>
              </a:spcBef>
              <a:spcAft>
                <a:spcPts val="0"/>
              </a:spcAft>
              <a:buNone/>
            </a:pPr>
            <a:r>
              <a:rPr lang="en" sz="4000"/>
              <a:t>  Curiosity Driven Methods</a:t>
            </a:r>
            <a:endParaRPr sz="3600"/>
          </a:p>
        </p:txBody>
      </p:sp>
      <p:sp>
        <p:nvSpPr>
          <p:cNvPr id="139" name="Google Shape;139;p24"/>
          <p:cNvSpPr txBox="1"/>
          <p:nvPr>
            <p:ph idx="1" type="subTitle"/>
          </p:nvPr>
        </p:nvSpPr>
        <p:spPr>
          <a:xfrm>
            <a:off x="270625" y="1129200"/>
            <a:ext cx="8520600" cy="40143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A</a:t>
            </a:r>
            <a:r>
              <a:rPr lang="en" sz="1600">
                <a:solidFill>
                  <a:schemeClr val="dk1"/>
                </a:solidFill>
              </a:rPr>
              <a:t>gent predicts the next state, given the current state and selected action. The deviation between this prediction and the actual state is used to measure “novelty”. This deviation is added to the agent’s intrinsic reward through a feedback system, to incentivize more exploration.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Policy is trained to optimize the sum of the extrinsic reward provided by the environment, and the curiosity based </a:t>
            </a:r>
            <a:r>
              <a:rPr lang="en" sz="1600">
                <a:solidFill>
                  <a:schemeClr val="dk1"/>
                </a:solidFill>
              </a:rPr>
              <a:t>intrinsic</a:t>
            </a:r>
            <a:r>
              <a:rPr lang="en" sz="1600">
                <a:solidFill>
                  <a:schemeClr val="dk1"/>
                </a:solidFill>
              </a:rPr>
              <a:t> reward.</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ctrTitle"/>
          </p:nvPr>
        </p:nvSpPr>
        <p:spPr>
          <a:xfrm>
            <a:off x="311700" y="251775"/>
            <a:ext cx="8579100" cy="8364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t/>
            </a:r>
            <a:endParaRPr sz="4000"/>
          </a:p>
          <a:p>
            <a:pPr indent="457200" lvl="0" marL="457200" rtl="0" algn="l">
              <a:spcBef>
                <a:spcPts val="0"/>
              </a:spcBef>
              <a:spcAft>
                <a:spcPts val="0"/>
              </a:spcAft>
              <a:buNone/>
            </a:pPr>
            <a:r>
              <a:rPr lang="en" sz="4000"/>
              <a:t>  Greedy Policy vs. Exploration</a:t>
            </a:r>
            <a:endParaRPr sz="3600"/>
          </a:p>
        </p:txBody>
      </p:sp>
      <p:sp>
        <p:nvSpPr>
          <p:cNvPr id="145" name="Google Shape;145;p25"/>
          <p:cNvSpPr txBox="1"/>
          <p:nvPr>
            <p:ph idx="1" type="subTitle"/>
          </p:nvPr>
        </p:nvSpPr>
        <p:spPr>
          <a:xfrm>
            <a:off x="270625" y="1129200"/>
            <a:ext cx="8520600" cy="40143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ε</a:t>
            </a:r>
            <a:r>
              <a:rPr lang="en" sz="1600">
                <a:solidFill>
                  <a:schemeClr val="dk1"/>
                </a:solidFill>
              </a:rPr>
              <a:t> </a:t>
            </a:r>
            <a:r>
              <a:rPr lang="en" sz="1600">
                <a:solidFill>
                  <a:schemeClr val="dk1"/>
                </a:solidFill>
              </a:rPr>
              <a:t>Greedy Policy - Agent constantly perform the action that is believed to yield the highest expected reward.</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ε-value is the probability the agent of exploring. Range [0,1]</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ε</a:t>
            </a:r>
            <a:r>
              <a:rPr lang="en" sz="1600">
                <a:solidFill>
                  <a:schemeClr val="dk1"/>
                </a:solidFill>
              </a:rPr>
              <a:t> </a:t>
            </a:r>
            <a:r>
              <a:rPr lang="en" sz="1600">
                <a:solidFill>
                  <a:schemeClr val="dk1"/>
                </a:solidFill>
              </a:rPr>
              <a:t>diminishes after each step, and, agent will follow a </a:t>
            </a:r>
            <a:endParaRPr sz="1600">
              <a:solidFill>
                <a:schemeClr val="dk1"/>
              </a:solidFill>
            </a:endParaRPr>
          </a:p>
          <a:p>
            <a:pPr indent="0" lvl="0" marL="0" rtl="0" algn="l">
              <a:spcBef>
                <a:spcPts val="0"/>
              </a:spcBef>
              <a:spcAft>
                <a:spcPts val="0"/>
              </a:spcAft>
              <a:buNone/>
            </a:pPr>
            <a:r>
              <a:rPr lang="en" sz="1600">
                <a:solidFill>
                  <a:schemeClr val="dk1"/>
                </a:solidFill>
              </a:rPr>
              <a:t>greedy policy more closely.</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Problem: Agent can get stuck with small, recurring rewards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pic>
        <p:nvPicPr>
          <p:cNvPr id="146" name="Google Shape;146;p25"/>
          <p:cNvPicPr preferRelativeResize="0"/>
          <p:nvPr/>
        </p:nvPicPr>
        <p:blipFill rotWithShape="1">
          <a:blip r:embed="rId3">
            <a:alphaModFix/>
          </a:blip>
          <a:srcRect b="-10241" l="0" r="-7480" t="0"/>
          <a:stretch/>
        </p:blipFill>
        <p:spPr>
          <a:xfrm>
            <a:off x="5974200" y="1578975"/>
            <a:ext cx="2817025" cy="1623150"/>
          </a:xfrm>
          <a:prstGeom prst="rect">
            <a:avLst/>
          </a:prstGeom>
          <a:noFill/>
          <a:ln>
            <a:noFill/>
          </a:ln>
        </p:spPr>
      </p:pic>
      <p:pic>
        <p:nvPicPr>
          <p:cNvPr id="147" name="Google Shape;147;p25"/>
          <p:cNvPicPr preferRelativeResize="0"/>
          <p:nvPr/>
        </p:nvPicPr>
        <p:blipFill>
          <a:blip r:embed="rId4">
            <a:alphaModFix/>
          </a:blip>
          <a:stretch>
            <a:fillRect/>
          </a:stretch>
        </p:blipFill>
        <p:spPr>
          <a:xfrm>
            <a:off x="5974200" y="3133450"/>
            <a:ext cx="2475100" cy="1942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Gradient Algorithms </a:t>
            </a:r>
            <a:endParaRPr/>
          </a:p>
        </p:txBody>
      </p:sp>
      <p:sp>
        <p:nvSpPr>
          <p:cNvPr id="153" name="Google Shape;153;p26"/>
          <p:cNvSpPr txBox="1"/>
          <p:nvPr>
            <p:ph idx="1" type="body"/>
          </p:nvPr>
        </p:nvSpPr>
        <p:spPr>
          <a:xfrm>
            <a:off x="311700" y="1152475"/>
            <a:ext cx="8388900" cy="390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In policy gradient algorithms, the policy     is </a:t>
            </a:r>
            <a:r>
              <a:rPr lang="en" sz="1600">
                <a:solidFill>
                  <a:schemeClr val="dk1"/>
                </a:solidFill>
              </a:rPr>
              <a:t>parameterized</a:t>
            </a:r>
            <a:r>
              <a:rPr lang="en" sz="1600">
                <a:solidFill>
                  <a:schemeClr val="dk1"/>
                </a:solidFill>
              </a:rPr>
              <a:t> using some set of parameters    as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Then, a policy can be evaluated using some objective function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Policy gradient algorithms optimize       using the gradient           and searching for the optimal set of parameters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       and           are estimated via the agent’s prior knowledge and interaction with the environment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Important definition: A length-</a:t>
            </a:r>
            <a:r>
              <a:rPr i="1" lang="en" sz="1600">
                <a:solidFill>
                  <a:schemeClr val="dk1"/>
                </a:solidFill>
                <a:latin typeface="Times New Roman"/>
                <a:ea typeface="Times New Roman"/>
                <a:cs typeface="Times New Roman"/>
                <a:sym typeface="Times New Roman"/>
              </a:rPr>
              <a:t>T</a:t>
            </a:r>
            <a:r>
              <a:rPr lang="en" sz="1600">
                <a:solidFill>
                  <a:schemeClr val="dk1"/>
                </a:solidFill>
              </a:rPr>
              <a:t> </a:t>
            </a:r>
            <a:r>
              <a:rPr b="1" lang="en" sz="1600">
                <a:solidFill>
                  <a:schemeClr val="dk1"/>
                </a:solidFill>
              </a:rPr>
              <a:t>trajectory</a:t>
            </a:r>
            <a:r>
              <a:rPr lang="en" sz="1600">
                <a:solidFill>
                  <a:schemeClr val="dk1"/>
                </a:solidFill>
              </a:rPr>
              <a:t> </a:t>
            </a:r>
            <a:r>
              <a:rPr lang="en" sz="1640">
                <a:solidFill>
                  <a:schemeClr val="dk1"/>
                </a:solidFill>
                <a:latin typeface="Times New Roman"/>
                <a:ea typeface="Times New Roman"/>
                <a:cs typeface="Times New Roman"/>
                <a:sym typeface="Times New Roman"/>
              </a:rPr>
              <a:t> </a:t>
            </a:r>
            <a:r>
              <a:rPr lang="en" sz="1640">
                <a:solidFill>
                  <a:schemeClr val="dk1"/>
                </a:solidFill>
              </a:rPr>
              <a:t>   is a sequence of actions                          taken under the policy as well as the corresponding states                        .</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54" name="Google Shape;154;p26" title="[255,255,255,&quot;https://www.codecogs.com/eqnedit.php?latex=a_1%2Ca_2%2C%5Cldots%2Ca_T#0&quot;]"/>
          <p:cNvPicPr preferRelativeResize="0"/>
          <p:nvPr/>
        </p:nvPicPr>
        <p:blipFill>
          <a:blip r:embed="rId3">
            <a:alphaModFix/>
          </a:blip>
          <a:stretch>
            <a:fillRect/>
          </a:stretch>
        </p:blipFill>
        <p:spPr>
          <a:xfrm>
            <a:off x="7180877" y="3283987"/>
            <a:ext cx="1424498" cy="159575"/>
          </a:xfrm>
          <a:prstGeom prst="rect">
            <a:avLst/>
          </a:prstGeom>
          <a:noFill/>
          <a:ln>
            <a:noFill/>
          </a:ln>
        </p:spPr>
      </p:pic>
      <p:pic>
        <p:nvPicPr>
          <p:cNvPr descr="s_1,s_2,\ldots,s_T" id="155" name="Google Shape;155;p26" title="MathEquation,#ffffff"/>
          <p:cNvPicPr preferRelativeResize="0"/>
          <p:nvPr/>
        </p:nvPicPr>
        <p:blipFill>
          <a:blip r:embed="rId4">
            <a:alphaModFix/>
          </a:blip>
          <a:stretch>
            <a:fillRect/>
          </a:stretch>
        </p:blipFill>
        <p:spPr>
          <a:xfrm>
            <a:off x="6245075" y="3531063"/>
            <a:ext cx="1343472" cy="203200"/>
          </a:xfrm>
          <a:prstGeom prst="rect">
            <a:avLst/>
          </a:prstGeom>
          <a:noFill/>
          <a:ln>
            <a:noFill/>
          </a:ln>
        </p:spPr>
      </p:pic>
      <p:pic>
        <p:nvPicPr>
          <p:cNvPr descr="\tau" id="156" name="Google Shape;156;p26" title="MathEquation,#ffffff"/>
          <p:cNvPicPr preferRelativeResize="0"/>
          <p:nvPr/>
        </p:nvPicPr>
        <p:blipFill>
          <a:blip r:embed="rId5">
            <a:alphaModFix/>
          </a:blip>
          <a:stretch>
            <a:fillRect/>
          </a:stretch>
        </p:blipFill>
        <p:spPr>
          <a:xfrm>
            <a:off x="4681425" y="3262175"/>
            <a:ext cx="158132" cy="203200"/>
          </a:xfrm>
          <a:prstGeom prst="rect">
            <a:avLst/>
          </a:prstGeom>
          <a:noFill/>
          <a:ln>
            <a:noFill/>
          </a:ln>
        </p:spPr>
      </p:pic>
      <p:pic>
        <p:nvPicPr>
          <p:cNvPr descr="\pi" id="157" name="Google Shape;157;p26" title="MathEquation,#ffffff"/>
          <p:cNvPicPr preferRelativeResize="0"/>
          <p:nvPr/>
        </p:nvPicPr>
        <p:blipFill>
          <a:blip r:embed="rId6">
            <a:alphaModFix/>
          </a:blip>
          <a:stretch>
            <a:fillRect/>
          </a:stretch>
        </p:blipFill>
        <p:spPr>
          <a:xfrm>
            <a:off x="4418475" y="1285100"/>
            <a:ext cx="175362" cy="203201"/>
          </a:xfrm>
          <a:prstGeom prst="rect">
            <a:avLst/>
          </a:prstGeom>
          <a:noFill/>
          <a:ln>
            <a:noFill/>
          </a:ln>
        </p:spPr>
      </p:pic>
      <p:pic>
        <p:nvPicPr>
          <p:cNvPr descr="\theta" id="158" name="Google Shape;158;p26" title="MathEquation,#ffffff"/>
          <p:cNvPicPr preferRelativeResize="0"/>
          <p:nvPr/>
        </p:nvPicPr>
        <p:blipFill>
          <a:blip r:embed="rId7">
            <a:alphaModFix/>
          </a:blip>
          <a:stretch>
            <a:fillRect/>
          </a:stretch>
        </p:blipFill>
        <p:spPr>
          <a:xfrm>
            <a:off x="1934675" y="1560475"/>
            <a:ext cx="105354" cy="203202"/>
          </a:xfrm>
          <a:prstGeom prst="rect">
            <a:avLst/>
          </a:prstGeom>
          <a:noFill/>
          <a:ln>
            <a:noFill/>
          </a:ln>
        </p:spPr>
      </p:pic>
      <p:pic>
        <p:nvPicPr>
          <p:cNvPr descr="\pi_{\theta}" id="159" name="Google Shape;159;p26" title="MathEquation,#ffffff"/>
          <p:cNvPicPr preferRelativeResize="0"/>
          <p:nvPr/>
        </p:nvPicPr>
        <p:blipFill>
          <a:blip r:embed="rId8">
            <a:alphaModFix/>
          </a:blip>
          <a:stretch>
            <a:fillRect/>
          </a:stretch>
        </p:blipFill>
        <p:spPr>
          <a:xfrm>
            <a:off x="2379525" y="1560475"/>
            <a:ext cx="259680" cy="203200"/>
          </a:xfrm>
          <a:prstGeom prst="rect">
            <a:avLst/>
          </a:prstGeom>
          <a:noFill/>
          <a:ln>
            <a:noFill/>
          </a:ln>
        </p:spPr>
      </p:pic>
      <p:pic>
        <p:nvPicPr>
          <p:cNvPr descr="\theta^*" id="160" name="Google Shape;160;p26" title="MathEquation,#ffffff"/>
          <p:cNvPicPr preferRelativeResize="0"/>
          <p:nvPr/>
        </p:nvPicPr>
        <p:blipFill>
          <a:blip r:embed="rId9">
            <a:alphaModFix/>
          </a:blip>
          <a:stretch>
            <a:fillRect/>
          </a:stretch>
        </p:blipFill>
        <p:spPr>
          <a:xfrm>
            <a:off x="3219800" y="2407825"/>
            <a:ext cx="207346" cy="203199"/>
          </a:xfrm>
          <a:prstGeom prst="rect">
            <a:avLst/>
          </a:prstGeom>
          <a:noFill/>
          <a:ln>
            <a:noFill/>
          </a:ln>
        </p:spPr>
      </p:pic>
      <p:pic>
        <p:nvPicPr>
          <p:cNvPr descr="J(\theta)" id="161" name="Google Shape;161;p26" title="MathEquation,#ffffff"/>
          <p:cNvPicPr preferRelativeResize="0"/>
          <p:nvPr/>
        </p:nvPicPr>
        <p:blipFill>
          <a:blip r:embed="rId10">
            <a:alphaModFix/>
          </a:blip>
          <a:stretch>
            <a:fillRect/>
          </a:stretch>
        </p:blipFill>
        <p:spPr>
          <a:xfrm>
            <a:off x="4035600" y="2129450"/>
            <a:ext cx="317500" cy="203200"/>
          </a:xfrm>
          <a:prstGeom prst="rect">
            <a:avLst/>
          </a:prstGeom>
          <a:noFill/>
          <a:ln>
            <a:noFill/>
          </a:ln>
        </p:spPr>
      </p:pic>
      <p:pic>
        <p:nvPicPr>
          <p:cNvPr descr="\nabla_\theta J(\theta)" id="162" name="Google Shape;162;p26" title="MathEquation,#ffffff"/>
          <p:cNvPicPr preferRelativeResize="0"/>
          <p:nvPr/>
        </p:nvPicPr>
        <p:blipFill>
          <a:blip r:embed="rId11">
            <a:alphaModFix/>
          </a:blip>
          <a:stretch>
            <a:fillRect/>
          </a:stretch>
        </p:blipFill>
        <p:spPr>
          <a:xfrm>
            <a:off x="6058350" y="2129450"/>
            <a:ext cx="531242" cy="203200"/>
          </a:xfrm>
          <a:prstGeom prst="rect">
            <a:avLst/>
          </a:prstGeom>
          <a:noFill/>
          <a:ln>
            <a:noFill/>
          </a:ln>
        </p:spPr>
      </p:pic>
      <p:pic>
        <p:nvPicPr>
          <p:cNvPr descr="J(\theta)" id="163" name="Google Shape;163;p26" title="MathEquation,#ffffff"/>
          <p:cNvPicPr preferRelativeResize="0"/>
          <p:nvPr/>
        </p:nvPicPr>
        <p:blipFill>
          <a:blip r:embed="rId10">
            <a:alphaModFix/>
          </a:blip>
          <a:stretch>
            <a:fillRect/>
          </a:stretch>
        </p:blipFill>
        <p:spPr>
          <a:xfrm>
            <a:off x="6503500" y="1841525"/>
            <a:ext cx="317500" cy="203200"/>
          </a:xfrm>
          <a:prstGeom prst="rect">
            <a:avLst/>
          </a:prstGeom>
          <a:noFill/>
          <a:ln>
            <a:noFill/>
          </a:ln>
        </p:spPr>
      </p:pic>
      <p:pic>
        <p:nvPicPr>
          <p:cNvPr descr="J(\theta)" id="164" name="Google Shape;164;p26" title="MathEquation,#ffffff"/>
          <p:cNvPicPr preferRelativeResize="0"/>
          <p:nvPr/>
        </p:nvPicPr>
        <p:blipFill>
          <a:blip r:embed="rId10">
            <a:alphaModFix/>
          </a:blip>
          <a:stretch>
            <a:fillRect/>
          </a:stretch>
        </p:blipFill>
        <p:spPr>
          <a:xfrm>
            <a:off x="857050" y="2691375"/>
            <a:ext cx="317500" cy="203200"/>
          </a:xfrm>
          <a:prstGeom prst="rect">
            <a:avLst/>
          </a:prstGeom>
          <a:noFill/>
          <a:ln>
            <a:noFill/>
          </a:ln>
        </p:spPr>
      </p:pic>
      <p:pic>
        <p:nvPicPr>
          <p:cNvPr descr="\nabla_\theta J(\theta)" id="165" name="Google Shape;165;p26" title="MathEquation,#ffffff"/>
          <p:cNvPicPr preferRelativeResize="0"/>
          <p:nvPr/>
        </p:nvPicPr>
        <p:blipFill>
          <a:blip r:embed="rId11">
            <a:alphaModFix/>
          </a:blip>
          <a:stretch>
            <a:fillRect/>
          </a:stretch>
        </p:blipFill>
        <p:spPr>
          <a:xfrm>
            <a:off x="1642900" y="2691363"/>
            <a:ext cx="531242" cy="20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Vanilla Policy Gradient (VPG)</a:t>
            </a:r>
            <a:endParaRPr/>
          </a:p>
        </p:txBody>
      </p:sp>
      <p:sp>
        <p:nvSpPr>
          <p:cNvPr id="171" name="Google Shape;171;p27"/>
          <p:cNvSpPr txBox="1"/>
          <p:nvPr/>
        </p:nvSpPr>
        <p:spPr>
          <a:xfrm>
            <a:off x="311700" y="1076550"/>
            <a:ext cx="7843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For any trajectory    , let                          , where                          . That is, the expected total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reward gained in following    . Vanilla policy gradient aims to maximize the expected value of this over all trajectories: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can be proven mathematically that this is equivalent to maximizing                                         , where                                   is the </a:t>
            </a:r>
            <a:r>
              <a:rPr b="1" lang="en">
                <a:solidFill>
                  <a:schemeClr val="dk1"/>
                </a:solidFill>
              </a:rPr>
              <a:t>advantage </a:t>
            </a:r>
            <a:r>
              <a:rPr lang="en">
                <a:solidFill>
                  <a:schemeClr val="dk1"/>
                </a:solidFill>
              </a:rPr>
              <a:t>of performing      in state     , and    is an arbitrary timestep from an arbitrary trajectory. Using a finite sample of timesteps gained by interacting with the environment, the objective becomes: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Which has gradient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Empirical </a:t>
            </a:r>
            <a:r>
              <a:rPr lang="en">
                <a:solidFill>
                  <a:schemeClr val="dk1"/>
                </a:solidFill>
              </a:rPr>
              <a:t>evaluations</a:t>
            </a:r>
            <a:r>
              <a:rPr lang="en">
                <a:solidFill>
                  <a:schemeClr val="dk1"/>
                </a:solidFill>
              </a:rPr>
              <a:t> show using this gradient for more than one epoch is often destructive to the policy, rendering VPG data-inefficient.</a:t>
            </a:r>
            <a:endParaRPr>
              <a:solidFill>
                <a:schemeClr val="dk1"/>
              </a:solidFill>
            </a:endParaRPr>
          </a:p>
        </p:txBody>
      </p:sp>
      <p:pic>
        <p:nvPicPr>
          <p:cNvPr descr="\tau" id="172" name="Google Shape;172;p27" title="MathEquation,#ffffff"/>
          <p:cNvPicPr preferRelativeResize="0"/>
          <p:nvPr/>
        </p:nvPicPr>
        <p:blipFill>
          <a:blip r:embed="rId3">
            <a:alphaModFix/>
          </a:blip>
          <a:stretch>
            <a:fillRect/>
          </a:stretch>
        </p:blipFill>
        <p:spPr>
          <a:xfrm>
            <a:off x="1821500" y="1179175"/>
            <a:ext cx="158132" cy="203200"/>
          </a:xfrm>
          <a:prstGeom prst="rect">
            <a:avLst/>
          </a:prstGeom>
          <a:noFill/>
          <a:ln>
            <a:noFill/>
          </a:ln>
        </p:spPr>
      </p:pic>
      <p:pic>
        <p:nvPicPr>
          <p:cNvPr descr="\mathbb r(\tau) = \sum\limits_{t=1}^T \gamma^{t - 1}r_t" id="173" name="Google Shape;173;p27" title="MathEquation,#ffffff"/>
          <p:cNvPicPr preferRelativeResize="0"/>
          <p:nvPr/>
        </p:nvPicPr>
        <p:blipFill>
          <a:blip r:embed="rId4">
            <a:alphaModFix/>
          </a:blip>
          <a:stretch>
            <a:fillRect/>
          </a:stretch>
        </p:blipFill>
        <p:spPr>
          <a:xfrm>
            <a:off x="2326450" y="1043625"/>
            <a:ext cx="1220026" cy="474300"/>
          </a:xfrm>
          <a:prstGeom prst="rect">
            <a:avLst/>
          </a:prstGeom>
          <a:noFill/>
          <a:ln>
            <a:noFill/>
          </a:ln>
        </p:spPr>
      </p:pic>
      <p:pic>
        <p:nvPicPr>
          <p:cNvPr descr="r_t = R_{a_t}(s_t, s_{t+1})" id="174" name="Google Shape;174;p27" title="MathEquation,#ffffff"/>
          <p:cNvPicPr preferRelativeResize="0"/>
          <p:nvPr/>
        </p:nvPicPr>
        <p:blipFill>
          <a:blip r:embed="rId5">
            <a:alphaModFix/>
          </a:blip>
          <a:stretch>
            <a:fillRect/>
          </a:stretch>
        </p:blipFill>
        <p:spPr>
          <a:xfrm>
            <a:off x="4222450" y="1179175"/>
            <a:ext cx="1250462" cy="203200"/>
          </a:xfrm>
          <a:prstGeom prst="rect">
            <a:avLst/>
          </a:prstGeom>
          <a:noFill/>
          <a:ln>
            <a:noFill/>
          </a:ln>
        </p:spPr>
      </p:pic>
      <p:pic>
        <p:nvPicPr>
          <p:cNvPr descr="\tau" id="175" name="Google Shape;175;p27" title="MathEquation,#ffffff"/>
          <p:cNvPicPr preferRelativeResize="0"/>
          <p:nvPr/>
        </p:nvPicPr>
        <p:blipFill>
          <a:blip r:embed="rId3">
            <a:alphaModFix/>
          </a:blip>
          <a:stretch>
            <a:fillRect/>
          </a:stretch>
        </p:blipFill>
        <p:spPr>
          <a:xfrm>
            <a:off x="2505500" y="1606000"/>
            <a:ext cx="158132" cy="203200"/>
          </a:xfrm>
          <a:prstGeom prst="rect">
            <a:avLst/>
          </a:prstGeom>
          <a:noFill/>
          <a:ln>
            <a:noFill/>
          </a:ln>
        </p:spPr>
      </p:pic>
      <p:pic>
        <p:nvPicPr>
          <p:cNvPr descr="J(\theta) =\underset{\tau \sim\pi_\theta}{\mathbb E}[\mathbb r(\tau)]" id="176" name="Google Shape;176;p27" title="MathEquation,#ffffff"/>
          <p:cNvPicPr preferRelativeResize="0"/>
          <p:nvPr/>
        </p:nvPicPr>
        <p:blipFill>
          <a:blip r:embed="rId6">
            <a:alphaModFix/>
          </a:blip>
          <a:stretch>
            <a:fillRect/>
          </a:stretch>
        </p:blipFill>
        <p:spPr>
          <a:xfrm>
            <a:off x="2007775" y="1829838"/>
            <a:ext cx="1333576" cy="328400"/>
          </a:xfrm>
          <a:prstGeom prst="rect">
            <a:avLst/>
          </a:prstGeom>
          <a:noFill/>
          <a:ln>
            <a:noFill/>
          </a:ln>
        </p:spPr>
      </p:pic>
      <p:pic>
        <p:nvPicPr>
          <p:cNvPr descr="J(\theta) = \mathbb E_t[\log\pi_\theta(a_t\mid s_t)A_t]" id="177" name="Google Shape;177;p27" title="MathEquation,#ffffff"/>
          <p:cNvPicPr preferRelativeResize="0"/>
          <p:nvPr/>
        </p:nvPicPr>
        <p:blipFill>
          <a:blip r:embed="rId7">
            <a:alphaModFix/>
          </a:blip>
          <a:stretch>
            <a:fillRect/>
          </a:stretch>
        </p:blipFill>
        <p:spPr>
          <a:xfrm>
            <a:off x="5818275" y="2259525"/>
            <a:ext cx="1958554" cy="203200"/>
          </a:xfrm>
          <a:prstGeom prst="rect">
            <a:avLst/>
          </a:prstGeom>
          <a:noFill/>
          <a:ln>
            <a:noFill/>
          </a:ln>
        </p:spPr>
      </p:pic>
      <p:pic>
        <p:nvPicPr>
          <p:cNvPr descr="a_t" id="178" name="Google Shape;178;p27" title="MathEquation,#ffffff"/>
          <p:cNvPicPr preferRelativeResize="0"/>
          <p:nvPr/>
        </p:nvPicPr>
        <p:blipFill>
          <a:blip r:embed="rId8">
            <a:alphaModFix/>
          </a:blip>
          <a:stretch>
            <a:fillRect/>
          </a:stretch>
        </p:blipFill>
        <p:spPr>
          <a:xfrm>
            <a:off x="5105100" y="2470150"/>
            <a:ext cx="229280" cy="203199"/>
          </a:xfrm>
          <a:prstGeom prst="rect">
            <a:avLst/>
          </a:prstGeom>
          <a:noFill/>
          <a:ln>
            <a:noFill/>
          </a:ln>
        </p:spPr>
      </p:pic>
      <p:pic>
        <p:nvPicPr>
          <p:cNvPr descr="s_t" id="179" name="Google Shape;179;p27" title="MathEquation,#ffffff"/>
          <p:cNvPicPr preferRelativeResize="0"/>
          <p:nvPr/>
        </p:nvPicPr>
        <p:blipFill>
          <a:blip r:embed="rId9">
            <a:alphaModFix/>
          </a:blip>
          <a:stretch>
            <a:fillRect/>
          </a:stretch>
        </p:blipFill>
        <p:spPr>
          <a:xfrm>
            <a:off x="5970075" y="2470150"/>
            <a:ext cx="213614" cy="203200"/>
          </a:xfrm>
          <a:prstGeom prst="rect">
            <a:avLst/>
          </a:prstGeom>
          <a:noFill/>
          <a:ln>
            <a:noFill/>
          </a:ln>
        </p:spPr>
      </p:pic>
      <p:pic>
        <p:nvPicPr>
          <p:cNvPr descr="A_t = Q(a_t, s_t) - V(s_t)" id="180" name="Google Shape;180;p27" title="MathEquation,#ffffff"/>
          <p:cNvPicPr preferRelativeResize="0"/>
          <p:nvPr/>
        </p:nvPicPr>
        <p:blipFill>
          <a:blip r:embed="rId10">
            <a:alphaModFix/>
          </a:blip>
          <a:stretch>
            <a:fillRect/>
          </a:stretch>
        </p:blipFill>
        <p:spPr>
          <a:xfrm>
            <a:off x="910875" y="2470150"/>
            <a:ext cx="1642020" cy="203200"/>
          </a:xfrm>
          <a:prstGeom prst="rect">
            <a:avLst/>
          </a:prstGeom>
          <a:noFill/>
          <a:ln>
            <a:noFill/>
          </a:ln>
        </p:spPr>
      </p:pic>
      <p:pic>
        <p:nvPicPr>
          <p:cNvPr descr="t" id="181" name="Google Shape;181;p27" title="MathEquation,#ffffff"/>
          <p:cNvPicPr preferRelativeResize="0"/>
          <p:nvPr/>
        </p:nvPicPr>
        <p:blipFill>
          <a:blip r:embed="rId11">
            <a:alphaModFix/>
          </a:blip>
          <a:stretch>
            <a:fillRect/>
          </a:stretch>
        </p:blipFill>
        <p:spPr>
          <a:xfrm>
            <a:off x="6637325" y="2470150"/>
            <a:ext cx="73026" cy="170675"/>
          </a:xfrm>
          <a:prstGeom prst="rect">
            <a:avLst/>
          </a:prstGeom>
          <a:noFill/>
          <a:ln>
            <a:noFill/>
          </a:ln>
        </p:spPr>
      </p:pic>
      <p:pic>
        <p:nvPicPr>
          <p:cNvPr descr="L^{PG}(\theta) = \hat{\mathbb E}_t[\log\pi_\theta(a_t\mid s_t)\hat{A}_t]" id="182" name="Google Shape;182;p27" title="MathEquation,#ffffff"/>
          <p:cNvPicPr preferRelativeResize="0"/>
          <p:nvPr/>
        </p:nvPicPr>
        <p:blipFill>
          <a:blip r:embed="rId12">
            <a:alphaModFix/>
          </a:blip>
          <a:stretch>
            <a:fillRect/>
          </a:stretch>
        </p:blipFill>
        <p:spPr>
          <a:xfrm>
            <a:off x="557825" y="3184550"/>
            <a:ext cx="3353976" cy="373125"/>
          </a:xfrm>
          <a:prstGeom prst="rect">
            <a:avLst/>
          </a:prstGeom>
          <a:noFill/>
          <a:ln>
            <a:noFill/>
          </a:ln>
        </p:spPr>
      </p:pic>
      <p:pic>
        <p:nvPicPr>
          <p:cNvPr descr="\nabla_\theta L^{PG}(\theta) = \hat{\mathbb E}_t[\nabla_\theta \log\pi_\theta(a_t\mid s_t)\hat{A}_t]" id="183" name="Google Shape;183;p27" title="MathEquation,#ffffff"/>
          <p:cNvPicPr preferRelativeResize="0"/>
          <p:nvPr/>
        </p:nvPicPr>
        <p:blipFill>
          <a:blip r:embed="rId13">
            <a:alphaModFix/>
          </a:blip>
          <a:stretch>
            <a:fillRect/>
          </a:stretch>
        </p:blipFill>
        <p:spPr>
          <a:xfrm>
            <a:off x="1979625" y="3711575"/>
            <a:ext cx="2800676" cy="25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Trust Region Policy Optimization (TRPO)</a:t>
            </a:r>
            <a:endParaRPr/>
          </a:p>
        </p:txBody>
      </p:sp>
      <p:sp>
        <p:nvSpPr>
          <p:cNvPr id="189" name="Google Shape;189;p28"/>
          <p:cNvSpPr txBox="1"/>
          <p:nvPr/>
        </p:nvSpPr>
        <p:spPr>
          <a:xfrm>
            <a:off x="311700" y="1076550"/>
            <a:ext cx="7843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Trust Region Policy Optimization (TRPO) uses “surrogate” (temporary) objective functions that are based on a temporary fixed policy       , which is replaced by newer policies as the policy is updated. It can be shown that optimizing            is about equivalent to optimizing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long as        is refreshed frequently enough.</a:t>
            </a:r>
            <a:endParaRPr>
              <a:solidFill>
                <a:schemeClr val="dk1"/>
              </a:solidFill>
            </a:endParaRPr>
          </a:p>
          <a:p>
            <a:pPr indent="0" lvl="0" marL="0" rtl="0" algn="l">
              <a:spcBef>
                <a:spcPts val="0"/>
              </a:spcBef>
              <a:spcAft>
                <a:spcPts val="0"/>
              </a:spcAft>
              <a:buNone/>
            </a:pPr>
            <a:r>
              <a:rPr lang="en">
                <a:solidFill>
                  <a:schemeClr val="dk1"/>
                </a:solidFill>
              </a:rPr>
              <a:t>TRPO maximizes this objective under the constraint                                           , where      is KL-divergence and    is a positive hyperparameter.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TRPO updates the policy to favor positively rewarded actions based on prior experience, but only within a ‘trust region’, i.e., the policy cannot become too different from       .        is updated with the new policy when the surrogate objective is maximized under the constraint.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Unfortunately, TRPO is very sensitive to hyperparameter tuning, complicated, and incompatible with noise-based architectures.</a:t>
            </a:r>
            <a:endParaRPr>
              <a:solidFill>
                <a:schemeClr val="dk1"/>
              </a:solidFill>
            </a:endParaRPr>
          </a:p>
        </p:txBody>
      </p:sp>
      <p:pic>
        <p:nvPicPr>
          <p:cNvPr descr="\pi_{\theta_{\text{old}}}" id="190" name="Google Shape;190;p28" title="MathEquation,#ffffff"/>
          <p:cNvPicPr preferRelativeResize="0"/>
          <p:nvPr/>
        </p:nvPicPr>
        <p:blipFill>
          <a:blip r:embed="rId3">
            <a:alphaModFix/>
          </a:blip>
          <a:stretch>
            <a:fillRect/>
          </a:stretch>
        </p:blipFill>
        <p:spPr>
          <a:xfrm>
            <a:off x="3410475" y="1433400"/>
            <a:ext cx="318746" cy="203201"/>
          </a:xfrm>
          <a:prstGeom prst="rect">
            <a:avLst/>
          </a:prstGeom>
          <a:noFill/>
          <a:ln>
            <a:noFill/>
          </a:ln>
        </p:spPr>
      </p:pic>
      <p:pic>
        <p:nvPicPr>
          <p:cNvPr descr="\pi_{\theta_{\text{old}}}" id="191" name="Google Shape;191;p28" title="MathEquation,#ffffff"/>
          <p:cNvPicPr preferRelativeResize="0"/>
          <p:nvPr/>
        </p:nvPicPr>
        <p:blipFill>
          <a:blip r:embed="rId3">
            <a:alphaModFix/>
          </a:blip>
          <a:stretch>
            <a:fillRect/>
          </a:stretch>
        </p:blipFill>
        <p:spPr>
          <a:xfrm>
            <a:off x="1296300" y="2512525"/>
            <a:ext cx="318746" cy="203201"/>
          </a:xfrm>
          <a:prstGeom prst="rect">
            <a:avLst/>
          </a:prstGeom>
          <a:noFill/>
          <a:ln>
            <a:noFill/>
          </a:ln>
        </p:spPr>
      </p:pic>
      <p:pic>
        <p:nvPicPr>
          <p:cNvPr descr="L^{PG}(\theta)" id="192" name="Google Shape;192;p28" title="MathEquation,#ffffff"/>
          <p:cNvPicPr preferRelativeResize="0"/>
          <p:nvPr/>
        </p:nvPicPr>
        <p:blipFill>
          <a:blip r:embed="rId4">
            <a:alphaModFix/>
          </a:blip>
          <a:stretch>
            <a:fillRect/>
          </a:stretch>
        </p:blipFill>
        <p:spPr>
          <a:xfrm>
            <a:off x="3622300" y="1608350"/>
            <a:ext cx="478118" cy="203200"/>
          </a:xfrm>
          <a:prstGeom prst="rect">
            <a:avLst/>
          </a:prstGeom>
          <a:noFill/>
          <a:ln>
            <a:noFill/>
          </a:ln>
        </p:spPr>
      </p:pic>
      <p:pic>
        <p:nvPicPr>
          <p:cNvPr descr="\hat{\mathbb E}_t[\text{KL}[\pi_{\theta_\text{old}}(\cdot\mid s_t), \pi_\theta(\cdot\mid s_t)]] \leq \delta" id="193" name="Google Shape;193;p28" title="MathEquation,#ffffff"/>
          <p:cNvPicPr preferRelativeResize="0"/>
          <p:nvPr/>
        </p:nvPicPr>
        <p:blipFill>
          <a:blip r:embed="rId5">
            <a:alphaModFix/>
          </a:blip>
          <a:stretch>
            <a:fillRect/>
          </a:stretch>
        </p:blipFill>
        <p:spPr>
          <a:xfrm>
            <a:off x="4543750" y="2676125"/>
            <a:ext cx="2048574" cy="233025"/>
          </a:xfrm>
          <a:prstGeom prst="rect">
            <a:avLst/>
          </a:prstGeom>
          <a:noFill/>
          <a:ln>
            <a:noFill/>
          </a:ln>
        </p:spPr>
      </p:pic>
      <p:pic>
        <p:nvPicPr>
          <p:cNvPr descr="\text{KL}" id="194" name="Google Shape;194;p28" title="MathEquation,#ffffff"/>
          <p:cNvPicPr preferRelativeResize="0"/>
          <p:nvPr/>
        </p:nvPicPr>
        <p:blipFill>
          <a:blip r:embed="rId6">
            <a:alphaModFix/>
          </a:blip>
          <a:stretch>
            <a:fillRect/>
          </a:stretch>
        </p:blipFill>
        <p:spPr>
          <a:xfrm>
            <a:off x="7244575" y="2676125"/>
            <a:ext cx="207878" cy="203201"/>
          </a:xfrm>
          <a:prstGeom prst="rect">
            <a:avLst/>
          </a:prstGeom>
          <a:noFill/>
          <a:ln>
            <a:noFill/>
          </a:ln>
        </p:spPr>
      </p:pic>
      <p:pic>
        <p:nvPicPr>
          <p:cNvPr descr="\delta" id="195" name="Google Shape;195;p28" title="MathEquation,#ffffff"/>
          <p:cNvPicPr preferRelativeResize="0"/>
          <p:nvPr/>
        </p:nvPicPr>
        <p:blipFill>
          <a:blip r:embed="rId7">
            <a:alphaModFix/>
          </a:blip>
          <a:stretch>
            <a:fillRect/>
          </a:stretch>
        </p:blipFill>
        <p:spPr>
          <a:xfrm>
            <a:off x="1948825" y="2879325"/>
            <a:ext cx="101410" cy="203200"/>
          </a:xfrm>
          <a:prstGeom prst="rect">
            <a:avLst/>
          </a:prstGeom>
          <a:noFill/>
          <a:ln>
            <a:noFill/>
          </a:ln>
        </p:spPr>
      </p:pic>
      <p:pic>
        <p:nvPicPr>
          <p:cNvPr descr="\pi_{\theta_{\text{old}}}" id="196" name="Google Shape;196;p28" title="MathEquation,#ffffff"/>
          <p:cNvPicPr preferRelativeResize="0"/>
          <p:nvPr/>
        </p:nvPicPr>
        <p:blipFill>
          <a:blip r:embed="rId3">
            <a:alphaModFix/>
          </a:blip>
          <a:stretch>
            <a:fillRect/>
          </a:stretch>
        </p:blipFill>
        <p:spPr>
          <a:xfrm>
            <a:off x="5904200" y="3561650"/>
            <a:ext cx="318746" cy="203201"/>
          </a:xfrm>
          <a:prstGeom prst="rect">
            <a:avLst/>
          </a:prstGeom>
          <a:noFill/>
          <a:ln>
            <a:noFill/>
          </a:ln>
        </p:spPr>
      </p:pic>
      <p:pic>
        <p:nvPicPr>
          <p:cNvPr descr="\pi_{\theta_{\text{old}}}" id="197" name="Google Shape;197;p28" title="MathEquation,#ffffff"/>
          <p:cNvPicPr preferRelativeResize="0"/>
          <p:nvPr/>
        </p:nvPicPr>
        <p:blipFill>
          <a:blip r:embed="rId3">
            <a:alphaModFix/>
          </a:blip>
          <a:stretch>
            <a:fillRect/>
          </a:stretch>
        </p:blipFill>
        <p:spPr>
          <a:xfrm>
            <a:off x="6310800" y="3561650"/>
            <a:ext cx="318746" cy="203201"/>
          </a:xfrm>
          <a:prstGeom prst="rect">
            <a:avLst/>
          </a:prstGeom>
          <a:noFill/>
          <a:ln>
            <a:noFill/>
          </a:ln>
        </p:spPr>
      </p:pic>
      <p:pic>
        <p:nvPicPr>
          <p:cNvPr descr="L^{CPI}(\theta) = \hat{\mathbb E}_t[\frac{\pi_\theta(a_t\mid s_t)}{\pi_{\theta_\text{old}}(a_t\mid s_t)}\hat{A}_t]" id="198" name="Google Shape;198;p28" title="MathEquation,#ffffff"/>
          <p:cNvPicPr preferRelativeResize="0"/>
          <p:nvPr/>
        </p:nvPicPr>
        <p:blipFill>
          <a:blip r:embed="rId8">
            <a:alphaModFix/>
          </a:blip>
          <a:stretch>
            <a:fillRect/>
          </a:stretch>
        </p:blipFill>
        <p:spPr>
          <a:xfrm>
            <a:off x="783800" y="1901475"/>
            <a:ext cx="2535918" cy="5040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140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Authors’ Proposal: Proximal Policy Optimization (PPO)</a:t>
            </a:r>
            <a:endParaRPr/>
          </a:p>
        </p:txBody>
      </p:sp>
      <p:sp>
        <p:nvSpPr>
          <p:cNvPr id="204" name="Google Shape;204;p29"/>
          <p:cNvSpPr txBox="1"/>
          <p:nvPr/>
        </p:nvSpPr>
        <p:spPr>
          <a:xfrm>
            <a:off x="955350" y="2571750"/>
            <a:ext cx="7233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A family of policy gradient methods a</a:t>
            </a:r>
            <a:r>
              <a:rPr lang="en" sz="1600">
                <a:solidFill>
                  <a:schemeClr val="dk1"/>
                </a:solidFill>
              </a:rPr>
              <a:t>imed to optimize data-efficiency, complexity, and generality.</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 Central Proposal: The Clipped Objective</a:t>
            </a:r>
            <a:endParaRPr/>
          </a:p>
        </p:txBody>
      </p:sp>
      <p:sp>
        <p:nvSpPr>
          <p:cNvPr id="210" name="Google Shape;210;p30"/>
          <p:cNvSpPr txBox="1"/>
          <p:nvPr>
            <p:ph idx="1" type="body"/>
          </p:nvPr>
        </p:nvSpPr>
        <p:spPr>
          <a:xfrm>
            <a:off x="311700" y="1152475"/>
            <a:ext cx="5732400" cy="381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Let the probability ratio                         .</a:t>
            </a:r>
            <a:endParaRPr>
              <a:solidFill>
                <a:schemeClr val="dk1"/>
              </a:solidFill>
            </a:endParaRPr>
          </a:p>
          <a:p>
            <a:pPr indent="0" lvl="0" marL="0" rtl="0" algn="l">
              <a:lnSpc>
                <a:spcPct val="100000"/>
              </a:lnSpc>
              <a:spcBef>
                <a:spcPts val="1200"/>
              </a:spcBef>
              <a:spcAft>
                <a:spcPts val="0"/>
              </a:spcAft>
              <a:buNone/>
            </a:pPr>
            <a:r>
              <a:rPr lang="en">
                <a:solidFill>
                  <a:schemeClr val="dk1"/>
                </a:solidFill>
              </a:rPr>
              <a:t>Optimize the following surrogate objective:</a:t>
            </a:r>
            <a:endParaRPr>
              <a:solidFill>
                <a:schemeClr val="dk1"/>
              </a:solidFill>
            </a:endParaRPr>
          </a:p>
          <a:p>
            <a:pPr indent="0" lvl="0" marL="0" rtl="0" algn="l">
              <a:lnSpc>
                <a:spcPct val="100000"/>
              </a:lnSpc>
              <a:spcBef>
                <a:spcPts val="1200"/>
              </a:spcBef>
              <a:spcAft>
                <a:spcPts val="0"/>
              </a:spcAft>
              <a:buNone/>
            </a:pPr>
            <a:r>
              <a:t/>
            </a:r>
            <a:endParaRPr>
              <a:solidFill>
                <a:schemeClr val="dk1"/>
              </a:solidFill>
            </a:endParaRPr>
          </a:p>
          <a:p>
            <a:pPr indent="0" lvl="0" marL="0" rtl="0" algn="l">
              <a:lnSpc>
                <a:spcPct val="100000"/>
              </a:lnSpc>
              <a:spcBef>
                <a:spcPts val="1200"/>
              </a:spcBef>
              <a:spcAft>
                <a:spcPts val="0"/>
              </a:spcAft>
              <a:buNone/>
            </a:pPr>
            <a:r>
              <a:rPr lang="en">
                <a:solidFill>
                  <a:schemeClr val="dk1"/>
                </a:solidFill>
              </a:rPr>
              <a:t>            is a pessimistic bound on the performance of the policy and via the clipping prevents it from diverging from the policy more than indicated by the hyperparameter   .</a:t>
            </a:r>
            <a:endParaRPr>
              <a:solidFill>
                <a:schemeClr val="dk1"/>
              </a:solidFill>
            </a:endParaRPr>
          </a:p>
          <a:p>
            <a:pPr indent="0" lvl="0" marL="0" rtl="0" algn="l">
              <a:lnSpc>
                <a:spcPct val="100000"/>
              </a:lnSpc>
              <a:spcBef>
                <a:spcPts val="1200"/>
              </a:spcBef>
              <a:spcAft>
                <a:spcPts val="1200"/>
              </a:spcAft>
              <a:buNone/>
            </a:pPr>
            <a:r>
              <a:t/>
            </a:r>
            <a:endParaRPr>
              <a:solidFill>
                <a:schemeClr val="dk1"/>
              </a:solidFill>
            </a:endParaRPr>
          </a:p>
        </p:txBody>
      </p:sp>
      <p:pic>
        <p:nvPicPr>
          <p:cNvPr descr="r_t(\theta) = \frac{\pi_\theta(a_t\mid s_t)}{\pi_{\theta_\text{old}}(a_t\mid s_t)}" id="211" name="Google Shape;211;p30" title="MathEquation,#ffffff"/>
          <p:cNvPicPr preferRelativeResize="0"/>
          <p:nvPr/>
        </p:nvPicPr>
        <p:blipFill>
          <a:blip r:embed="rId3">
            <a:alphaModFix/>
          </a:blip>
          <a:stretch>
            <a:fillRect/>
          </a:stretch>
        </p:blipFill>
        <p:spPr>
          <a:xfrm>
            <a:off x="2767950" y="1187775"/>
            <a:ext cx="1539300" cy="482950"/>
          </a:xfrm>
          <a:prstGeom prst="rect">
            <a:avLst/>
          </a:prstGeom>
          <a:noFill/>
          <a:ln>
            <a:noFill/>
          </a:ln>
        </p:spPr>
      </p:pic>
      <p:pic>
        <p:nvPicPr>
          <p:cNvPr descr="L^\text{CLIP}(\theta) = \hat{\mathbb E}_t[\min(r_t(\theta), \text{clip}(r_t(\theta),1-\epsilon,1+\epsilon))\hat{A}_t]" id="212" name="Google Shape;212;p30" title="MathEquation,#ffffff"/>
          <p:cNvPicPr preferRelativeResize="0"/>
          <p:nvPr/>
        </p:nvPicPr>
        <p:blipFill>
          <a:blip r:embed="rId4">
            <a:alphaModFix/>
          </a:blip>
          <a:stretch>
            <a:fillRect/>
          </a:stretch>
        </p:blipFill>
        <p:spPr>
          <a:xfrm>
            <a:off x="691975" y="2047725"/>
            <a:ext cx="5069800" cy="335875"/>
          </a:xfrm>
          <a:prstGeom prst="rect">
            <a:avLst/>
          </a:prstGeom>
          <a:noFill/>
          <a:ln>
            <a:noFill/>
          </a:ln>
        </p:spPr>
      </p:pic>
      <p:pic>
        <p:nvPicPr>
          <p:cNvPr descr="L^\text{CLIP}(\theta)" id="213" name="Google Shape;213;p30" title="MathEquation,#ffffff"/>
          <p:cNvPicPr preferRelativeResize="0"/>
          <p:nvPr/>
        </p:nvPicPr>
        <p:blipFill>
          <a:blip r:embed="rId5">
            <a:alphaModFix/>
          </a:blip>
          <a:stretch>
            <a:fillRect/>
          </a:stretch>
        </p:blipFill>
        <p:spPr>
          <a:xfrm>
            <a:off x="381300" y="2512525"/>
            <a:ext cx="734350" cy="302925"/>
          </a:xfrm>
          <a:prstGeom prst="rect">
            <a:avLst/>
          </a:prstGeom>
          <a:noFill/>
          <a:ln>
            <a:noFill/>
          </a:ln>
        </p:spPr>
      </p:pic>
      <p:pic>
        <p:nvPicPr>
          <p:cNvPr descr="\epsilon" id="214" name="Google Shape;214;p30" title="MathEquation,#ffffff"/>
          <p:cNvPicPr preferRelativeResize="0"/>
          <p:nvPr/>
        </p:nvPicPr>
        <p:blipFill>
          <a:blip r:embed="rId6">
            <a:alphaModFix/>
          </a:blip>
          <a:stretch>
            <a:fillRect/>
          </a:stretch>
        </p:blipFill>
        <p:spPr>
          <a:xfrm>
            <a:off x="2068875" y="3413600"/>
            <a:ext cx="124282" cy="203201"/>
          </a:xfrm>
          <a:prstGeom prst="rect">
            <a:avLst/>
          </a:prstGeom>
          <a:noFill/>
          <a:ln>
            <a:noFill/>
          </a:ln>
        </p:spPr>
      </p:pic>
      <p:pic>
        <p:nvPicPr>
          <p:cNvPr id="215" name="Google Shape;215;p30"/>
          <p:cNvPicPr preferRelativeResize="0"/>
          <p:nvPr/>
        </p:nvPicPr>
        <p:blipFill>
          <a:blip r:embed="rId7">
            <a:alphaModFix/>
          </a:blip>
          <a:stretch>
            <a:fillRect/>
          </a:stretch>
        </p:blipFill>
        <p:spPr>
          <a:xfrm>
            <a:off x="5014675" y="3482574"/>
            <a:ext cx="3817625" cy="1507250"/>
          </a:xfrm>
          <a:prstGeom prst="rect">
            <a:avLst/>
          </a:prstGeom>
          <a:noFill/>
          <a:ln>
            <a:noFill/>
          </a:ln>
        </p:spPr>
      </p:pic>
      <p:pic>
        <p:nvPicPr>
          <p:cNvPr id="216" name="Google Shape;216;p30"/>
          <p:cNvPicPr preferRelativeResize="0"/>
          <p:nvPr/>
        </p:nvPicPr>
        <p:blipFill rotWithShape="1">
          <a:blip r:embed="rId8">
            <a:alphaModFix/>
          </a:blip>
          <a:srcRect b="7447" l="18890" r="30977" t="15694"/>
          <a:stretch/>
        </p:blipFill>
        <p:spPr>
          <a:xfrm>
            <a:off x="6183941" y="1152475"/>
            <a:ext cx="2648359" cy="2195351"/>
          </a:xfrm>
          <a:prstGeom prst="rect">
            <a:avLst/>
          </a:prstGeom>
          <a:noFill/>
          <a:ln>
            <a:noFill/>
          </a:ln>
        </p:spPr>
      </p:pic>
      <p:sp>
        <p:nvSpPr>
          <p:cNvPr id="217" name="Google Shape;217;p30"/>
          <p:cNvSpPr txBox="1"/>
          <p:nvPr/>
        </p:nvSpPr>
        <p:spPr>
          <a:xfrm>
            <a:off x="311700" y="3728225"/>
            <a:ext cx="4533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800">
                <a:solidFill>
                  <a:schemeClr val="dk1"/>
                </a:solidFill>
              </a:rPr>
              <a:t>This surrogate objective can be optimized for several epochs, rendering PPO more data-efficient than VPG.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Another Area of PPO: TRPO with Adaptive KL Penalty</a:t>
            </a:r>
            <a:endParaRPr/>
          </a:p>
        </p:txBody>
      </p:sp>
      <p:sp>
        <p:nvSpPr>
          <p:cNvPr id="223" name="Google Shape;223;p31"/>
          <p:cNvSpPr txBox="1"/>
          <p:nvPr>
            <p:ph idx="1" type="body"/>
          </p:nvPr>
        </p:nvSpPr>
        <p:spPr>
          <a:xfrm>
            <a:off x="311700" y="1152475"/>
            <a:ext cx="8520600" cy="38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While standard TRPO optimizes            under the constraint           , where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is the KL-divergence between       and     , the authors propose using      as a penalty instead of a constraint; i.e., maximize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However, a fixed    has been empirically shown to be insufficient. The authors therefore also propose adapting    such that each time                 is optimized,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Where       is some target KL-divergence.            can be an alternative to          .</a:t>
            </a:r>
            <a:endParaRPr>
              <a:solidFill>
                <a:schemeClr val="dk1"/>
              </a:solidFill>
            </a:endParaRPr>
          </a:p>
        </p:txBody>
      </p:sp>
      <p:pic>
        <p:nvPicPr>
          <p:cNvPr descr="L^{CPI}(\theta)" id="224" name="Google Shape;224;p31" title="MathEquation,#ffffff"/>
          <p:cNvPicPr preferRelativeResize="0"/>
          <p:nvPr/>
        </p:nvPicPr>
        <p:blipFill>
          <a:blip r:embed="rId3">
            <a:alphaModFix/>
          </a:blip>
          <a:stretch>
            <a:fillRect/>
          </a:stretch>
        </p:blipFill>
        <p:spPr>
          <a:xfrm>
            <a:off x="3699950" y="1278025"/>
            <a:ext cx="680850" cy="261275"/>
          </a:xfrm>
          <a:prstGeom prst="rect">
            <a:avLst/>
          </a:prstGeom>
          <a:noFill/>
          <a:ln>
            <a:noFill/>
          </a:ln>
        </p:spPr>
      </p:pic>
      <p:pic>
        <p:nvPicPr>
          <p:cNvPr descr="d(\theta) = \hat{\mathbb E}_t[\text{KL}[\pi_{\theta_\text{old}}(a_t\mid s_t), \pi_\theta(a_t\mid s_t)]]" id="225" name="Google Shape;225;p31" title="MathEquation,#ffffff"/>
          <p:cNvPicPr preferRelativeResize="0"/>
          <p:nvPr/>
        </p:nvPicPr>
        <p:blipFill>
          <a:blip r:embed="rId4">
            <a:alphaModFix/>
          </a:blip>
          <a:stretch>
            <a:fillRect/>
          </a:stretch>
        </p:blipFill>
        <p:spPr>
          <a:xfrm>
            <a:off x="515400" y="1726799"/>
            <a:ext cx="3166754" cy="304800"/>
          </a:xfrm>
          <a:prstGeom prst="rect">
            <a:avLst/>
          </a:prstGeom>
          <a:noFill/>
          <a:ln>
            <a:noFill/>
          </a:ln>
        </p:spPr>
      </p:pic>
      <p:pic>
        <p:nvPicPr>
          <p:cNvPr descr="\pi_{\theta_\text{old}}" id="226" name="Google Shape;226;p31" title="MathEquation,#ffffff"/>
          <p:cNvPicPr preferRelativeResize="0"/>
          <p:nvPr/>
        </p:nvPicPr>
        <p:blipFill>
          <a:blip r:embed="rId5">
            <a:alphaModFix/>
          </a:blip>
          <a:stretch>
            <a:fillRect/>
          </a:stretch>
        </p:blipFill>
        <p:spPr>
          <a:xfrm>
            <a:off x="3441650" y="2259500"/>
            <a:ext cx="409850" cy="261276"/>
          </a:xfrm>
          <a:prstGeom prst="rect">
            <a:avLst/>
          </a:prstGeom>
          <a:noFill/>
          <a:ln>
            <a:noFill/>
          </a:ln>
        </p:spPr>
      </p:pic>
      <p:pic>
        <p:nvPicPr>
          <p:cNvPr descr="\pi_\theta" id="227" name="Google Shape;227;p31" title="MathEquation,#ffffff"/>
          <p:cNvPicPr preferRelativeResize="0"/>
          <p:nvPr/>
        </p:nvPicPr>
        <p:blipFill>
          <a:blip r:embed="rId6">
            <a:alphaModFix/>
          </a:blip>
          <a:stretch>
            <a:fillRect/>
          </a:stretch>
        </p:blipFill>
        <p:spPr>
          <a:xfrm>
            <a:off x="4312325" y="2259500"/>
            <a:ext cx="259680" cy="203200"/>
          </a:xfrm>
          <a:prstGeom prst="rect">
            <a:avLst/>
          </a:prstGeom>
          <a:noFill/>
          <a:ln>
            <a:noFill/>
          </a:ln>
        </p:spPr>
      </p:pic>
      <p:pic>
        <p:nvPicPr>
          <p:cNvPr descr="L^{KLPEN}(\theta) = L^{CPI}(\theta) - \beta d(\theta)" id="228" name="Google Shape;228;p31" title="MathEquation,#ffffff"/>
          <p:cNvPicPr preferRelativeResize="0"/>
          <p:nvPr/>
        </p:nvPicPr>
        <p:blipFill>
          <a:blip r:embed="rId7">
            <a:alphaModFix/>
          </a:blip>
          <a:stretch>
            <a:fillRect/>
          </a:stretch>
        </p:blipFill>
        <p:spPr>
          <a:xfrm>
            <a:off x="515400" y="3024050"/>
            <a:ext cx="2612750" cy="261275"/>
          </a:xfrm>
          <a:prstGeom prst="rect">
            <a:avLst/>
          </a:prstGeom>
          <a:noFill/>
          <a:ln>
            <a:noFill/>
          </a:ln>
        </p:spPr>
      </p:pic>
      <p:pic>
        <p:nvPicPr>
          <p:cNvPr descr="d(\theta)\leq\delta" id="229" name="Google Shape;229;p31" title="MathEquation,#ffffff"/>
          <p:cNvPicPr preferRelativeResize="0"/>
          <p:nvPr/>
        </p:nvPicPr>
        <p:blipFill>
          <a:blip r:embed="rId8">
            <a:alphaModFix/>
          </a:blip>
          <a:stretch>
            <a:fillRect/>
          </a:stretch>
        </p:blipFill>
        <p:spPr>
          <a:xfrm>
            <a:off x="6524375" y="1307063"/>
            <a:ext cx="599852" cy="203200"/>
          </a:xfrm>
          <a:prstGeom prst="rect">
            <a:avLst/>
          </a:prstGeom>
          <a:noFill/>
          <a:ln>
            <a:noFill/>
          </a:ln>
        </p:spPr>
      </p:pic>
      <p:pic>
        <p:nvPicPr>
          <p:cNvPr descr="d(\theta)" id="230" name="Google Shape;230;p31" title="MathEquation,#ffffff"/>
          <p:cNvPicPr preferRelativeResize="0"/>
          <p:nvPr/>
        </p:nvPicPr>
        <p:blipFill>
          <a:blip r:embed="rId9">
            <a:alphaModFix/>
          </a:blip>
          <a:stretch>
            <a:fillRect/>
          </a:stretch>
        </p:blipFill>
        <p:spPr>
          <a:xfrm>
            <a:off x="7371675" y="2259500"/>
            <a:ext cx="298824" cy="203200"/>
          </a:xfrm>
          <a:prstGeom prst="rect">
            <a:avLst/>
          </a:prstGeom>
          <a:noFill/>
          <a:ln>
            <a:noFill/>
          </a:ln>
        </p:spPr>
      </p:pic>
      <p:pic>
        <p:nvPicPr>
          <p:cNvPr descr="\beta" id="231" name="Google Shape;231;p31" title="MathEquation,#ffffff"/>
          <p:cNvPicPr preferRelativeResize="0"/>
          <p:nvPr/>
        </p:nvPicPr>
        <p:blipFill>
          <a:blip r:embed="rId10">
            <a:alphaModFix/>
          </a:blip>
          <a:stretch>
            <a:fillRect/>
          </a:stretch>
        </p:blipFill>
        <p:spPr>
          <a:xfrm>
            <a:off x="2146550" y="3495175"/>
            <a:ext cx="107372" cy="203202"/>
          </a:xfrm>
          <a:prstGeom prst="rect">
            <a:avLst/>
          </a:prstGeom>
          <a:noFill/>
          <a:ln>
            <a:noFill/>
          </a:ln>
        </p:spPr>
      </p:pic>
      <p:pic>
        <p:nvPicPr>
          <p:cNvPr descr="\beta" id="232" name="Google Shape;232;p31" title="MathEquation,#ffffff"/>
          <p:cNvPicPr preferRelativeResize="0"/>
          <p:nvPr/>
        </p:nvPicPr>
        <p:blipFill>
          <a:blip r:embed="rId10">
            <a:alphaModFix/>
          </a:blip>
          <a:stretch>
            <a:fillRect/>
          </a:stretch>
        </p:blipFill>
        <p:spPr>
          <a:xfrm>
            <a:off x="3699950" y="3809975"/>
            <a:ext cx="107372" cy="203202"/>
          </a:xfrm>
          <a:prstGeom prst="rect">
            <a:avLst/>
          </a:prstGeom>
          <a:noFill/>
          <a:ln>
            <a:noFill/>
          </a:ln>
        </p:spPr>
      </p:pic>
      <p:pic>
        <p:nvPicPr>
          <p:cNvPr descr="L^{KLPEN}(\theta)" id="233" name="Google Shape;233;p31" title="MathEquation,#ffffff"/>
          <p:cNvPicPr preferRelativeResize="0"/>
          <p:nvPr/>
        </p:nvPicPr>
        <p:blipFill>
          <a:blip r:embed="rId11">
            <a:alphaModFix/>
          </a:blip>
          <a:stretch>
            <a:fillRect/>
          </a:stretch>
        </p:blipFill>
        <p:spPr>
          <a:xfrm>
            <a:off x="5959500" y="3780925"/>
            <a:ext cx="954418" cy="261275"/>
          </a:xfrm>
          <a:prstGeom prst="rect">
            <a:avLst/>
          </a:prstGeom>
          <a:noFill/>
          <a:ln>
            <a:noFill/>
          </a:ln>
        </p:spPr>
      </p:pic>
      <p:pic>
        <p:nvPicPr>
          <p:cNvPr descr="\beta \leftarrow \begin{cases}&#10;\frac{1}{2}\beta &amp; d(\theta) &lt; \frac{2}{3}d_\text{targ}\\&#10;2\beta &amp; d(\theta) &gt; \frac{3}{2}d_\text{targ}\\&#10;\beta &amp; \text{otherwise}&#10;\end{cases}" id="234" name="Google Shape;234;p31" title="MathEquation,#ffffff"/>
          <p:cNvPicPr preferRelativeResize="0"/>
          <p:nvPr/>
        </p:nvPicPr>
        <p:blipFill>
          <a:blip r:embed="rId12">
            <a:alphaModFix/>
          </a:blip>
          <a:stretch>
            <a:fillRect/>
          </a:stretch>
        </p:blipFill>
        <p:spPr>
          <a:xfrm>
            <a:off x="515400" y="4042200"/>
            <a:ext cx="1738526" cy="678033"/>
          </a:xfrm>
          <a:prstGeom prst="rect">
            <a:avLst/>
          </a:prstGeom>
          <a:noFill/>
          <a:ln>
            <a:noFill/>
          </a:ln>
        </p:spPr>
      </p:pic>
      <p:pic>
        <p:nvPicPr>
          <p:cNvPr descr="d_\text{targ}" id="235" name="Google Shape;235;p31" title="MathEquation,#ffffff"/>
          <p:cNvPicPr preferRelativeResize="0"/>
          <p:nvPr/>
        </p:nvPicPr>
        <p:blipFill>
          <a:blip r:embed="rId13">
            <a:alphaModFix/>
          </a:blip>
          <a:stretch>
            <a:fillRect/>
          </a:stretch>
        </p:blipFill>
        <p:spPr>
          <a:xfrm>
            <a:off x="1143875" y="4720225"/>
            <a:ext cx="343792" cy="261274"/>
          </a:xfrm>
          <a:prstGeom prst="rect">
            <a:avLst/>
          </a:prstGeom>
          <a:noFill/>
          <a:ln>
            <a:noFill/>
          </a:ln>
        </p:spPr>
      </p:pic>
      <p:pic>
        <p:nvPicPr>
          <p:cNvPr descr="L^{KLPEN}" id="236" name="Google Shape;236;p31" title="MathEquation,#ffffff"/>
          <p:cNvPicPr preferRelativeResize="0"/>
          <p:nvPr/>
        </p:nvPicPr>
        <p:blipFill>
          <a:blip r:embed="rId14">
            <a:alphaModFix/>
          </a:blip>
          <a:stretch>
            <a:fillRect/>
          </a:stretch>
        </p:blipFill>
        <p:spPr>
          <a:xfrm>
            <a:off x="4621425" y="4720213"/>
            <a:ext cx="671736" cy="203200"/>
          </a:xfrm>
          <a:prstGeom prst="rect">
            <a:avLst/>
          </a:prstGeom>
          <a:noFill/>
          <a:ln>
            <a:noFill/>
          </a:ln>
        </p:spPr>
      </p:pic>
      <p:pic>
        <p:nvPicPr>
          <p:cNvPr descr="L^{CLIP}" id="237" name="Google Shape;237;p31" title="MathEquation,#ffffff"/>
          <p:cNvPicPr preferRelativeResize="0"/>
          <p:nvPr/>
        </p:nvPicPr>
        <p:blipFill>
          <a:blip r:embed="rId15">
            <a:alphaModFix/>
          </a:blip>
          <a:stretch>
            <a:fillRect/>
          </a:stretch>
        </p:blipFill>
        <p:spPr>
          <a:xfrm>
            <a:off x="7731800" y="4681234"/>
            <a:ext cx="599850" cy="2421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51775"/>
            <a:ext cx="8579100" cy="83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Original Paper </a:t>
            </a:r>
            <a:endParaRPr sz="3600"/>
          </a:p>
        </p:txBody>
      </p:sp>
      <p:sp>
        <p:nvSpPr>
          <p:cNvPr id="61" name="Google Shape;61;p14"/>
          <p:cNvSpPr txBox="1"/>
          <p:nvPr/>
        </p:nvSpPr>
        <p:spPr>
          <a:xfrm>
            <a:off x="922475" y="1509500"/>
            <a:ext cx="65760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“Proximal Policy Optimization Algorithms” by  Schulman et. al.</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OpenAI: </a:t>
            </a:r>
            <a:r>
              <a:rPr lang="en" sz="1600" u="sng">
                <a:solidFill>
                  <a:schemeClr val="hlink"/>
                </a:solidFill>
                <a:hlinkClick r:id="rId3"/>
              </a:rPr>
              <a:t>https://openai.com/blog/openai-baselines-ppo/</a:t>
            </a:r>
            <a:r>
              <a:rPr lang="en" sz="1600">
                <a:solidFill>
                  <a:schemeClr val="dk1"/>
                </a:solidFill>
              </a:rPr>
              <a:t>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Github: </a:t>
            </a:r>
            <a:r>
              <a:rPr lang="en" sz="1600" u="sng">
                <a:solidFill>
                  <a:schemeClr val="hlink"/>
                </a:solidFill>
                <a:hlinkClick r:id="rId4"/>
              </a:rPr>
              <a:t>https://github.com/openai/baselines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ArXiv: </a:t>
            </a:r>
            <a:r>
              <a:rPr lang="en" sz="1600" u="sng">
                <a:solidFill>
                  <a:schemeClr val="hlink"/>
                </a:solidFill>
                <a:hlinkClick r:id="rId5"/>
              </a:rPr>
              <a:t>https://arxiv.org/abs/1707.06347</a:t>
            </a:r>
            <a:r>
              <a:rPr lang="en" sz="1600">
                <a:solidFill>
                  <a:schemeClr val="dk1"/>
                </a:solidFill>
              </a:rPr>
              <a:t>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PPO Implementation, Actor-Critic Style</a:t>
            </a:r>
            <a:endParaRPr/>
          </a:p>
        </p:txBody>
      </p:sp>
      <p:sp>
        <p:nvSpPr>
          <p:cNvPr id="243" name="Google Shape;24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    </a:t>
            </a:r>
            <a:r>
              <a:rPr lang="en">
                <a:solidFill>
                  <a:schemeClr val="dk1"/>
                </a:solidFill>
              </a:rPr>
              <a:t>actors,</a:t>
            </a:r>
            <a:r>
              <a:rPr lang="en">
                <a:solidFill>
                  <a:schemeClr val="dk1"/>
                </a:solidFill>
              </a:rPr>
              <a:t> each of which follow a length-    trajectory according to       , resulting in       timestep samples.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is either              or          .</a:t>
            </a:r>
            <a:endParaRPr>
              <a:solidFill>
                <a:schemeClr val="dk1"/>
              </a:solidFill>
            </a:endParaRPr>
          </a:p>
        </p:txBody>
      </p:sp>
      <p:pic>
        <p:nvPicPr>
          <p:cNvPr id="244" name="Google Shape;244;p32"/>
          <p:cNvPicPr preferRelativeResize="0"/>
          <p:nvPr/>
        </p:nvPicPr>
        <p:blipFill>
          <a:blip r:embed="rId3">
            <a:alphaModFix/>
          </a:blip>
          <a:stretch>
            <a:fillRect/>
          </a:stretch>
        </p:blipFill>
        <p:spPr>
          <a:xfrm>
            <a:off x="840250" y="2405324"/>
            <a:ext cx="7089250" cy="1960000"/>
          </a:xfrm>
          <a:prstGeom prst="rect">
            <a:avLst/>
          </a:prstGeom>
          <a:noFill/>
          <a:ln>
            <a:noFill/>
          </a:ln>
        </p:spPr>
      </p:pic>
      <p:pic>
        <p:nvPicPr>
          <p:cNvPr descr="N" id="245" name="Google Shape;245;p32" title="MathEquation,#ffffff"/>
          <p:cNvPicPr preferRelativeResize="0"/>
          <p:nvPr/>
        </p:nvPicPr>
        <p:blipFill>
          <a:blip r:embed="rId4">
            <a:alphaModFix/>
          </a:blip>
          <a:stretch>
            <a:fillRect/>
          </a:stretch>
        </p:blipFill>
        <p:spPr>
          <a:xfrm>
            <a:off x="840250" y="1285125"/>
            <a:ext cx="199460" cy="203200"/>
          </a:xfrm>
          <a:prstGeom prst="rect">
            <a:avLst/>
          </a:prstGeom>
          <a:noFill/>
          <a:ln>
            <a:noFill/>
          </a:ln>
        </p:spPr>
      </p:pic>
      <p:pic>
        <p:nvPicPr>
          <p:cNvPr descr="T" id="246" name="Google Shape;246;p32" title="MathEquation,#ffffff"/>
          <p:cNvPicPr preferRelativeResize="0"/>
          <p:nvPr/>
        </p:nvPicPr>
        <p:blipFill>
          <a:blip r:embed="rId5">
            <a:alphaModFix/>
          </a:blip>
          <a:stretch>
            <a:fillRect/>
          </a:stretch>
        </p:blipFill>
        <p:spPr>
          <a:xfrm>
            <a:off x="4893275" y="1285125"/>
            <a:ext cx="158132" cy="203200"/>
          </a:xfrm>
          <a:prstGeom prst="rect">
            <a:avLst/>
          </a:prstGeom>
          <a:noFill/>
          <a:ln>
            <a:noFill/>
          </a:ln>
        </p:spPr>
      </p:pic>
      <p:pic>
        <p:nvPicPr>
          <p:cNvPr descr="\pi_{\theta_\text{old}}" id="247" name="Google Shape;247;p32" title="MathEquation,#ffffff"/>
          <p:cNvPicPr preferRelativeResize="0"/>
          <p:nvPr/>
        </p:nvPicPr>
        <p:blipFill>
          <a:blip r:embed="rId6">
            <a:alphaModFix/>
          </a:blip>
          <a:stretch>
            <a:fillRect/>
          </a:stretch>
        </p:blipFill>
        <p:spPr>
          <a:xfrm>
            <a:off x="7435200" y="1320450"/>
            <a:ext cx="395400" cy="252075"/>
          </a:xfrm>
          <a:prstGeom prst="rect">
            <a:avLst/>
          </a:prstGeom>
          <a:noFill/>
          <a:ln>
            <a:noFill/>
          </a:ln>
        </p:spPr>
      </p:pic>
      <p:pic>
        <p:nvPicPr>
          <p:cNvPr descr="NT" id="248" name="Google Shape;248;p32" title="MathEquation,#ffffff"/>
          <p:cNvPicPr preferRelativeResize="0"/>
          <p:nvPr/>
        </p:nvPicPr>
        <p:blipFill>
          <a:blip r:embed="rId7">
            <a:alphaModFix/>
          </a:blip>
          <a:stretch>
            <a:fillRect/>
          </a:stretch>
        </p:blipFill>
        <p:spPr>
          <a:xfrm>
            <a:off x="2012375" y="1609925"/>
            <a:ext cx="358062" cy="203200"/>
          </a:xfrm>
          <a:prstGeom prst="rect">
            <a:avLst/>
          </a:prstGeom>
          <a:noFill/>
          <a:ln>
            <a:noFill/>
          </a:ln>
        </p:spPr>
      </p:pic>
      <p:pic>
        <p:nvPicPr>
          <p:cNvPr descr="L" id="249" name="Google Shape;249;p32" title="MathEquation,#ffffff"/>
          <p:cNvPicPr preferRelativeResize="0"/>
          <p:nvPr/>
        </p:nvPicPr>
        <p:blipFill>
          <a:blip r:embed="rId8">
            <a:alphaModFix/>
          </a:blip>
          <a:stretch>
            <a:fillRect/>
          </a:stretch>
        </p:blipFill>
        <p:spPr>
          <a:xfrm>
            <a:off x="840250" y="1934725"/>
            <a:ext cx="153070" cy="203200"/>
          </a:xfrm>
          <a:prstGeom prst="rect">
            <a:avLst/>
          </a:prstGeom>
          <a:noFill/>
          <a:ln>
            <a:noFill/>
          </a:ln>
        </p:spPr>
      </p:pic>
      <p:pic>
        <p:nvPicPr>
          <p:cNvPr descr="L^{KLPEN}" id="250" name="Google Shape;250;p32" title="MathEquation,#ffffff"/>
          <p:cNvPicPr preferRelativeResize="0"/>
          <p:nvPr/>
        </p:nvPicPr>
        <p:blipFill>
          <a:blip r:embed="rId9">
            <a:alphaModFix/>
          </a:blip>
          <a:stretch>
            <a:fillRect/>
          </a:stretch>
        </p:blipFill>
        <p:spPr>
          <a:xfrm>
            <a:off x="1895900" y="1885850"/>
            <a:ext cx="833300" cy="252075"/>
          </a:xfrm>
          <a:prstGeom prst="rect">
            <a:avLst/>
          </a:prstGeom>
          <a:noFill/>
          <a:ln>
            <a:noFill/>
          </a:ln>
        </p:spPr>
      </p:pic>
      <p:pic>
        <p:nvPicPr>
          <p:cNvPr descr="L^{CLIP}" id="251" name="Google Shape;251;p32" title="MathEquation,#ffffff"/>
          <p:cNvPicPr preferRelativeResize="0"/>
          <p:nvPr/>
        </p:nvPicPr>
        <p:blipFill>
          <a:blip r:embed="rId10">
            <a:alphaModFix/>
          </a:blip>
          <a:stretch>
            <a:fillRect/>
          </a:stretch>
        </p:blipFill>
        <p:spPr>
          <a:xfrm>
            <a:off x="3008000" y="1890784"/>
            <a:ext cx="599850" cy="2421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MuJoCo environments</a:t>
            </a:r>
            <a:endParaRPr/>
          </a:p>
        </p:txBody>
      </p:sp>
      <p:pic>
        <p:nvPicPr>
          <p:cNvPr id="257" name="Google Shape;257;p33"/>
          <p:cNvPicPr preferRelativeResize="0"/>
          <p:nvPr/>
        </p:nvPicPr>
        <p:blipFill>
          <a:blip r:embed="rId3">
            <a:alphaModFix/>
          </a:blip>
          <a:stretch>
            <a:fillRect/>
          </a:stretch>
        </p:blipFill>
        <p:spPr>
          <a:xfrm>
            <a:off x="564000" y="1132776"/>
            <a:ext cx="8016002" cy="3377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Atari games</a:t>
            </a:r>
            <a:endParaRPr/>
          </a:p>
        </p:txBody>
      </p:sp>
      <p:pic>
        <p:nvPicPr>
          <p:cNvPr id="263" name="Google Shape;263;p34"/>
          <p:cNvPicPr preferRelativeResize="0"/>
          <p:nvPr/>
        </p:nvPicPr>
        <p:blipFill>
          <a:blip r:embed="rId3">
            <a:alphaModFix/>
          </a:blip>
          <a:stretch>
            <a:fillRect/>
          </a:stretch>
        </p:blipFill>
        <p:spPr>
          <a:xfrm>
            <a:off x="1740388" y="1102600"/>
            <a:ext cx="5663232" cy="3820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CartPole-v1 </a:t>
            </a:r>
            <a:endParaRPr/>
          </a:p>
        </p:txBody>
      </p:sp>
      <p:sp>
        <p:nvSpPr>
          <p:cNvPr id="269" name="Google Shape;26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A pole is attached by an un-actuated joint to a cart, which moves along a frictionless track.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pendulum starts upright, and the goal is to prevent it from falling over by increasing and reducing the cart's velocity.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Observations: Cart Position, Cart Velocity, Pole Angle, Pole Angular Velocity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Actions (Discrete): 0 (push left) or 1 (push right)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Reward: 1 for every step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Terminates: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Angle &gt; 12 degrees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Cart Position &gt; 2.4 (EOD)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 Episodes &gt; 200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Solved when reward reaches 195</a:t>
            </a:r>
            <a:endParaRPr>
              <a:solidFill>
                <a:schemeClr val="dk1"/>
              </a:solidFill>
            </a:endParaRPr>
          </a:p>
        </p:txBody>
      </p:sp>
      <p:pic>
        <p:nvPicPr>
          <p:cNvPr id="270" name="Google Shape;270;p35"/>
          <p:cNvPicPr preferRelativeResize="0"/>
          <p:nvPr/>
        </p:nvPicPr>
        <p:blipFill>
          <a:blip r:embed="rId3">
            <a:alphaModFix/>
          </a:blip>
          <a:stretch>
            <a:fillRect/>
          </a:stretch>
        </p:blipFill>
        <p:spPr>
          <a:xfrm>
            <a:off x="4926675" y="3294521"/>
            <a:ext cx="3905625" cy="1711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CartPole-v1</a:t>
            </a:r>
            <a:endParaRPr/>
          </a:p>
        </p:txBody>
      </p:sp>
      <p:pic>
        <p:nvPicPr>
          <p:cNvPr id="276" name="Google Shape;276;p36"/>
          <p:cNvPicPr preferRelativeResize="0"/>
          <p:nvPr/>
        </p:nvPicPr>
        <p:blipFill>
          <a:blip r:embed="rId3">
            <a:alphaModFix/>
          </a:blip>
          <a:stretch>
            <a:fillRect/>
          </a:stretch>
        </p:blipFill>
        <p:spPr>
          <a:xfrm>
            <a:off x="219625" y="1734113"/>
            <a:ext cx="2764200" cy="1675275"/>
          </a:xfrm>
          <a:prstGeom prst="rect">
            <a:avLst/>
          </a:prstGeom>
          <a:noFill/>
          <a:ln>
            <a:noFill/>
          </a:ln>
        </p:spPr>
      </p:pic>
      <p:pic>
        <p:nvPicPr>
          <p:cNvPr id="277" name="Google Shape;277;p36"/>
          <p:cNvPicPr preferRelativeResize="0"/>
          <p:nvPr/>
        </p:nvPicPr>
        <p:blipFill>
          <a:blip r:embed="rId4">
            <a:alphaModFix/>
          </a:blip>
          <a:stretch>
            <a:fillRect/>
          </a:stretch>
        </p:blipFill>
        <p:spPr>
          <a:xfrm>
            <a:off x="3228413" y="1734113"/>
            <a:ext cx="2764204" cy="1675275"/>
          </a:xfrm>
          <a:prstGeom prst="rect">
            <a:avLst/>
          </a:prstGeom>
          <a:noFill/>
          <a:ln>
            <a:noFill/>
          </a:ln>
        </p:spPr>
      </p:pic>
      <p:pic>
        <p:nvPicPr>
          <p:cNvPr id="278" name="Google Shape;278;p36"/>
          <p:cNvPicPr preferRelativeResize="0"/>
          <p:nvPr/>
        </p:nvPicPr>
        <p:blipFill>
          <a:blip r:embed="rId5">
            <a:alphaModFix/>
          </a:blip>
          <a:stretch>
            <a:fillRect/>
          </a:stretch>
        </p:blipFill>
        <p:spPr>
          <a:xfrm>
            <a:off x="6192375" y="1734125"/>
            <a:ext cx="2764204" cy="1675275"/>
          </a:xfrm>
          <a:prstGeom prst="rect">
            <a:avLst/>
          </a:prstGeom>
          <a:noFill/>
          <a:ln>
            <a:noFill/>
          </a:ln>
        </p:spPr>
      </p:pic>
      <p:sp>
        <p:nvSpPr>
          <p:cNvPr id="279" name="Google Shape;279;p36"/>
          <p:cNvSpPr txBox="1"/>
          <p:nvPr/>
        </p:nvSpPr>
        <p:spPr>
          <a:xfrm>
            <a:off x="929425" y="3485025"/>
            <a:ext cx="13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REINFORCE</a:t>
            </a:r>
            <a:endParaRPr>
              <a:solidFill>
                <a:schemeClr val="dk1"/>
              </a:solidFill>
            </a:endParaRPr>
          </a:p>
        </p:txBody>
      </p:sp>
      <p:sp>
        <p:nvSpPr>
          <p:cNvPr id="280" name="Google Shape;280;p36"/>
          <p:cNvSpPr txBox="1"/>
          <p:nvPr/>
        </p:nvSpPr>
        <p:spPr>
          <a:xfrm>
            <a:off x="4363950" y="3485025"/>
            <a:ext cx="7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TRPO</a:t>
            </a:r>
            <a:endParaRPr>
              <a:solidFill>
                <a:schemeClr val="dk1"/>
              </a:solidFill>
            </a:endParaRPr>
          </a:p>
        </p:txBody>
      </p:sp>
      <p:sp>
        <p:nvSpPr>
          <p:cNvPr id="281" name="Google Shape;281;p36"/>
          <p:cNvSpPr txBox="1"/>
          <p:nvPr/>
        </p:nvSpPr>
        <p:spPr>
          <a:xfrm>
            <a:off x="7485925" y="3485025"/>
            <a:ext cx="7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t>
            </a:r>
            <a:r>
              <a:rPr lang="en">
                <a:solidFill>
                  <a:schemeClr val="dk1"/>
                </a:solidFill>
              </a:rPr>
              <a:t>PO</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Set</a:t>
            </a:r>
            <a:endParaRPr/>
          </a:p>
        </p:txBody>
      </p:sp>
      <p:sp>
        <p:nvSpPr>
          <p:cNvPr id="287" name="Google Shape;287;p37"/>
          <p:cNvSpPr txBox="1"/>
          <p:nvPr>
            <p:ph idx="1" type="body"/>
          </p:nvPr>
        </p:nvSpPr>
        <p:spPr>
          <a:xfrm>
            <a:off x="311700" y="1017725"/>
            <a:ext cx="50343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Formulate GridWorld as MDP:</a:t>
            </a:r>
            <a:endParaRPr>
              <a:solidFill>
                <a:schemeClr val="dk1"/>
              </a:solidFill>
            </a:endParaRPr>
          </a:p>
          <a:p>
            <a:pPr indent="0" lvl="0" marL="0" rtl="0" algn="l">
              <a:spcBef>
                <a:spcPts val="1200"/>
              </a:spcBef>
              <a:spcAft>
                <a:spcPts val="0"/>
              </a:spcAft>
              <a:buNone/>
            </a:pPr>
            <a:r>
              <a:rPr lang="en">
                <a:solidFill>
                  <a:schemeClr val="dk1"/>
                </a:solidFill>
              </a:rPr>
              <a:t>Given states, actions, rewards and discount factor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Solve the GridWorld problem manually: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a:t>
            </a:r>
            <a:r>
              <a:rPr lang="en">
                <a:solidFill>
                  <a:schemeClr val="dk1"/>
                </a:solidFill>
              </a:rPr>
              <a:t>rive</a:t>
            </a:r>
            <a:r>
              <a:rPr lang="en">
                <a:solidFill>
                  <a:schemeClr val="dk1"/>
                </a:solidFill>
              </a:rPr>
              <a:t> optimal Value Function under different constraints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Implementation on the</a:t>
            </a:r>
            <a:r>
              <a:rPr lang="en">
                <a:solidFill>
                  <a:schemeClr val="dk1"/>
                </a:solidFill>
              </a:rPr>
              <a:t> GridWorld problem: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Implement Value Iteration function for the GridWorld Problem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Implement Policy Iteration function for the GridWorld Problem</a:t>
            </a:r>
            <a:endParaRPr>
              <a:solidFill>
                <a:schemeClr val="dk1"/>
              </a:solidFill>
            </a:endParaRPr>
          </a:p>
        </p:txBody>
      </p:sp>
      <p:pic>
        <p:nvPicPr>
          <p:cNvPr id="288" name="Google Shape;288;p37"/>
          <p:cNvPicPr preferRelativeResize="0"/>
          <p:nvPr/>
        </p:nvPicPr>
        <p:blipFill>
          <a:blip r:embed="rId3">
            <a:alphaModFix/>
          </a:blip>
          <a:stretch>
            <a:fillRect/>
          </a:stretch>
        </p:blipFill>
        <p:spPr>
          <a:xfrm>
            <a:off x="5438075" y="1017725"/>
            <a:ext cx="3493200" cy="3511930"/>
          </a:xfrm>
          <a:prstGeom prst="rect">
            <a:avLst/>
          </a:prstGeom>
          <a:noFill/>
          <a:ln>
            <a:noFill/>
          </a:ln>
        </p:spPr>
      </p:pic>
      <p:sp>
        <p:nvSpPr>
          <p:cNvPr id="289" name="Google Shape;289;p37"/>
          <p:cNvSpPr txBox="1"/>
          <p:nvPr/>
        </p:nvSpPr>
        <p:spPr>
          <a:xfrm>
            <a:off x="116100" y="4568825"/>
            <a:ext cx="85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Link to the Problem Set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ctrTitle"/>
          </p:nvPr>
        </p:nvSpPr>
        <p:spPr>
          <a:xfrm>
            <a:off x="311700" y="251775"/>
            <a:ext cx="8520600" cy="1390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Citations</a:t>
            </a:r>
            <a:endParaRPr sz="3600"/>
          </a:p>
        </p:txBody>
      </p:sp>
      <p:sp>
        <p:nvSpPr>
          <p:cNvPr id="295" name="Google Shape;295;p38"/>
          <p:cNvSpPr txBox="1"/>
          <p:nvPr>
            <p:ph idx="1" type="subTitle"/>
          </p:nvPr>
        </p:nvSpPr>
        <p:spPr>
          <a:xfrm>
            <a:off x="311700" y="1754100"/>
            <a:ext cx="8520600" cy="2413500"/>
          </a:xfrm>
          <a:prstGeom prst="rect">
            <a:avLst/>
          </a:prstGeom>
        </p:spPr>
        <p:txBody>
          <a:bodyPr anchorCtr="0" anchor="t" bIns="91425" lIns="91425" spcFirstLastPara="1" rIns="91425" wrap="square" tIns="91425">
            <a:normAutofit fontScale="77500" lnSpcReduction="10000"/>
          </a:bodyPr>
          <a:lstStyle/>
          <a:p>
            <a:pPr indent="-366395" lvl="0" marL="457200" rtl="0" algn="l">
              <a:spcBef>
                <a:spcPts val="0"/>
              </a:spcBef>
              <a:spcAft>
                <a:spcPts val="0"/>
              </a:spcAft>
              <a:buSzPct val="100000"/>
              <a:buChar char="●"/>
            </a:pPr>
            <a:r>
              <a:rPr lang="en" u="sng">
                <a:solidFill>
                  <a:schemeClr val="hlink"/>
                </a:solidFill>
                <a:hlinkClick r:id="rId3"/>
              </a:rPr>
              <a:t>https://towardsdatascience.com/reinforcement-learning-101-e24b50e1d292</a:t>
            </a:r>
            <a:endParaRPr/>
          </a:p>
          <a:p>
            <a:pPr indent="-366395" lvl="0" marL="457200" rtl="0" algn="l">
              <a:spcBef>
                <a:spcPts val="0"/>
              </a:spcBef>
              <a:spcAft>
                <a:spcPts val="0"/>
              </a:spcAft>
              <a:buSzPct val="100000"/>
              <a:buChar char="●"/>
            </a:pPr>
            <a:r>
              <a:rPr lang="en" u="sng">
                <a:solidFill>
                  <a:schemeClr val="hlink"/>
                </a:solidFill>
                <a:hlinkClick r:id="rId4"/>
              </a:rPr>
              <a:t>http://www.scholarpedia.org/article/Policy_gradient_methods</a:t>
            </a:r>
            <a:endParaRPr/>
          </a:p>
          <a:p>
            <a:pPr indent="-366395" lvl="0" marL="457200" rtl="0" algn="l">
              <a:spcBef>
                <a:spcPts val="0"/>
              </a:spcBef>
              <a:spcAft>
                <a:spcPts val="0"/>
              </a:spcAft>
              <a:buSzPct val="100000"/>
              <a:buChar char="●"/>
            </a:pPr>
            <a:r>
              <a:rPr lang="en" u="sng">
                <a:solidFill>
                  <a:schemeClr val="hlink"/>
                </a:solidFill>
                <a:hlinkClick r:id="rId5"/>
              </a:rPr>
              <a:t>https://www.cs.rpi.edu/~xial/Teaching/2021SAI/</a:t>
            </a:r>
            <a:endParaRPr/>
          </a:p>
          <a:p>
            <a:pPr indent="-366395" lvl="0" marL="457200" rtl="0" algn="l">
              <a:spcBef>
                <a:spcPts val="0"/>
              </a:spcBef>
              <a:spcAft>
                <a:spcPts val="0"/>
              </a:spcAft>
              <a:buSzPct val="100000"/>
              <a:buChar char="●"/>
            </a:pPr>
            <a:r>
              <a:rPr lang="en" u="sng">
                <a:solidFill>
                  <a:schemeClr val="hlink"/>
                </a:solidFill>
                <a:hlinkClick r:id="rId6"/>
              </a:rPr>
              <a:t>https://stackoverflow.com/questions/46422845/what-is-the-way-to-understand-proximal-policy-optimization-algorithm-in-rl</a:t>
            </a:r>
            <a:endParaRPr/>
          </a:p>
          <a:p>
            <a:pPr indent="-366395" lvl="0" marL="457200" rtl="0" algn="l">
              <a:spcBef>
                <a:spcPts val="0"/>
              </a:spcBef>
              <a:spcAft>
                <a:spcPts val="0"/>
              </a:spcAft>
              <a:buSzPct val="100000"/>
              <a:buChar char="●"/>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PPO with Clipped Objective</a:t>
            </a:r>
            <a:endParaRPr/>
          </a:p>
        </p:txBody>
      </p:sp>
      <p:pic>
        <p:nvPicPr>
          <p:cNvPr id="301" name="Google Shape;301;p39"/>
          <p:cNvPicPr preferRelativeResize="0"/>
          <p:nvPr/>
        </p:nvPicPr>
        <p:blipFill rotWithShape="1">
          <a:blip r:embed="rId3">
            <a:alphaModFix/>
          </a:blip>
          <a:srcRect b="1957" l="0" r="0" t="9058"/>
          <a:stretch/>
        </p:blipFill>
        <p:spPr>
          <a:xfrm>
            <a:off x="524663" y="1231825"/>
            <a:ext cx="8094676" cy="33662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with large gradient update</a:t>
            </a:r>
            <a:endParaRPr/>
          </a:p>
        </p:txBody>
      </p:sp>
      <p:pic>
        <p:nvPicPr>
          <p:cNvPr id="307" name="Google Shape;307;p40"/>
          <p:cNvPicPr preferRelativeResize="0"/>
          <p:nvPr/>
        </p:nvPicPr>
        <p:blipFill rotWithShape="1">
          <a:blip r:embed="rId3">
            <a:alphaModFix/>
          </a:blip>
          <a:srcRect b="10679" l="19345" r="31402" t="15416"/>
          <a:stretch/>
        </p:blipFill>
        <p:spPr>
          <a:xfrm>
            <a:off x="2868700" y="1159812"/>
            <a:ext cx="3406599" cy="28238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Clipped objective</a:t>
            </a:r>
            <a:endParaRPr/>
          </a:p>
        </p:txBody>
      </p:sp>
      <p:pic>
        <p:nvPicPr>
          <p:cNvPr id="313" name="Google Shape;313;p41"/>
          <p:cNvPicPr preferRelativeResize="0"/>
          <p:nvPr/>
        </p:nvPicPr>
        <p:blipFill rotWithShape="1">
          <a:blip r:embed="rId3">
            <a:alphaModFix/>
          </a:blip>
          <a:srcRect b="7447" l="18890" r="30977" t="15694"/>
          <a:stretch/>
        </p:blipFill>
        <p:spPr>
          <a:xfrm>
            <a:off x="5872850" y="1945588"/>
            <a:ext cx="2959451" cy="2453225"/>
          </a:xfrm>
          <a:prstGeom prst="rect">
            <a:avLst/>
          </a:prstGeom>
          <a:noFill/>
          <a:ln>
            <a:noFill/>
          </a:ln>
        </p:spPr>
      </p:pic>
      <p:pic>
        <p:nvPicPr>
          <p:cNvPr id="314" name="Google Shape;314;p41"/>
          <p:cNvPicPr preferRelativeResize="0"/>
          <p:nvPr/>
        </p:nvPicPr>
        <p:blipFill>
          <a:blip r:embed="rId4">
            <a:alphaModFix/>
          </a:blip>
          <a:stretch>
            <a:fillRect/>
          </a:stretch>
        </p:blipFill>
        <p:spPr>
          <a:xfrm>
            <a:off x="456350" y="2197825"/>
            <a:ext cx="4935875" cy="1948746"/>
          </a:xfrm>
          <a:prstGeom prst="rect">
            <a:avLst/>
          </a:prstGeom>
          <a:noFill/>
          <a:ln>
            <a:noFill/>
          </a:ln>
        </p:spPr>
      </p:pic>
      <p:pic>
        <p:nvPicPr>
          <p:cNvPr id="315" name="Google Shape;315;p41"/>
          <p:cNvPicPr preferRelativeResize="0"/>
          <p:nvPr/>
        </p:nvPicPr>
        <p:blipFill>
          <a:blip r:embed="rId5">
            <a:alphaModFix/>
          </a:blip>
          <a:stretch>
            <a:fillRect/>
          </a:stretch>
        </p:blipFill>
        <p:spPr>
          <a:xfrm>
            <a:off x="1656425" y="1081925"/>
            <a:ext cx="5831149" cy="710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51775"/>
            <a:ext cx="8579100" cy="83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Overview</a:t>
            </a:r>
            <a:endParaRPr sz="3600"/>
          </a:p>
        </p:txBody>
      </p:sp>
      <p:sp>
        <p:nvSpPr>
          <p:cNvPr id="67" name="Google Shape;67;p15"/>
          <p:cNvSpPr txBox="1"/>
          <p:nvPr>
            <p:ph type="ctrTitle"/>
          </p:nvPr>
        </p:nvSpPr>
        <p:spPr>
          <a:xfrm>
            <a:off x="233225" y="1409300"/>
            <a:ext cx="8357100" cy="2255100"/>
          </a:xfrm>
          <a:prstGeom prst="rect">
            <a:avLst/>
          </a:prstGeom>
        </p:spPr>
        <p:txBody>
          <a:bodyPr anchorCtr="0" anchor="b"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What is Reinforcement Learning? Setup: Environment, State, etc.  </a:t>
            </a:r>
            <a:endParaRPr sz="1800"/>
          </a:p>
          <a:p>
            <a:pPr indent="-342900" lvl="0" marL="457200" rtl="0" algn="l">
              <a:spcBef>
                <a:spcPts val="0"/>
              </a:spcBef>
              <a:spcAft>
                <a:spcPts val="0"/>
              </a:spcAft>
              <a:buSzPts val="1800"/>
              <a:buAutoNum type="arabicPeriod"/>
            </a:pPr>
            <a:r>
              <a:rPr lang="en" sz="1800"/>
              <a:t>Why RL is an optimization problem?</a:t>
            </a:r>
            <a:endParaRPr sz="1800"/>
          </a:p>
          <a:p>
            <a:pPr indent="-342900" lvl="0" marL="457200" rtl="0" algn="l">
              <a:spcBef>
                <a:spcPts val="0"/>
              </a:spcBef>
              <a:spcAft>
                <a:spcPts val="0"/>
              </a:spcAft>
              <a:buSzPts val="1800"/>
              <a:buAutoNum type="arabicPeriod"/>
            </a:pPr>
            <a:r>
              <a:rPr lang="en" sz="1800"/>
              <a:t>On-Policy (Model Free) vs Off-Policy RL (Model Based)</a:t>
            </a:r>
            <a:endParaRPr sz="1800"/>
          </a:p>
          <a:p>
            <a:pPr indent="-342900" lvl="0" marL="457200" rtl="0" algn="l">
              <a:spcBef>
                <a:spcPts val="0"/>
              </a:spcBef>
              <a:spcAft>
                <a:spcPts val="0"/>
              </a:spcAft>
              <a:buSzPts val="1800"/>
              <a:buAutoNum type="arabicPeriod"/>
            </a:pPr>
            <a:r>
              <a:rPr lang="en" sz="1800"/>
              <a:t>Policy Gradient Methods and Trust Region Methods</a:t>
            </a:r>
            <a:endParaRPr sz="1800"/>
          </a:p>
          <a:p>
            <a:pPr indent="-342900" lvl="0" marL="457200" rtl="0" algn="l">
              <a:spcBef>
                <a:spcPts val="0"/>
              </a:spcBef>
              <a:spcAft>
                <a:spcPts val="0"/>
              </a:spcAft>
              <a:buSzPts val="1800"/>
              <a:buAutoNum type="arabicPeriod"/>
            </a:pPr>
            <a:r>
              <a:rPr lang="en" sz="1800"/>
              <a:t>Proximal Policy Optimization</a:t>
            </a:r>
            <a:endParaRPr sz="1800"/>
          </a:p>
          <a:p>
            <a:pPr indent="-342900" lvl="0" marL="457200" rtl="0" algn="l">
              <a:spcBef>
                <a:spcPts val="0"/>
              </a:spcBef>
              <a:spcAft>
                <a:spcPts val="0"/>
              </a:spcAft>
              <a:buSzPts val="1800"/>
              <a:buAutoNum type="arabicPeriod"/>
            </a:pPr>
            <a:r>
              <a:rPr lang="en" sz="1800"/>
              <a:t>Experiments</a:t>
            </a:r>
            <a:endParaRPr sz="1800"/>
          </a:p>
          <a:p>
            <a:pPr indent="-342900" lvl="0" marL="457200" rtl="0" algn="l">
              <a:spcBef>
                <a:spcPts val="0"/>
              </a:spcBef>
              <a:spcAft>
                <a:spcPts val="0"/>
              </a:spcAft>
              <a:buSzPts val="1800"/>
              <a:buAutoNum type="arabicPeriod"/>
            </a:pPr>
            <a:r>
              <a:rPr lang="en" sz="1800"/>
              <a:t>Problem Set</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9" name="Shape 319"/>
        <p:cNvGrpSpPr/>
        <p:nvPr/>
      </p:nvGrpSpPr>
      <p:grpSpPr>
        <a:xfrm>
          <a:off x="0" y="0"/>
          <a:ext cx="0" cy="0"/>
          <a:chOff x="0" y="0"/>
          <a:chExt cx="0" cy="0"/>
        </a:xfrm>
      </p:grpSpPr>
      <p:sp>
        <p:nvSpPr>
          <p:cNvPr id="320" name="Google Shape;320;p42"/>
          <p:cNvSpPr txBox="1"/>
          <p:nvPr>
            <p:ph type="ctrTitle"/>
          </p:nvPr>
        </p:nvSpPr>
        <p:spPr>
          <a:xfrm>
            <a:off x="311700" y="251775"/>
            <a:ext cx="8579100" cy="83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What is Reinforcement Learning</a:t>
            </a:r>
            <a:endParaRPr sz="3600"/>
          </a:p>
        </p:txBody>
      </p:sp>
      <p:sp>
        <p:nvSpPr>
          <p:cNvPr id="321" name="Google Shape;321;p42"/>
          <p:cNvSpPr txBox="1"/>
          <p:nvPr>
            <p:ph idx="1" type="subTitle"/>
          </p:nvPr>
        </p:nvSpPr>
        <p:spPr>
          <a:xfrm>
            <a:off x="311700" y="1129300"/>
            <a:ext cx="8520600" cy="4014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dk1"/>
              </a:buClr>
              <a:buSzPts val="2800"/>
              <a:buAutoNum type="arabicPeriod"/>
            </a:pPr>
            <a:r>
              <a:rPr lang="en">
                <a:solidFill>
                  <a:schemeClr val="dk1"/>
                </a:solidFill>
              </a:rPr>
              <a:t>Environment</a:t>
            </a:r>
            <a:endParaRPr>
              <a:solidFill>
                <a:schemeClr val="dk1"/>
              </a:solidFill>
            </a:endParaRPr>
          </a:p>
          <a:p>
            <a:pPr indent="-406400" lvl="0" marL="457200" rtl="0" algn="l">
              <a:spcBef>
                <a:spcPts val="0"/>
              </a:spcBef>
              <a:spcAft>
                <a:spcPts val="0"/>
              </a:spcAft>
              <a:buClr>
                <a:schemeClr val="dk1"/>
              </a:buClr>
              <a:buSzPts val="2800"/>
              <a:buAutoNum type="arabicPeriod"/>
            </a:pPr>
            <a:r>
              <a:rPr lang="en">
                <a:solidFill>
                  <a:schemeClr val="dk1"/>
                </a:solidFill>
              </a:rPr>
              <a:t>State</a:t>
            </a:r>
            <a:endParaRPr>
              <a:solidFill>
                <a:schemeClr val="dk1"/>
              </a:solidFill>
            </a:endParaRPr>
          </a:p>
          <a:p>
            <a:pPr indent="-406400" lvl="0" marL="457200" rtl="0" algn="l">
              <a:spcBef>
                <a:spcPts val="0"/>
              </a:spcBef>
              <a:spcAft>
                <a:spcPts val="0"/>
              </a:spcAft>
              <a:buClr>
                <a:schemeClr val="dk1"/>
              </a:buClr>
              <a:buSzPts val="2800"/>
              <a:buAutoNum type="arabicPeriod"/>
            </a:pPr>
            <a:r>
              <a:rPr lang="en">
                <a:solidFill>
                  <a:schemeClr val="dk1"/>
                </a:solidFill>
              </a:rPr>
              <a:t>Reward</a:t>
            </a:r>
            <a:endParaRPr>
              <a:solidFill>
                <a:schemeClr val="dk1"/>
              </a:solidFill>
            </a:endParaRPr>
          </a:p>
          <a:p>
            <a:pPr indent="-406400" lvl="0" marL="457200" rtl="0" algn="l">
              <a:spcBef>
                <a:spcPts val="0"/>
              </a:spcBef>
              <a:spcAft>
                <a:spcPts val="0"/>
              </a:spcAft>
              <a:buClr>
                <a:schemeClr val="dk1"/>
              </a:buClr>
              <a:buSzPts val="2800"/>
              <a:buAutoNum type="arabicPeriod"/>
            </a:pPr>
            <a:r>
              <a:rPr lang="en">
                <a:solidFill>
                  <a:schemeClr val="dk1"/>
                </a:solidFill>
              </a:rPr>
              <a:t>Policy</a:t>
            </a:r>
            <a:endParaRPr>
              <a:solidFill>
                <a:schemeClr val="dk1"/>
              </a:solidFill>
            </a:endParaRPr>
          </a:p>
          <a:p>
            <a:pPr indent="-406400" lvl="0" marL="457200" rtl="0" algn="l">
              <a:spcBef>
                <a:spcPts val="0"/>
              </a:spcBef>
              <a:spcAft>
                <a:spcPts val="0"/>
              </a:spcAft>
              <a:buClr>
                <a:schemeClr val="dk1"/>
              </a:buClr>
              <a:buSzPts val="2800"/>
              <a:buAutoNum type="arabicPeriod"/>
            </a:pPr>
            <a:r>
              <a:rPr lang="en">
                <a:solidFill>
                  <a:schemeClr val="dk1"/>
                </a:solidFill>
              </a:rPr>
              <a:t>Value</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 name="Shape 325"/>
        <p:cNvGrpSpPr/>
        <p:nvPr/>
      </p:nvGrpSpPr>
      <p:grpSpPr>
        <a:xfrm>
          <a:off x="0" y="0"/>
          <a:ext cx="0" cy="0"/>
          <a:chOff x="0" y="0"/>
          <a:chExt cx="0" cy="0"/>
        </a:xfrm>
      </p:grpSpPr>
      <p:sp>
        <p:nvSpPr>
          <p:cNvPr id="326" name="Google Shape;326;p43"/>
          <p:cNvSpPr txBox="1"/>
          <p:nvPr>
            <p:ph type="ctrTitle"/>
          </p:nvPr>
        </p:nvSpPr>
        <p:spPr>
          <a:xfrm>
            <a:off x="311700" y="251775"/>
            <a:ext cx="8579100" cy="8364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t/>
            </a:r>
            <a:endParaRPr sz="4000"/>
          </a:p>
          <a:p>
            <a:pPr indent="457200" lvl="0" marL="457200" rtl="0" algn="l">
              <a:spcBef>
                <a:spcPts val="0"/>
              </a:spcBef>
              <a:spcAft>
                <a:spcPts val="0"/>
              </a:spcAft>
              <a:buNone/>
            </a:pPr>
            <a:r>
              <a:rPr lang="en" sz="4000"/>
              <a:t>   On-Policy vs Off-Policy RL</a:t>
            </a:r>
            <a:endParaRPr sz="3600"/>
          </a:p>
        </p:txBody>
      </p:sp>
      <p:sp>
        <p:nvSpPr>
          <p:cNvPr id="327" name="Google Shape;327;p43"/>
          <p:cNvSpPr txBox="1"/>
          <p:nvPr>
            <p:ph idx="1" type="subTitle"/>
          </p:nvPr>
        </p:nvSpPr>
        <p:spPr>
          <a:xfrm>
            <a:off x="311700" y="1129300"/>
            <a:ext cx="8520600" cy="40143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600">
                <a:solidFill>
                  <a:srgbClr val="232629"/>
                </a:solidFill>
                <a:highlight>
                  <a:srgbClr val="FFFFFF"/>
                </a:highlight>
              </a:rPr>
              <a:t>On-policy</a:t>
            </a:r>
            <a:r>
              <a:rPr lang="en" sz="1600">
                <a:solidFill>
                  <a:srgbClr val="232629"/>
                </a:solidFill>
                <a:highlight>
                  <a:srgbClr val="FFFFFF"/>
                </a:highlight>
              </a:rPr>
              <a:t> methods estimate the value of a policy while using it for control.</a:t>
            </a:r>
            <a:endParaRPr sz="1600">
              <a:solidFill>
                <a:srgbClr val="232629"/>
              </a:solidFill>
              <a:highlight>
                <a:srgbClr val="FFFFFF"/>
              </a:highlight>
            </a:endParaRPr>
          </a:p>
          <a:p>
            <a:pPr indent="0" lvl="0" marL="0" rtl="0" algn="l">
              <a:lnSpc>
                <a:spcPct val="115000"/>
              </a:lnSpc>
              <a:spcBef>
                <a:spcPts val="0"/>
              </a:spcBef>
              <a:spcAft>
                <a:spcPts val="0"/>
              </a:spcAft>
              <a:buNone/>
            </a:pPr>
            <a:r>
              <a:rPr lang="en" sz="1600">
                <a:solidFill>
                  <a:srgbClr val="232629"/>
                </a:solidFill>
                <a:highlight>
                  <a:srgbClr val="FFFFFF"/>
                </a:highlight>
              </a:rPr>
              <a:t>In </a:t>
            </a:r>
            <a:r>
              <a:rPr b="1" lang="en" sz="1600">
                <a:solidFill>
                  <a:srgbClr val="232629"/>
                </a:solidFill>
                <a:highlight>
                  <a:srgbClr val="FFFFFF"/>
                </a:highlight>
              </a:rPr>
              <a:t>off-policy</a:t>
            </a:r>
            <a:r>
              <a:rPr lang="en" sz="1600">
                <a:solidFill>
                  <a:srgbClr val="232629"/>
                </a:solidFill>
                <a:highlight>
                  <a:srgbClr val="FFFFFF"/>
                </a:highlight>
              </a:rPr>
              <a:t> methods, the policy used to generate behaviour, called the </a:t>
            </a:r>
            <a:r>
              <a:rPr i="1" lang="en" sz="1600">
                <a:solidFill>
                  <a:srgbClr val="232629"/>
                </a:solidFill>
                <a:highlight>
                  <a:srgbClr val="FFFFFF"/>
                </a:highlight>
              </a:rPr>
              <a:t>behaviour</a:t>
            </a:r>
            <a:r>
              <a:rPr lang="en" sz="1600">
                <a:solidFill>
                  <a:srgbClr val="232629"/>
                </a:solidFill>
                <a:highlight>
                  <a:srgbClr val="FFFFFF"/>
                </a:highlight>
              </a:rPr>
              <a:t> policy, may be unrelated to the policy that is evaluated and improved, called the </a:t>
            </a:r>
            <a:r>
              <a:rPr i="1" lang="en" sz="1600">
                <a:solidFill>
                  <a:srgbClr val="232629"/>
                </a:solidFill>
                <a:highlight>
                  <a:srgbClr val="FFFFFF"/>
                </a:highlight>
              </a:rPr>
              <a:t>estimation</a:t>
            </a:r>
            <a:r>
              <a:rPr lang="en" sz="1600">
                <a:solidFill>
                  <a:srgbClr val="232629"/>
                </a:solidFill>
                <a:highlight>
                  <a:srgbClr val="FFFFFF"/>
                </a:highlight>
              </a:rPr>
              <a:t> policy.</a:t>
            </a:r>
            <a:endParaRPr sz="1600">
              <a:solidFill>
                <a:srgbClr val="232629"/>
              </a:solidFill>
              <a:highlight>
                <a:srgbClr val="FFFFFF"/>
              </a:highlight>
            </a:endParaRPr>
          </a:p>
          <a:p>
            <a:pPr indent="0" lvl="0" marL="0" rtl="0" algn="l">
              <a:lnSpc>
                <a:spcPct val="115000"/>
              </a:lnSpc>
              <a:spcBef>
                <a:spcPts val="0"/>
              </a:spcBef>
              <a:spcAft>
                <a:spcPts val="0"/>
              </a:spcAft>
              <a:buNone/>
            </a:pPr>
            <a:r>
              <a:rPr lang="en" sz="1600">
                <a:solidFill>
                  <a:srgbClr val="232629"/>
                </a:solidFill>
                <a:highlight>
                  <a:srgbClr val="FFFFFF"/>
                </a:highlight>
              </a:rPr>
              <a:t>An advantage of this seperation is that the estimation policy may be deterministic (e.g. greedy), while the behaviour policy can continue to sample all possible actions.</a:t>
            </a:r>
            <a:endParaRPr sz="1600">
              <a:solidFill>
                <a:srgbClr val="232629"/>
              </a:solidFill>
              <a:highlight>
                <a:srgbClr val="FFFFFF"/>
              </a:highlight>
            </a:endParaRPr>
          </a:p>
          <a:p>
            <a:pPr indent="0" lvl="0" marL="0" rtl="0" algn="l">
              <a:spcBef>
                <a:spcPts val="0"/>
              </a:spcBef>
              <a:spcAft>
                <a:spcPts val="0"/>
              </a:spcAft>
              <a:buNone/>
            </a:pPr>
            <a:r>
              <a:rPr lang="en" sz="1600">
                <a:solidFill>
                  <a:schemeClr val="dk1"/>
                </a:solidFill>
              </a:rPr>
              <a:t>On-policy RL</a:t>
            </a:r>
            <a:endParaRPr sz="1600">
              <a:solidFill>
                <a:schemeClr val="dk1"/>
              </a:solidFill>
            </a:endParaRPr>
          </a:p>
          <a:p>
            <a:pPr indent="0" lvl="0" marL="0" rtl="0" algn="l">
              <a:spcBef>
                <a:spcPts val="0"/>
              </a:spcBef>
              <a:spcAft>
                <a:spcPts val="0"/>
              </a:spcAft>
              <a:buNone/>
            </a:pPr>
            <a:r>
              <a:rPr lang="en" sz="1600">
                <a:solidFill>
                  <a:schemeClr val="dk1"/>
                </a:solidFill>
              </a:rPr>
              <a:t>Q-learning: Off-policy</a:t>
            </a:r>
            <a:endParaRPr sz="1600">
              <a:solidFill>
                <a:schemeClr val="dk1"/>
              </a:solidFill>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On-Policy learning algorithms are the algorithms that evaluate and improve the same policy which is being used to select actions.</a:t>
            </a:r>
            <a:endParaRPr sz="1600">
              <a:solidFill>
                <a:schemeClr val="dk1"/>
              </a:solidFill>
            </a:endParaRPr>
          </a:p>
        </p:txBody>
      </p:sp>
      <p:pic>
        <p:nvPicPr>
          <p:cNvPr descr="\nabla_\theta L^\text{TRPO}(\theta) = \mathbb E_t[\nabla_{\theta}\log\pi_{\theta}(a_t\mid s_t)|_{\theta_\text{old}}\hat{A}_t] = \mathbb E_t[\nabla_{\theta}(\frac{\pi_{\theta}(a_t\mid s_t)}{\pi_{\theta}(a_t\mid s_t)})|_{\theta_\text{old}}\hat{A}_t]" id="328" name="Google Shape;328;p43" title="MathEquation,#ffffff"/>
          <p:cNvPicPr preferRelativeResize="0"/>
          <p:nvPr/>
        </p:nvPicPr>
        <p:blipFill>
          <a:blip r:embed="rId3">
            <a:alphaModFix/>
          </a:blip>
          <a:stretch>
            <a:fillRect/>
          </a:stretch>
        </p:blipFill>
        <p:spPr>
          <a:xfrm>
            <a:off x="42375" y="4457650"/>
            <a:ext cx="5944818" cy="408700"/>
          </a:xfrm>
          <a:prstGeom prst="rect">
            <a:avLst/>
          </a:prstGeom>
          <a:noFill/>
          <a:ln>
            <a:noFill/>
          </a:ln>
        </p:spPr>
      </p:pic>
      <p:pic>
        <p:nvPicPr>
          <p:cNvPr descr="L^{TRPO}(\theta) = \hat{\mathbb E}_t[\frac{\pi_\theta(a_t\mid s_t)}{\pi_{\theta_\text{old}}(a_t\mid s_t)}\hat{A}_t]" id="329" name="Google Shape;329;p43" title="MathEquation,#ffffff"/>
          <p:cNvPicPr preferRelativeResize="0"/>
          <p:nvPr/>
        </p:nvPicPr>
        <p:blipFill>
          <a:blip r:embed="rId4">
            <a:alphaModFix/>
          </a:blip>
          <a:stretch>
            <a:fillRect/>
          </a:stretch>
        </p:blipFill>
        <p:spPr>
          <a:xfrm>
            <a:off x="0" y="4499875"/>
            <a:ext cx="2179716" cy="408700"/>
          </a:xfrm>
          <a:prstGeom prst="rect">
            <a:avLst/>
          </a:prstGeom>
          <a:noFill/>
          <a:ln>
            <a:noFill/>
          </a:ln>
        </p:spPr>
      </p:pic>
      <p:pic>
        <p:nvPicPr>
          <p:cNvPr descr="Q(s,a)\leftarrow Q(s,a)+\alpha(r+\gamma\max_{a'}Q(s',a')-Q(s,a))" id="330" name="Google Shape;330;p43" title="MathEquation,#ffffff"/>
          <p:cNvPicPr preferRelativeResize="0"/>
          <p:nvPr/>
        </p:nvPicPr>
        <p:blipFill>
          <a:blip r:embed="rId5">
            <a:alphaModFix/>
          </a:blip>
          <a:stretch>
            <a:fillRect/>
          </a:stretch>
        </p:blipFill>
        <p:spPr>
          <a:xfrm>
            <a:off x="776725" y="3857525"/>
            <a:ext cx="3870476" cy="20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25675" y="251775"/>
            <a:ext cx="8579100" cy="83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What is Reinforcement Learning?</a:t>
            </a:r>
            <a:endParaRPr sz="3600"/>
          </a:p>
        </p:txBody>
      </p:sp>
      <p:sp>
        <p:nvSpPr>
          <p:cNvPr id="73" name="Google Shape;73;p16"/>
          <p:cNvSpPr txBox="1"/>
          <p:nvPr/>
        </p:nvSpPr>
        <p:spPr>
          <a:xfrm>
            <a:off x="408150" y="1088175"/>
            <a:ext cx="5163600" cy="3355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Reinforcement learning is a machine learning paradigm in which an </a:t>
            </a:r>
            <a:r>
              <a:rPr b="1" lang="en" sz="1600">
                <a:solidFill>
                  <a:schemeClr val="dk1"/>
                </a:solidFill>
              </a:rPr>
              <a:t>agent </a:t>
            </a:r>
            <a:r>
              <a:rPr lang="en" sz="1600">
                <a:solidFill>
                  <a:schemeClr val="dk1"/>
                </a:solidFill>
              </a:rPr>
              <a:t>interacts with an </a:t>
            </a:r>
            <a:r>
              <a:rPr b="1" lang="en" sz="1600">
                <a:solidFill>
                  <a:schemeClr val="dk1"/>
                </a:solidFill>
              </a:rPr>
              <a:t>environment</a:t>
            </a:r>
            <a:r>
              <a:rPr lang="en" sz="1600">
                <a:solidFill>
                  <a:schemeClr val="dk1"/>
                </a:solidFill>
              </a:rPr>
              <a:t> with the goal of learning to maximize its </a:t>
            </a:r>
            <a:r>
              <a:rPr b="1" lang="en" sz="1600">
                <a:solidFill>
                  <a:schemeClr val="dk1"/>
                </a:solidFill>
              </a:rPr>
              <a:t>cumulative reward</a:t>
            </a: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agent learns by taking actions, which it chooses using prior knowledge, or randomness (called </a:t>
            </a:r>
            <a:r>
              <a:rPr b="1" lang="en">
                <a:solidFill>
                  <a:schemeClr val="dk1"/>
                </a:solidFill>
              </a:rPr>
              <a:t>exploration</a:t>
            </a:r>
            <a:r>
              <a:rPr lang="en">
                <a:solidFill>
                  <a:schemeClr val="dk1"/>
                </a:solidFill>
              </a:rPr>
              <a:t>), and then receiving a </a:t>
            </a:r>
            <a:r>
              <a:rPr b="1" lang="en">
                <a:solidFill>
                  <a:schemeClr val="dk1"/>
                </a:solidFill>
              </a:rPr>
              <a:t>reward</a:t>
            </a:r>
            <a:r>
              <a:rPr lang="en">
                <a:solidFill>
                  <a:schemeClr val="dk1"/>
                </a:solidFill>
              </a:rPr>
              <a:t>.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Using this result, the agent updates its </a:t>
            </a:r>
            <a:r>
              <a:rPr b="1" lang="en">
                <a:solidFill>
                  <a:schemeClr val="dk1"/>
                </a:solidFill>
              </a:rPr>
              <a:t>policy</a:t>
            </a:r>
            <a:r>
              <a:rPr lang="en">
                <a:solidFill>
                  <a:schemeClr val="dk1"/>
                </a:solidFill>
              </a:rPr>
              <a:t> to favor actions that increase reward, and to avoid actions that decrease reward.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5419150" y="2105750"/>
            <a:ext cx="3598576" cy="138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25675" y="251775"/>
            <a:ext cx="8579100" cy="83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Reinforcement vs Supervised Learning</a:t>
            </a:r>
            <a:endParaRPr sz="3600"/>
          </a:p>
        </p:txBody>
      </p:sp>
      <p:sp>
        <p:nvSpPr>
          <p:cNvPr id="80" name="Google Shape;80;p17"/>
          <p:cNvSpPr txBox="1"/>
          <p:nvPr/>
        </p:nvSpPr>
        <p:spPr>
          <a:xfrm>
            <a:off x="408150" y="1088175"/>
            <a:ext cx="79494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Reinforcement learning is a </a:t>
            </a:r>
            <a:r>
              <a:rPr b="1" lang="en" sz="1600">
                <a:solidFill>
                  <a:schemeClr val="dk1"/>
                </a:solidFill>
              </a:rPr>
              <a:t>sequential learning paradigm</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Current input → Decision → Impacts future inputs and decisions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 supervised learning, future decisions are </a:t>
            </a:r>
            <a:r>
              <a:rPr b="1" lang="en" sz="1600">
                <a:solidFill>
                  <a:schemeClr val="dk1"/>
                </a:solidFill>
              </a:rPr>
              <a:t>independent</a:t>
            </a:r>
            <a:r>
              <a:rPr lang="en" sz="1600">
                <a:solidFill>
                  <a:schemeClr val="dk1"/>
                </a:solidFill>
              </a:rPr>
              <a:t> of current inputs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For instance, current batch does not impact next batch</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Example: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Supervised Learning:</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Using labelled data of student’s performance to predict salary</a:t>
            </a:r>
            <a:endParaRPr sz="1600">
              <a:solidFill>
                <a:schemeClr val="dk1"/>
              </a:solidFill>
            </a:endParaRPr>
          </a:p>
          <a:p>
            <a:pPr indent="0" lvl="0" marL="1371600" rtl="0" algn="l">
              <a:spcBef>
                <a:spcPts val="0"/>
              </a:spcBef>
              <a:spcAft>
                <a:spcPts val="0"/>
              </a:spcAft>
              <a:buNone/>
            </a:pPr>
            <a:r>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Reinforcement Learning:</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Robot navigating an unknown environment by interacting and learning over time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25675" y="251775"/>
            <a:ext cx="8579100" cy="83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Reinforcement Learning as MDP</a:t>
            </a:r>
            <a:endParaRPr sz="3600"/>
          </a:p>
        </p:txBody>
      </p:sp>
      <p:sp>
        <p:nvSpPr>
          <p:cNvPr id="86" name="Google Shape;86;p18"/>
          <p:cNvSpPr txBox="1"/>
          <p:nvPr/>
        </p:nvSpPr>
        <p:spPr>
          <a:xfrm>
            <a:off x="433275" y="1088175"/>
            <a:ext cx="7372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A typical way to model a RL problem is by a Markov Decision Process (MDP)</a:t>
            </a:r>
            <a:endParaRPr sz="1600">
              <a:solidFill>
                <a:schemeClr val="dk1"/>
              </a:solidFill>
            </a:endParaRPr>
          </a:p>
          <a:p>
            <a:pPr indent="0" lvl="0" marL="0" rtl="0" algn="l">
              <a:spcBef>
                <a:spcPts val="0"/>
              </a:spcBef>
              <a:spcAft>
                <a:spcPts val="0"/>
              </a:spcAft>
              <a:buNone/>
            </a:pPr>
            <a:r>
              <a:t/>
            </a:r>
            <a:endParaRPr>
              <a:solidFill>
                <a:schemeClr val="dk1"/>
              </a:solidFill>
            </a:endParaRPr>
          </a:p>
        </p:txBody>
      </p:sp>
      <p:sp>
        <p:nvSpPr>
          <p:cNvPr id="87" name="Google Shape;87;p18"/>
          <p:cNvSpPr txBox="1"/>
          <p:nvPr/>
        </p:nvSpPr>
        <p:spPr>
          <a:xfrm>
            <a:off x="433275" y="1594925"/>
            <a:ext cx="5311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MDP consists of:</a:t>
            </a:r>
            <a:endParaRPr sz="1600">
              <a:solidFill>
                <a:schemeClr val="dk1"/>
              </a:solidFill>
            </a:endParaRPr>
          </a:p>
          <a:p>
            <a:pPr indent="-330200" lvl="0" marL="457200" rtl="0" algn="l">
              <a:spcBef>
                <a:spcPts val="0"/>
              </a:spcBef>
              <a:spcAft>
                <a:spcPts val="0"/>
              </a:spcAft>
              <a:buClr>
                <a:schemeClr val="dk1"/>
              </a:buClr>
              <a:buSzPts val="1600"/>
              <a:buChar char="●"/>
            </a:pPr>
            <a:r>
              <a:rPr i="1" lang="en" sz="1600">
                <a:solidFill>
                  <a:schemeClr val="dk1"/>
                </a:solidFill>
                <a:latin typeface="Times New Roman"/>
                <a:ea typeface="Times New Roman"/>
                <a:cs typeface="Times New Roman"/>
                <a:sym typeface="Times New Roman"/>
              </a:rPr>
              <a:t>S</a:t>
            </a:r>
            <a:r>
              <a:rPr i="1" lang="en" sz="1600">
                <a:solidFill>
                  <a:schemeClr val="dk1"/>
                </a:solidFill>
              </a:rPr>
              <a:t> - </a:t>
            </a:r>
            <a:r>
              <a:rPr lang="en" sz="1600">
                <a:solidFill>
                  <a:schemeClr val="dk1"/>
                </a:solidFill>
              </a:rPr>
              <a:t>set of states the agent can be in (individual states are denoted by </a:t>
            </a:r>
            <a:r>
              <a:rPr i="1" lang="en" sz="1600">
                <a:solidFill>
                  <a:schemeClr val="dk1"/>
                </a:solidFill>
                <a:latin typeface="Times New Roman"/>
                <a:ea typeface="Times New Roman"/>
                <a:cs typeface="Times New Roman"/>
                <a:sym typeface="Times New Roman"/>
              </a:rPr>
              <a:t>s</a:t>
            </a:r>
            <a:r>
              <a:rPr lang="en" sz="1600">
                <a:solidFill>
                  <a:schemeClr val="dk1"/>
                </a:solidFill>
              </a:rPr>
              <a:t>) </a:t>
            </a:r>
            <a:endParaRPr sz="1600">
              <a:solidFill>
                <a:schemeClr val="dk1"/>
              </a:solidFill>
            </a:endParaRPr>
          </a:p>
          <a:p>
            <a:pPr indent="-330200" lvl="0" marL="457200" rtl="0" algn="l">
              <a:spcBef>
                <a:spcPts val="0"/>
              </a:spcBef>
              <a:spcAft>
                <a:spcPts val="0"/>
              </a:spcAft>
              <a:buClr>
                <a:schemeClr val="dk1"/>
              </a:buClr>
              <a:buSzPts val="1600"/>
              <a:buChar char="●"/>
            </a:pPr>
            <a:r>
              <a:rPr i="1" lang="en" sz="1600">
                <a:solidFill>
                  <a:schemeClr val="dk1"/>
                </a:solidFill>
                <a:latin typeface="Times New Roman"/>
                <a:ea typeface="Times New Roman"/>
                <a:cs typeface="Times New Roman"/>
                <a:sym typeface="Times New Roman"/>
              </a:rPr>
              <a:t>A</a:t>
            </a:r>
            <a:r>
              <a:rPr i="1" lang="en" sz="1600">
                <a:solidFill>
                  <a:schemeClr val="dk1"/>
                </a:solidFill>
              </a:rPr>
              <a:t> </a:t>
            </a:r>
            <a:r>
              <a:rPr lang="en" sz="1600">
                <a:solidFill>
                  <a:schemeClr val="dk1"/>
                </a:solidFill>
              </a:rPr>
              <a:t>- set of possible actions of the agent (individual actions are denoted by </a:t>
            </a:r>
            <a:r>
              <a:rPr i="1" lang="en" sz="1600">
                <a:solidFill>
                  <a:schemeClr val="dk1"/>
                </a:solidFill>
                <a:latin typeface="Times New Roman"/>
                <a:ea typeface="Times New Roman"/>
                <a:cs typeface="Times New Roman"/>
                <a:sym typeface="Times New Roman"/>
              </a:rPr>
              <a:t>a</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i="1" lang="en" sz="1600">
                <a:solidFill>
                  <a:schemeClr val="dk1"/>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                          </a:t>
            </a:r>
            <a:r>
              <a:rPr lang="en" sz="1600">
                <a:solidFill>
                  <a:schemeClr val="dk1"/>
                </a:solidFill>
              </a:rPr>
              <a:t>- probability </a:t>
            </a:r>
            <a:r>
              <a:rPr lang="en" sz="1600">
                <a:solidFill>
                  <a:schemeClr val="dk1"/>
                </a:solidFill>
              </a:rPr>
              <a:t>of transition at time </a:t>
            </a:r>
            <a:r>
              <a:rPr i="1" lang="en" sz="1600">
                <a:solidFill>
                  <a:schemeClr val="dk1"/>
                </a:solidFill>
              </a:rPr>
              <a:t>t</a:t>
            </a:r>
            <a:r>
              <a:rPr lang="en" sz="1600">
                <a:solidFill>
                  <a:schemeClr val="dk1"/>
                </a:solidFill>
              </a:rPr>
              <a:t> from state </a:t>
            </a:r>
            <a:r>
              <a:rPr i="1" lang="en" sz="1600">
                <a:solidFill>
                  <a:schemeClr val="dk1"/>
                </a:solidFill>
                <a:latin typeface="Times New Roman"/>
                <a:ea typeface="Times New Roman"/>
                <a:cs typeface="Times New Roman"/>
                <a:sym typeface="Times New Roman"/>
              </a:rPr>
              <a:t>s</a:t>
            </a:r>
            <a:r>
              <a:rPr lang="en" sz="1600">
                <a:solidFill>
                  <a:schemeClr val="dk1"/>
                </a:solidFill>
              </a:rPr>
              <a:t> to state </a:t>
            </a:r>
            <a:r>
              <a:rPr i="1" lang="en" sz="1600">
                <a:solidFill>
                  <a:schemeClr val="dk1"/>
                </a:solidFill>
                <a:latin typeface="Times New Roman"/>
                <a:ea typeface="Times New Roman"/>
                <a:cs typeface="Times New Roman"/>
                <a:sym typeface="Times New Roman"/>
              </a:rPr>
              <a:t>s</a:t>
            </a:r>
            <a:r>
              <a:rPr lang="en" sz="1600">
                <a:solidFill>
                  <a:schemeClr val="dk1"/>
                </a:solidFill>
                <a:latin typeface="Times New Roman"/>
                <a:ea typeface="Times New Roman"/>
                <a:cs typeface="Times New Roman"/>
                <a:sym typeface="Times New Roman"/>
              </a:rPr>
              <a:t>’</a:t>
            </a:r>
            <a:r>
              <a:rPr lang="en" sz="1600">
                <a:solidFill>
                  <a:schemeClr val="dk1"/>
                </a:solidFill>
              </a:rPr>
              <a:t> under action </a:t>
            </a:r>
            <a:r>
              <a:rPr i="1" lang="en" sz="1600">
                <a:solidFill>
                  <a:schemeClr val="dk1"/>
                </a:solidFill>
                <a:latin typeface="Times New Roman"/>
                <a:ea typeface="Times New Roman"/>
                <a:cs typeface="Times New Roman"/>
                <a:sym typeface="Times New Roman"/>
              </a:rPr>
              <a:t>a</a:t>
            </a:r>
            <a:endParaRPr i="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i="1" lang="en" sz="1600">
                <a:solidFill>
                  <a:schemeClr val="dk1"/>
                </a:solidFill>
                <a:latin typeface="Times New Roman"/>
                <a:ea typeface="Times New Roman"/>
                <a:cs typeface="Times New Roman"/>
                <a:sym typeface="Times New Roman"/>
              </a:rPr>
              <a:t>R</a:t>
            </a:r>
            <a:r>
              <a:rPr baseline="-25000" i="1" lang="en" sz="1600">
                <a:solidFill>
                  <a:schemeClr val="dk1"/>
                </a:solidFill>
                <a:latin typeface="Times New Roman"/>
                <a:ea typeface="Times New Roman"/>
                <a:cs typeface="Times New Roman"/>
                <a:sym typeface="Times New Roman"/>
              </a:rPr>
              <a:t>a</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s,s’</a:t>
            </a:r>
            <a:r>
              <a:rPr lang="en" sz="1600">
                <a:solidFill>
                  <a:schemeClr val="dk1"/>
                </a:solidFill>
                <a:latin typeface="Times New Roman"/>
                <a:ea typeface="Times New Roman"/>
                <a:cs typeface="Times New Roman"/>
                <a:sym typeface="Times New Roman"/>
              </a:rPr>
              <a:t>) - </a:t>
            </a:r>
            <a:r>
              <a:rPr lang="en" sz="1600">
                <a:solidFill>
                  <a:schemeClr val="dk1"/>
                </a:solidFill>
              </a:rPr>
              <a:t>immediate reward after transition from</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s</a:t>
            </a:r>
            <a:r>
              <a:rPr lang="en" sz="1600">
                <a:solidFill>
                  <a:schemeClr val="dk1"/>
                </a:solidFill>
                <a:latin typeface="Times New Roman"/>
                <a:ea typeface="Times New Roman"/>
                <a:cs typeface="Times New Roman"/>
                <a:sym typeface="Times New Roman"/>
              </a:rPr>
              <a:t> to </a:t>
            </a:r>
            <a:r>
              <a:rPr i="1" lang="en" sz="1600">
                <a:solidFill>
                  <a:schemeClr val="dk1"/>
                </a:solidFill>
                <a:latin typeface="Times New Roman"/>
                <a:ea typeface="Times New Roman"/>
                <a:cs typeface="Times New Roman"/>
                <a:sym typeface="Times New Roman"/>
              </a:rPr>
              <a:t>s’</a:t>
            </a:r>
            <a:r>
              <a:rPr lang="en" sz="1600">
                <a:solidFill>
                  <a:schemeClr val="dk1"/>
                </a:solidFill>
                <a:latin typeface="Times New Roman"/>
                <a:ea typeface="Times New Roman"/>
                <a:cs typeface="Times New Roman"/>
                <a:sym typeface="Times New Roman"/>
              </a:rPr>
              <a:t> </a:t>
            </a:r>
            <a:r>
              <a:rPr lang="en" sz="1600">
                <a:solidFill>
                  <a:schemeClr val="dk1"/>
                </a:solidFill>
              </a:rPr>
              <a:t>with action</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a </a:t>
            </a:r>
            <a:r>
              <a:rPr lang="en" sz="1600">
                <a:solidFill>
                  <a:schemeClr val="dk1"/>
                </a:solidFill>
              </a:rPr>
              <a:t>(individual rewards are sometimes denoted by </a:t>
            </a:r>
            <a:r>
              <a:rPr i="1" lang="en" sz="1600">
                <a:solidFill>
                  <a:schemeClr val="dk1"/>
                </a:solidFill>
                <a:latin typeface="Times New Roman"/>
                <a:ea typeface="Times New Roman"/>
                <a:cs typeface="Times New Roman"/>
                <a:sym typeface="Times New Roman"/>
              </a:rPr>
              <a:t>r</a:t>
            </a:r>
            <a:r>
              <a:rPr lang="en" sz="1600">
                <a:solidFill>
                  <a:schemeClr val="dk1"/>
                </a:solidFill>
              </a:rPr>
              <a:t>)</a:t>
            </a:r>
            <a:endParaRPr i="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lang="en" sz="1600">
                <a:solidFill>
                  <a:schemeClr val="dk1"/>
                </a:solidFill>
              </a:rPr>
              <a:t>Some starting state </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0 </a:t>
            </a:r>
            <a:r>
              <a:rPr i="1" lang="en" sz="1600">
                <a:solidFill>
                  <a:schemeClr val="dk1"/>
                </a:solidFill>
                <a:latin typeface="Times New Roman"/>
                <a:ea typeface="Times New Roman"/>
                <a:cs typeface="Times New Roman"/>
                <a:sym typeface="Times New Roman"/>
              </a:rPr>
              <a:t> </a:t>
            </a:r>
            <a:r>
              <a:rPr lang="en" sz="1600">
                <a:solidFill>
                  <a:schemeClr val="dk1"/>
                </a:solidFill>
              </a:rPr>
              <a:t>or</a:t>
            </a:r>
            <a:r>
              <a:rPr i="1" lang="en" sz="1600">
                <a:solidFill>
                  <a:schemeClr val="dk1"/>
                </a:solidFill>
                <a:latin typeface="Times New Roman"/>
                <a:ea typeface="Times New Roman"/>
                <a:cs typeface="Times New Roman"/>
                <a:sym typeface="Times New Roman"/>
              </a:rPr>
              <a:t> s</a:t>
            </a:r>
            <a:r>
              <a:rPr baseline="-25000" i="1" lang="en" sz="1600">
                <a:solidFill>
                  <a:schemeClr val="dk1"/>
                </a:solidFill>
                <a:latin typeface="Times New Roman"/>
                <a:ea typeface="Times New Roman"/>
                <a:cs typeface="Times New Roman"/>
                <a:sym typeface="Times New Roman"/>
              </a:rPr>
              <a:t>1</a:t>
            </a:r>
            <a:endParaRPr baseline="-25000" i="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lang="en" sz="1600">
                <a:solidFill>
                  <a:schemeClr val="dk1"/>
                </a:solidFill>
              </a:rPr>
              <a:t>Sometimes, there are terminal states (episodic RL), or no terminal states (continuous RL)</a:t>
            </a:r>
            <a:endParaRPr sz="1600">
              <a:solidFill>
                <a:schemeClr val="dk1"/>
              </a:solidFill>
            </a:endParaRPr>
          </a:p>
        </p:txBody>
      </p:sp>
      <p:pic>
        <p:nvPicPr>
          <p:cNvPr id="88" name="Google Shape;88;p18"/>
          <p:cNvPicPr preferRelativeResize="0"/>
          <p:nvPr/>
        </p:nvPicPr>
        <p:blipFill>
          <a:blip r:embed="rId3">
            <a:alphaModFix/>
          </a:blip>
          <a:stretch>
            <a:fillRect/>
          </a:stretch>
        </p:blipFill>
        <p:spPr>
          <a:xfrm>
            <a:off x="5931850" y="2000225"/>
            <a:ext cx="2760563" cy="1581475"/>
          </a:xfrm>
          <a:prstGeom prst="rect">
            <a:avLst/>
          </a:prstGeom>
          <a:noFill/>
          <a:ln>
            <a:noFill/>
          </a:ln>
        </p:spPr>
      </p:pic>
      <p:pic>
        <p:nvPicPr>
          <p:cNvPr descr="P_a(s,s') = \text{Pr}(s_{t+1}=s'\mid s_t=s,a_t=a)" id="89" name="Google Shape;89;p18" title="MathEquation,#ffffff"/>
          <p:cNvPicPr preferRelativeResize="0"/>
          <p:nvPr/>
        </p:nvPicPr>
        <p:blipFill>
          <a:blip r:embed="rId4">
            <a:alphaModFix/>
          </a:blip>
          <a:stretch>
            <a:fillRect/>
          </a:stretch>
        </p:blipFill>
        <p:spPr>
          <a:xfrm>
            <a:off x="931925" y="2923400"/>
            <a:ext cx="3277420" cy="25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25675" y="251775"/>
            <a:ext cx="8579100" cy="83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Policy in Reinforcement Learning</a:t>
            </a:r>
            <a:endParaRPr sz="3600"/>
          </a:p>
        </p:txBody>
      </p:sp>
      <p:sp>
        <p:nvSpPr>
          <p:cNvPr id="95" name="Google Shape;95;p19"/>
          <p:cNvSpPr txBox="1"/>
          <p:nvPr/>
        </p:nvSpPr>
        <p:spPr>
          <a:xfrm>
            <a:off x="426300" y="1224525"/>
            <a:ext cx="45915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rPr>
              <a:t>In Reinforcement Learning </a:t>
            </a:r>
            <a:r>
              <a:rPr i="1" lang="en" sz="1600">
                <a:solidFill>
                  <a:schemeClr val="dk1"/>
                </a:solidFill>
                <a:latin typeface="Times New Roman"/>
                <a:ea typeface="Times New Roman"/>
                <a:cs typeface="Times New Roman"/>
                <a:sym typeface="Times New Roman"/>
              </a:rPr>
              <a:t>P</a:t>
            </a:r>
            <a:r>
              <a:rPr lang="en" sz="1600">
                <a:solidFill>
                  <a:schemeClr val="dk1"/>
                </a:solidFill>
              </a:rPr>
              <a:t> and </a:t>
            </a:r>
            <a:r>
              <a:rPr i="1" lang="en" sz="1600">
                <a:solidFill>
                  <a:schemeClr val="dk1"/>
                </a:solidFill>
                <a:latin typeface="Times New Roman"/>
                <a:ea typeface="Times New Roman"/>
                <a:cs typeface="Times New Roman"/>
                <a:sym typeface="Times New Roman"/>
              </a:rPr>
              <a:t>R</a:t>
            </a:r>
            <a:r>
              <a:rPr lang="en" sz="1600">
                <a:solidFill>
                  <a:schemeClr val="dk1"/>
                </a:solidFill>
              </a:rPr>
              <a:t> are not known to the learning agent, however, at each time </a:t>
            </a:r>
            <a:r>
              <a:rPr i="1" lang="en" sz="1600">
                <a:solidFill>
                  <a:schemeClr val="dk1"/>
                </a:solidFill>
                <a:latin typeface="Times New Roman"/>
                <a:ea typeface="Times New Roman"/>
                <a:cs typeface="Times New Roman"/>
                <a:sym typeface="Times New Roman"/>
              </a:rPr>
              <a:t>t</a:t>
            </a:r>
            <a:r>
              <a:rPr i="1" lang="en" sz="1600">
                <a:solidFill>
                  <a:schemeClr val="dk1"/>
                </a:solidFill>
              </a:rPr>
              <a:t>, </a:t>
            </a:r>
            <a:r>
              <a:rPr lang="en" sz="1600">
                <a:solidFill>
                  <a:schemeClr val="dk1"/>
                </a:solidFill>
              </a:rPr>
              <a:t>the agent knows its state </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t</a:t>
            </a:r>
            <a:r>
              <a:rPr lang="en" sz="1600">
                <a:solidFill>
                  <a:schemeClr val="dk1"/>
                </a:solidFill>
              </a:rPr>
              <a:t> and </a:t>
            </a:r>
            <a:r>
              <a:rPr i="1" lang="en" sz="1600">
                <a:solidFill>
                  <a:schemeClr val="dk1"/>
                </a:solidFill>
                <a:latin typeface="Times New Roman"/>
                <a:ea typeface="Times New Roman"/>
                <a:cs typeface="Times New Roman"/>
                <a:sym typeface="Times New Roman"/>
              </a:rPr>
              <a:t>r</a:t>
            </a:r>
            <a:r>
              <a:rPr baseline="-25000" i="1" lang="en" sz="1600">
                <a:solidFill>
                  <a:schemeClr val="dk1"/>
                </a:solidFill>
                <a:latin typeface="Times New Roman"/>
                <a:ea typeface="Times New Roman"/>
                <a:cs typeface="Times New Roman"/>
                <a:sym typeface="Times New Roman"/>
              </a:rPr>
              <a:t>t</a:t>
            </a:r>
            <a:endParaRPr i="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Define a deterministic policy                    </a:t>
            </a:r>
            <a:r>
              <a:rPr i="1" lang="en" sz="1600">
                <a:solidFill>
                  <a:schemeClr val="dk1"/>
                </a:solidFill>
                <a:latin typeface="Times New Roman"/>
                <a:ea typeface="Times New Roman"/>
                <a:cs typeface="Times New Roman"/>
                <a:sym typeface="Times New Roman"/>
              </a:rPr>
              <a:t>,</a:t>
            </a:r>
            <a:r>
              <a:rPr lang="en" sz="1600">
                <a:solidFill>
                  <a:schemeClr val="dk1"/>
                </a:solidFill>
              </a:rPr>
              <a:t> that is a function that maps all states to some actions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We can also define a stochastic policy as follows: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a:t>
            </a:r>
            <a:r>
              <a:rPr lang="en" sz="1600" u="sng">
                <a:solidFill>
                  <a:schemeClr val="dk1"/>
                </a:solidFill>
              </a:rPr>
              <a:t>eventual goal</a:t>
            </a:r>
            <a:r>
              <a:rPr lang="en" sz="1600">
                <a:solidFill>
                  <a:schemeClr val="dk1"/>
                </a:solidFill>
              </a:rPr>
              <a:t> of Reinforcement Learning is to find an </a:t>
            </a:r>
            <a:r>
              <a:rPr lang="en" sz="1600" u="sng">
                <a:solidFill>
                  <a:schemeClr val="dk1"/>
                </a:solidFill>
              </a:rPr>
              <a:t>optimal policy </a:t>
            </a:r>
            <a:r>
              <a:rPr lang="en" sz="1600" u="sng">
                <a:solidFill>
                  <a:schemeClr val="dk1"/>
                </a:solidFill>
              </a:rPr>
              <a:t>𝜋*</a:t>
            </a:r>
            <a:r>
              <a:rPr i="1" lang="en" sz="1600">
                <a:solidFill>
                  <a:schemeClr val="dk1"/>
                </a:solidFill>
                <a:latin typeface="Times New Roman"/>
                <a:ea typeface="Times New Roman"/>
                <a:cs typeface="Times New Roman"/>
                <a:sym typeface="Times New Roman"/>
              </a:rPr>
              <a:t> </a:t>
            </a:r>
            <a:r>
              <a:rPr lang="en" sz="1600">
                <a:solidFill>
                  <a:schemeClr val="dk1"/>
                </a:solidFill>
              </a:rPr>
              <a:t>s. t. expected cumulative reward is maximized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Policies can be </a:t>
            </a:r>
            <a:r>
              <a:rPr b="1" lang="en" sz="1600">
                <a:solidFill>
                  <a:schemeClr val="dk1"/>
                </a:solidFill>
              </a:rPr>
              <a:t>parameterized</a:t>
            </a:r>
            <a:r>
              <a:rPr lang="en" sz="1600">
                <a:solidFill>
                  <a:schemeClr val="dk1"/>
                </a:solidFill>
              </a:rPr>
              <a:t> according to some set of parameters 𝜃</a:t>
            </a:r>
            <a:r>
              <a:rPr lang="en">
                <a:solidFill>
                  <a:schemeClr val="dk1"/>
                </a:solidFill>
                <a:latin typeface="Times New Roman"/>
                <a:ea typeface="Times New Roman"/>
                <a:cs typeface="Times New Roman"/>
                <a:sym typeface="Times New Roman"/>
              </a:rPr>
              <a:t>. </a:t>
            </a:r>
            <a:r>
              <a:rPr lang="en">
                <a:solidFill>
                  <a:schemeClr val="dk1"/>
                </a:solidFill>
              </a:rPr>
              <a:t>A policy is then written as</a:t>
            </a:r>
            <a:r>
              <a:rPr lang="en">
                <a:solidFill>
                  <a:schemeClr val="dk1"/>
                </a:solidFill>
                <a:latin typeface="Times New Roman"/>
                <a:ea typeface="Times New Roman"/>
                <a:cs typeface="Times New Roman"/>
                <a:sym typeface="Times New Roman"/>
              </a:rPr>
              <a:t> </a:t>
            </a:r>
            <a:r>
              <a:rPr lang="en" sz="1600">
                <a:solidFill>
                  <a:schemeClr val="dk1"/>
                </a:solidFill>
              </a:rPr>
              <a:t>𝜋</a:t>
            </a:r>
            <a:r>
              <a:rPr baseline="-25000" lang="en" sz="1600">
                <a:solidFill>
                  <a:schemeClr val="dk1"/>
                </a:solidFill>
              </a:rPr>
              <a:t>𝜃</a:t>
            </a:r>
            <a:r>
              <a:rPr baseline="-25000"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t>
            </a:r>
            <a:endParaRPr b="1" baseline="30000" sz="1600">
              <a:solidFill>
                <a:schemeClr val="dk1"/>
              </a:solidFill>
              <a:latin typeface="Times New Roman"/>
              <a:ea typeface="Times New Roman"/>
              <a:cs typeface="Times New Roman"/>
              <a:sym typeface="Times New Roman"/>
            </a:endParaRPr>
          </a:p>
        </p:txBody>
      </p:sp>
      <p:pic>
        <p:nvPicPr>
          <p:cNvPr id="96" name="Google Shape;96;p19"/>
          <p:cNvPicPr preferRelativeResize="0"/>
          <p:nvPr/>
        </p:nvPicPr>
        <p:blipFill>
          <a:blip r:embed="rId3">
            <a:alphaModFix/>
          </a:blip>
          <a:stretch>
            <a:fillRect/>
          </a:stretch>
        </p:blipFill>
        <p:spPr>
          <a:xfrm>
            <a:off x="5562425" y="1294425"/>
            <a:ext cx="2657475" cy="1600200"/>
          </a:xfrm>
          <a:prstGeom prst="rect">
            <a:avLst/>
          </a:prstGeom>
          <a:noFill/>
          <a:ln>
            <a:noFill/>
          </a:ln>
        </p:spPr>
      </p:pic>
      <p:sp>
        <p:nvSpPr>
          <p:cNvPr id="97" name="Google Shape;97;p19"/>
          <p:cNvSpPr txBox="1"/>
          <p:nvPr/>
        </p:nvSpPr>
        <p:spPr>
          <a:xfrm>
            <a:off x="5282875" y="3019000"/>
            <a:ext cx="3396900" cy="2154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600">
                <a:solidFill>
                  <a:schemeClr val="dk1"/>
                </a:solidFill>
              </a:rPr>
              <a:t>Ex:</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Possible policy </a:t>
            </a:r>
            <a:r>
              <a:rPr lang="en" sz="1600">
                <a:solidFill>
                  <a:schemeClr val="dk1"/>
                </a:solidFill>
              </a:rPr>
              <a:t>𝜋</a:t>
            </a:r>
            <a:r>
              <a:rPr baseline="-25000" lang="en" sz="1600">
                <a:solidFill>
                  <a:schemeClr val="dk1"/>
                </a:solidFill>
              </a:rPr>
              <a:t>1</a:t>
            </a:r>
            <a:r>
              <a:rPr lang="en" sz="1600">
                <a:solidFill>
                  <a:schemeClr val="dk1"/>
                </a:solidFill>
              </a:rPr>
              <a:t>: </a:t>
            </a:r>
            <a:r>
              <a:rPr lang="en" sz="1600">
                <a:solidFill>
                  <a:schemeClr val="dk1"/>
                </a:solidFill>
                <a:latin typeface="Times New Roman"/>
                <a:ea typeface="Times New Roman"/>
                <a:cs typeface="Times New Roman"/>
                <a:sym typeface="Times New Roman"/>
              </a:rPr>
              <a:t>𝜋</a:t>
            </a:r>
            <a:r>
              <a:rPr baseline="-25000" lang="en" sz="1600">
                <a:solidFill>
                  <a:schemeClr val="dk1"/>
                </a:solidFill>
                <a:latin typeface="Times New Roman"/>
                <a:ea typeface="Times New Roman"/>
                <a:cs typeface="Times New Roman"/>
                <a:sym typeface="Times New Roman"/>
              </a:rPr>
              <a:t>1</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1</a:t>
            </a:r>
            <a:r>
              <a:rPr lang="en" sz="1600">
                <a:solidFill>
                  <a:schemeClr val="dk1"/>
                </a:solidFill>
                <a:latin typeface="Times New Roman"/>
                <a:ea typeface="Times New Roman"/>
                <a:cs typeface="Times New Roman"/>
                <a:sym typeface="Times New Roman"/>
              </a:rPr>
              <a:t>) = →, 𝜋</a:t>
            </a:r>
            <a:r>
              <a:rPr baseline="-25000" lang="en" sz="1600">
                <a:solidFill>
                  <a:schemeClr val="dk1"/>
                </a:solidFill>
                <a:latin typeface="Times New Roman"/>
                <a:ea typeface="Times New Roman"/>
                <a:cs typeface="Times New Roman"/>
                <a:sym typeface="Times New Roman"/>
              </a:rPr>
              <a:t>1</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2</a:t>
            </a:r>
            <a:r>
              <a:rPr lang="en" sz="1600">
                <a:solidFill>
                  <a:schemeClr val="dk1"/>
                </a:solidFill>
                <a:latin typeface="Times New Roman"/>
                <a:ea typeface="Times New Roman"/>
                <a:cs typeface="Times New Roman"/>
                <a:sym typeface="Times New Roman"/>
              </a:rPr>
              <a:t>) = ↑, 𝜋</a:t>
            </a:r>
            <a:r>
              <a:rPr baseline="-25000" lang="en" sz="1600">
                <a:solidFill>
                  <a:schemeClr val="dk1"/>
                </a:solidFill>
                <a:latin typeface="Times New Roman"/>
                <a:ea typeface="Times New Roman"/>
                <a:cs typeface="Times New Roman"/>
                <a:sym typeface="Times New Roman"/>
              </a:rPr>
              <a:t>1</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3</a:t>
            </a:r>
            <a:r>
              <a:rPr lang="en" sz="1600">
                <a:solidFill>
                  <a:schemeClr val="dk1"/>
                </a:solidFill>
                <a:latin typeface="Times New Roman"/>
                <a:ea typeface="Times New Roman"/>
                <a:cs typeface="Times New Roman"/>
                <a:sym typeface="Times New Roman"/>
              </a:rPr>
              <a:t>) = ↑, 𝜋</a:t>
            </a:r>
            <a:r>
              <a:rPr baseline="-25000" lang="en" sz="1600">
                <a:solidFill>
                  <a:schemeClr val="dk1"/>
                </a:solidFill>
                <a:latin typeface="Times New Roman"/>
                <a:ea typeface="Times New Roman"/>
                <a:cs typeface="Times New Roman"/>
                <a:sym typeface="Times New Roman"/>
              </a:rPr>
              <a:t>1</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3</a:t>
            </a:r>
            <a:r>
              <a:rPr lang="en" sz="1600">
                <a:solidFill>
                  <a:schemeClr val="dk1"/>
                </a:solidFill>
                <a:latin typeface="Times New Roman"/>
                <a:ea typeface="Times New Roman"/>
                <a:cs typeface="Times New Roman"/>
                <a:sym typeface="Times New Roman"/>
              </a:rPr>
              <a:t>) =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	𝜋</a:t>
            </a:r>
            <a:r>
              <a:rPr baseline="-25000" lang="en" sz="1600">
                <a:solidFill>
                  <a:schemeClr val="dk1"/>
                </a:solidFill>
                <a:latin typeface="Times New Roman"/>
                <a:ea typeface="Times New Roman"/>
                <a:cs typeface="Times New Roman"/>
                <a:sym typeface="Times New Roman"/>
              </a:rPr>
              <a:t>1</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4</a:t>
            </a:r>
            <a:r>
              <a:rPr lang="en" sz="1600">
                <a:solidFill>
                  <a:schemeClr val="dk1"/>
                </a:solidFill>
                <a:latin typeface="Times New Roman"/>
                <a:ea typeface="Times New Roman"/>
                <a:cs typeface="Times New Roman"/>
                <a:sym typeface="Times New Roman"/>
              </a:rPr>
              <a:t>) = ↓, 𝜋</a:t>
            </a:r>
            <a:r>
              <a:rPr baseline="-25000" lang="en" sz="1600">
                <a:solidFill>
                  <a:schemeClr val="dk1"/>
                </a:solidFill>
                <a:latin typeface="Times New Roman"/>
                <a:ea typeface="Times New Roman"/>
                <a:cs typeface="Times New Roman"/>
                <a:sym typeface="Times New Roman"/>
              </a:rPr>
              <a:t>1</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5</a:t>
            </a:r>
            <a:r>
              <a:rPr lang="en" sz="1600">
                <a:solidFill>
                  <a:schemeClr val="dk1"/>
                </a:solidFill>
                <a:latin typeface="Times New Roman"/>
                <a:ea typeface="Times New Roman"/>
                <a:cs typeface="Times New Roman"/>
                <a:sym typeface="Times New Roman"/>
              </a:rPr>
              <a:t>) =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Optimal policy 𝜋*: 𝜋*</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1</a:t>
            </a:r>
            <a:r>
              <a:rPr i="1" lang="en" sz="1600">
                <a:solidFill>
                  <a:schemeClr val="dk1"/>
                </a:solidFill>
                <a:latin typeface="Times New Roman"/>
                <a:ea typeface="Times New Roman"/>
                <a:cs typeface="Times New Roman"/>
                <a:sym typeface="Times New Roman"/>
              </a:rPr>
              <a:t>) =↑,</a:t>
            </a:r>
            <a:endParaRPr i="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en" sz="1600">
                <a:solidFill>
                  <a:schemeClr val="dk1"/>
                </a:solidFill>
                <a:latin typeface="Times New Roman"/>
                <a:ea typeface="Times New Roman"/>
                <a:cs typeface="Times New Roman"/>
                <a:sym typeface="Times New Roman"/>
              </a:rPr>
              <a:t>	</a:t>
            </a:r>
            <a:r>
              <a:rPr lang="en" sz="1600">
                <a:solidFill>
                  <a:schemeClr val="dk1"/>
                </a:solidFill>
              </a:rPr>
              <a:t>𝜋*</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2</a:t>
            </a:r>
            <a:r>
              <a:rPr i="1" lang="en" sz="1600">
                <a:solidFill>
                  <a:schemeClr val="dk1"/>
                </a:solidFill>
                <a:latin typeface="Times New Roman"/>
                <a:ea typeface="Times New Roman"/>
                <a:cs typeface="Times New Roman"/>
                <a:sym typeface="Times New Roman"/>
              </a:rPr>
              <a:t>) =→, </a:t>
            </a:r>
            <a:r>
              <a:rPr lang="en" sz="1600">
                <a:solidFill>
                  <a:schemeClr val="dk1"/>
                </a:solidFill>
              </a:rPr>
              <a:t>𝜋*</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3</a:t>
            </a:r>
            <a:r>
              <a:rPr i="1" lang="en" sz="1600">
                <a:solidFill>
                  <a:schemeClr val="dk1"/>
                </a:solidFill>
                <a:latin typeface="Times New Roman"/>
                <a:ea typeface="Times New Roman"/>
                <a:cs typeface="Times New Roman"/>
                <a:sym typeface="Times New Roman"/>
              </a:rPr>
              <a:t>) =↑, </a:t>
            </a:r>
            <a:r>
              <a:rPr lang="en" sz="1600">
                <a:solidFill>
                  <a:schemeClr val="dk1"/>
                </a:solidFill>
              </a:rPr>
              <a:t>𝜋*</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4</a:t>
            </a:r>
            <a:r>
              <a:rPr i="1" lang="en" sz="1600">
                <a:solidFill>
                  <a:schemeClr val="dk1"/>
                </a:solidFill>
                <a:latin typeface="Times New Roman"/>
                <a:ea typeface="Times New Roman"/>
                <a:cs typeface="Times New Roman"/>
                <a:sym typeface="Times New Roman"/>
              </a:rPr>
              <a:t>) =→,</a:t>
            </a:r>
            <a:endParaRPr i="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en" sz="1600">
                <a:solidFill>
                  <a:schemeClr val="dk1"/>
                </a:solidFill>
                <a:latin typeface="Times New Roman"/>
                <a:ea typeface="Times New Roman"/>
                <a:cs typeface="Times New Roman"/>
                <a:sym typeface="Times New Roman"/>
              </a:rPr>
              <a:t>	</a:t>
            </a:r>
            <a:r>
              <a:rPr lang="en" sz="1600">
                <a:solidFill>
                  <a:schemeClr val="dk1"/>
                </a:solidFill>
              </a:rPr>
              <a:t>𝜋*</a:t>
            </a:r>
            <a:r>
              <a:rPr lang="en" sz="1600">
                <a:solidFill>
                  <a:schemeClr val="dk1"/>
                </a:solidFill>
                <a:latin typeface="Times New Roman"/>
                <a:ea typeface="Times New Roman"/>
                <a:cs typeface="Times New Roman"/>
                <a:sym typeface="Times New Roman"/>
              </a:rPr>
              <a:t>(</a:t>
            </a:r>
            <a:r>
              <a:rPr i="1" lang="en" sz="1600">
                <a:solidFill>
                  <a:schemeClr val="dk1"/>
                </a:solidFill>
                <a:latin typeface="Times New Roman"/>
                <a:ea typeface="Times New Roman"/>
                <a:cs typeface="Times New Roman"/>
                <a:sym typeface="Times New Roman"/>
              </a:rPr>
              <a:t>s</a:t>
            </a:r>
            <a:r>
              <a:rPr baseline="-25000" i="1" lang="en" sz="1600">
                <a:solidFill>
                  <a:schemeClr val="dk1"/>
                </a:solidFill>
                <a:latin typeface="Times New Roman"/>
                <a:ea typeface="Times New Roman"/>
                <a:cs typeface="Times New Roman"/>
                <a:sym typeface="Times New Roman"/>
              </a:rPr>
              <a:t>5</a:t>
            </a:r>
            <a:r>
              <a:rPr i="1" lang="en" sz="1600">
                <a:solidFill>
                  <a:schemeClr val="dk1"/>
                </a:solidFill>
                <a:latin typeface="Times New Roman"/>
                <a:ea typeface="Times New Roman"/>
                <a:cs typeface="Times New Roman"/>
                <a:sym typeface="Times New Roman"/>
              </a:rPr>
              <a:t>) =↓</a:t>
            </a:r>
            <a:endParaRPr i="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descr="\pi:S\times A\rightarrow[0,1]" id="98" name="Google Shape;98;p19" title="MathEquation,#ffffff"/>
          <p:cNvPicPr preferRelativeResize="0"/>
          <p:nvPr/>
        </p:nvPicPr>
        <p:blipFill>
          <a:blip r:embed="rId4">
            <a:alphaModFix/>
          </a:blip>
          <a:stretch>
            <a:fillRect/>
          </a:stretch>
        </p:blipFill>
        <p:spPr>
          <a:xfrm>
            <a:off x="1754875" y="3275925"/>
            <a:ext cx="1600000" cy="254000"/>
          </a:xfrm>
          <a:prstGeom prst="rect">
            <a:avLst/>
          </a:prstGeom>
          <a:noFill/>
          <a:ln>
            <a:noFill/>
          </a:ln>
        </p:spPr>
      </p:pic>
      <p:pic>
        <p:nvPicPr>
          <p:cNvPr descr="\pi:S\rightarrow A" id="99" name="Google Shape;99;p19" title="MathEquation,#ffffff"/>
          <p:cNvPicPr preferRelativeResize="0"/>
          <p:nvPr/>
        </p:nvPicPr>
        <p:blipFill>
          <a:blip r:embed="rId5">
            <a:alphaModFix/>
          </a:blip>
          <a:stretch>
            <a:fillRect/>
          </a:stretch>
        </p:blipFill>
        <p:spPr>
          <a:xfrm>
            <a:off x="3551700" y="2308871"/>
            <a:ext cx="1062676" cy="2205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325675" y="251775"/>
            <a:ext cx="8579100" cy="83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840"/>
              <a:t>Reinforcement Learning as an Optimization Problem</a:t>
            </a:r>
            <a:endParaRPr sz="2240"/>
          </a:p>
        </p:txBody>
      </p:sp>
      <p:sp>
        <p:nvSpPr>
          <p:cNvPr id="105" name="Google Shape;105;p20"/>
          <p:cNvSpPr txBox="1"/>
          <p:nvPr/>
        </p:nvSpPr>
        <p:spPr>
          <a:xfrm>
            <a:off x="325675" y="1327575"/>
            <a:ext cx="6665700" cy="3168900"/>
          </a:xfrm>
          <a:prstGeom prst="rect">
            <a:avLst/>
          </a:prstGeom>
          <a:noFill/>
          <a:ln>
            <a:noFill/>
          </a:ln>
        </p:spPr>
        <p:txBody>
          <a:bodyPr anchorCtr="0" anchor="t" bIns="91425" lIns="91425" spcFirstLastPara="1" rIns="91425" wrap="square" tIns="91425">
            <a:noAutofit/>
          </a:bodyPr>
          <a:lstStyle/>
          <a:p>
            <a:pPr indent="-332740" lvl="0" marL="457200" rtl="0" algn="l">
              <a:spcBef>
                <a:spcPts val="0"/>
              </a:spcBef>
              <a:spcAft>
                <a:spcPts val="0"/>
              </a:spcAft>
              <a:buClr>
                <a:schemeClr val="dk1"/>
              </a:buClr>
              <a:buSzPts val="1640"/>
              <a:buChar char="●"/>
            </a:pPr>
            <a:r>
              <a:rPr lang="en" sz="1640">
                <a:solidFill>
                  <a:schemeClr val="dk1"/>
                </a:solidFill>
              </a:rPr>
              <a:t>Define </a:t>
            </a:r>
            <a:r>
              <a:rPr i="1" lang="en" sz="1640">
                <a:solidFill>
                  <a:schemeClr val="dk1"/>
                </a:solidFill>
                <a:latin typeface="Times New Roman"/>
                <a:ea typeface="Times New Roman"/>
                <a:cs typeface="Times New Roman"/>
                <a:sym typeface="Times New Roman"/>
              </a:rPr>
              <a:t>                            </a:t>
            </a:r>
            <a:r>
              <a:rPr i="1" lang="en" sz="1640">
                <a:solidFill>
                  <a:schemeClr val="dk1"/>
                </a:solidFill>
              </a:rPr>
              <a:t>, </a:t>
            </a:r>
            <a:r>
              <a:rPr lang="en" sz="1640">
                <a:solidFill>
                  <a:schemeClr val="dk1"/>
                </a:solidFill>
              </a:rPr>
              <a:t>the expected cumulative reward an agent would receive following policy</a:t>
            </a:r>
            <a:r>
              <a:rPr i="1" lang="en" sz="1640">
                <a:solidFill>
                  <a:schemeClr val="dk1"/>
                </a:solidFill>
              </a:rPr>
              <a:t> </a:t>
            </a:r>
            <a:r>
              <a:rPr lang="en" sz="1640">
                <a:solidFill>
                  <a:schemeClr val="dk1"/>
                </a:solidFill>
              </a:rPr>
              <a:t>𝜋 starting from state </a:t>
            </a:r>
            <a:r>
              <a:rPr i="1" lang="en" sz="1640">
                <a:solidFill>
                  <a:schemeClr val="dk1"/>
                </a:solidFill>
                <a:latin typeface="Times New Roman"/>
                <a:ea typeface="Times New Roman"/>
                <a:cs typeface="Times New Roman"/>
                <a:sym typeface="Times New Roman"/>
              </a:rPr>
              <a:t>s.</a:t>
            </a:r>
            <a:r>
              <a:rPr lang="en" sz="1640">
                <a:solidFill>
                  <a:schemeClr val="dk1"/>
                </a:solidFill>
                <a:latin typeface="Times New Roman"/>
                <a:ea typeface="Times New Roman"/>
                <a:cs typeface="Times New Roman"/>
                <a:sym typeface="Times New Roman"/>
              </a:rPr>
              <a:t> </a:t>
            </a:r>
            <a:r>
              <a:rPr i="1" lang="en" sz="1640">
                <a:solidFill>
                  <a:schemeClr val="dk1"/>
                </a:solidFill>
                <a:latin typeface="Times New Roman"/>
                <a:ea typeface="Times New Roman"/>
                <a:cs typeface="Times New Roman"/>
                <a:sym typeface="Times New Roman"/>
              </a:rPr>
              <a:t>     </a:t>
            </a:r>
            <a:r>
              <a:rPr lang="en" sz="1640">
                <a:solidFill>
                  <a:schemeClr val="dk1"/>
                </a:solidFill>
              </a:rPr>
              <a:t>is called the </a:t>
            </a:r>
            <a:r>
              <a:rPr lang="en" sz="1640" u="sng">
                <a:solidFill>
                  <a:schemeClr val="dk1"/>
                </a:solidFill>
              </a:rPr>
              <a:t>state-value function</a:t>
            </a:r>
            <a:r>
              <a:rPr lang="en" sz="1640">
                <a:solidFill>
                  <a:schemeClr val="dk1"/>
                </a:solidFill>
              </a:rPr>
              <a:t> for policy 𝜋.</a:t>
            </a:r>
            <a:r>
              <a:rPr i="1" lang="en" sz="1640">
                <a:solidFill>
                  <a:schemeClr val="dk1"/>
                </a:solidFill>
              </a:rPr>
              <a:t> </a:t>
            </a:r>
            <a:endParaRPr i="1" sz="1640">
              <a:solidFill>
                <a:schemeClr val="dk1"/>
              </a:solidFill>
            </a:endParaRPr>
          </a:p>
          <a:p>
            <a:pPr indent="0" lvl="0" marL="457200" rtl="0" algn="l">
              <a:spcBef>
                <a:spcPts val="0"/>
              </a:spcBef>
              <a:spcAft>
                <a:spcPts val="0"/>
              </a:spcAft>
              <a:buNone/>
            </a:pPr>
            <a:r>
              <a:t/>
            </a:r>
            <a:endParaRPr i="1" sz="1640">
              <a:solidFill>
                <a:schemeClr val="dk1"/>
              </a:solidFill>
            </a:endParaRPr>
          </a:p>
          <a:p>
            <a:pPr indent="-332740" lvl="0" marL="457200" rtl="0" algn="l">
              <a:spcBef>
                <a:spcPts val="0"/>
              </a:spcBef>
              <a:spcAft>
                <a:spcPts val="0"/>
              </a:spcAft>
              <a:buClr>
                <a:schemeClr val="dk1"/>
              </a:buClr>
              <a:buSzPts val="1640"/>
              <a:buFont typeface="Times New Roman"/>
              <a:buChar char="●"/>
            </a:pPr>
            <a:r>
              <a:rPr lang="en" sz="1640">
                <a:solidFill>
                  <a:schemeClr val="dk1"/>
                </a:solidFill>
              </a:rPr>
              <a:t>Similarly, we can define</a:t>
            </a:r>
            <a:r>
              <a:rPr lang="en" sz="1640">
                <a:solidFill>
                  <a:schemeClr val="dk1"/>
                </a:solidFill>
                <a:latin typeface="Times New Roman"/>
                <a:ea typeface="Times New Roman"/>
                <a:cs typeface="Times New Roman"/>
                <a:sym typeface="Times New Roman"/>
              </a:rPr>
              <a:t>                                    </a:t>
            </a:r>
            <a:r>
              <a:rPr lang="en" sz="1640">
                <a:solidFill>
                  <a:schemeClr val="dk1"/>
                </a:solidFill>
              </a:rPr>
              <a:t>. </a:t>
            </a:r>
            <a:r>
              <a:rPr i="1" lang="en" sz="1640">
                <a:solidFill>
                  <a:schemeClr val="dk1"/>
                </a:solidFill>
                <a:latin typeface="Times New Roman"/>
                <a:ea typeface="Times New Roman"/>
                <a:cs typeface="Times New Roman"/>
                <a:sym typeface="Times New Roman"/>
              </a:rPr>
              <a:t>    </a:t>
            </a:r>
            <a:r>
              <a:rPr lang="en" sz="1640">
                <a:solidFill>
                  <a:schemeClr val="dk1"/>
                </a:solidFill>
                <a:latin typeface="Times New Roman"/>
                <a:ea typeface="Times New Roman"/>
                <a:cs typeface="Times New Roman"/>
                <a:sym typeface="Times New Roman"/>
              </a:rPr>
              <a:t> </a:t>
            </a:r>
            <a:r>
              <a:rPr lang="en" sz="1640">
                <a:solidFill>
                  <a:schemeClr val="dk1"/>
                </a:solidFill>
              </a:rPr>
              <a:t>is called the</a:t>
            </a:r>
            <a:r>
              <a:rPr lang="en" sz="1640" u="sng">
                <a:solidFill>
                  <a:schemeClr val="dk1"/>
                </a:solidFill>
              </a:rPr>
              <a:t> action-value function</a:t>
            </a:r>
            <a:r>
              <a:rPr lang="en" sz="1640">
                <a:solidFill>
                  <a:schemeClr val="dk1"/>
                </a:solidFill>
              </a:rPr>
              <a:t> for policy 𝜋.</a:t>
            </a:r>
            <a:endParaRPr sz="1640">
              <a:solidFill>
                <a:schemeClr val="dk1"/>
              </a:solidFill>
            </a:endParaRPr>
          </a:p>
          <a:p>
            <a:pPr indent="0" lvl="0" marL="457200" rtl="0" algn="l">
              <a:spcBef>
                <a:spcPts val="0"/>
              </a:spcBef>
              <a:spcAft>
                <a:spcPts val="0"/>
              </a:spcAft>
              <a:buNone/>
            </a:pPr>
            <a:r>
              <a:t/>
            </a:r>
            <a:endParaRPr sz="1640">
              <a:solidFill>
                <a:schemeClr val="dk1"/>
              </a:solidFill>
            </a:endParaRPr>
          </a:p>
          <a:p>
            <a:pPr indent="-330200" lvl="0" marL="457200" rtl="0" algn="l">
              <a:spcBef>
                <a:spcPts val="0"/>
              </a:spcBef>
              <a:spcAft>
                <a:spcPts val="0"/>
              </a:spcAft>
              <a:buClr>
                <a:schemeClr val="dk1"/>
              </a:buClr>
              <a:buSzPts val="1600"/>
              <a:buChar char="●"/>
            </a:pPr>
            <a:r>
              <a:rPr lang="en" sz="1640">
                <a:solidFill>
                  <a:schemeClr val="dk1"/>
                </a:solidFill>
              </a:rPr>
              <a:t>Ideally, the goal is to find                               .</a:t>
            </a:r>
            <a:endParaRPr sz="1600">
              <a:solidFill>
                <a:schemeClr val="dk1"/>
              </a:solidFill>
            </a:endParaRPr>
          </a:p>
        </p:txBody>
      </p:sp>
      <p:pic>
        <p:nvPicPr>
          <p:cNvPr descr="V_\pi(s) = \mathbb E(R|s,\pi)" id="106" name="Google Shape;106;p20" title="MathEquation,#ffffff"/>
          <p:cNvPicPr preferRelativeResize="0"/>
          <p:nvPr/>
        </p:nvPicPr>
        <p:blipFill>
          <a:blip r:embed="rId3">
            <a:alphaModFix/>
          </a:blip>
          <a:stretch>
            <a:fillRect/>
          </a:stretch>
        </p:blipFill>
        <p:spPr>
          <a:xfrm>
            <a:off x="1560525" y="1440425"/>
            <a:ext cx="1434600" cy="225950"/>
          </a:xfrm>
          <a:prstGeom prst="rect">
            <a:avLst/>
          </a:prstGeom>
          <a:noFill/>
          <a:ln>
            <a:noFill/>
          </a:ln>
        </p:spPr>
      </p:pic>
      <p:pic>
        <p:nvPicPr>
          <p:cNvPr descr="V_\pi" id="107" name="Google Shape;107;p20" title="MathEquation,#ffffff"/>
          <p:cNvPicPr preferRelativeResize="0"/>
          <p:nvPr/>
        </p:nvPicPr>
        <p:blipFill>
          <a:blip r:embed="rId4">
            <a:alphaModFix/>
          </a:blip>
          <a:stretch>
            <a:fillRect/>
          </a:stretch>
        </p:blipFill>
        <p:spPr>
          <a:xfrm>
            <a:off x="6340800" y="1715850"/>
            <a:ext cx="215884" cy="203201"/>
          </a:xfrm>
          <a:prstGeom prst="rect">
            <a:avLst/>
          </a:prstGeom>
          <a:noFill/>
          <a:ln>
            <a:noFill/>
          </a:ln>
        </p:spPr>
      </p:pic>
      <p:pic>
        <p:nvPicPr>
          <p:cNvPr descr="Q_\pi(s,a) = \mathbb E(R|s,a,\pi)" id="108" name="Google Shape;108;p20" title="MathEquation,#ffffff"/>
          <p:cNvPicPr preferRelativeResize="0"/>
          <p:nvPr/>
        </p:nvPicPr>
        <p:blipFill>
          <a:blip r:embed="rId5">
            <a:alphaModFix/>
          </a:blip>
          <a:stretch>
            <a:fillRect/>
          </a:stretch>
        </p:blipFill>
        <p:spPr>
          <a:xfrm>
            <a:off x="3103525" y="2458775"/>
            <a:ext cx="1844572" cy="225950"/>
          </a:xfrm>
          <a:prstGeom prst="rect">
            <a:avLst/>
          </a:prstGeom>
          <a:noFill/>
          <a:ln>
            <a:noFill/>
          </a:ln>
        </p:spPr>
      </p:pic>
      <p:pic>
        <p:nvPicPr>
          <p:cNvPr descr="Q_\pi" id="109" name="Google Shape;109;p20" title="MathEquation,#ffffff"/>
          <p:cNvPicPr preferRelativeResize="0"/>
          <p:nvPr/>
        </p:nvPicPr>
        <p:blipFill>
          <a:blip r:embed="rId6">
            <a:alphaModFix/>
          </a:blip>
          <a:stretch>
            <a:fillRect/>
          </a:stretch>
        </p:blipFill>
        <p:spPr>
          <a:xfrm>
            <a:off x="5075425" y="2470150"/>
            <a:ext cx="242626" cy="203199"/>
          </a:xfrm>
          <a:prstGeom prst="rect">
            <a:avLst/>
          </a:prstGeom>
          <a:noFill/>
          <a:ln>
            <a:noFill/>
          </a:ln>
        </p:spPr>
      </p:pic>
      <p:pic>
        <p:nvPicPr>
          <p:cNvPr descr="\pi^* = \text{arg}~\text{max}_\pi V_\pi(s_1)" id="110" name="Google Shape;110;p20" title="MathEquation,#ffffff"/>
          <p:cNvPicPr preferRelativeResize="0"/>
          <p:nvPr/>
        </p:nvPicPr>
        <p:blipFill>
          <a:blip r:embed="rId7">
            <a:alphaModFix/>
          </a:blip>
          <a:stretch>
            <a:fillRect/>
          </a:stretch>
        </p:blipFill>
        <p:spPr>
          <a:xfrm>
            <a:off x="3220650" y="3168150"/>
            <a:ext cx="1727450" cy="26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311700" y="251775"/>
            <a:ext cx="8579100" cy="8364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t/>
            </a:r>
            <a:endParaRPr sz="4000"/>
          </a:p>
          <a:p>
            <a:pPr indent="457200" lvl="0" marL="457200" rtl="0" algn="l">
              <a:spcBef>
                <a:spcPts val="0"/>
              </a:spcBef>
              <a:spcAft>
                <a:spcPts val="0"/>
              </a:spcAft>
              <a:buNone/>
            </a:pPr>
            <a:r>
              <a:rPr lang="en" sz="4000"/>
              <a:t>   On-Policy vs Off-Policy RL</a:t>
            </a:r>
            <a:endParaRPr sz="3600"/>
          </a:p>
        </p:txBody>
      </p:sp>
      <p:sp>
        <p:nvSpPr>
          <p:cNvPr id="116" name="Google Shape;116;p21"/>
          <p:cNvSpPr txBox="1"/>
          <p:nvPr>
            <p:ph idx="1" type="subTitle"/>
          </p:nvPr>
        </p:nvSpPr>
        <p:spPr>
          <a:xfrm>
            <a:off x="270625" y="1129200"/>
            <a:ext cx="8520600" cy="4014300"/>
          </a:xfrm>
          <a:prstGeom prst="rect">
            <a:avLst/>
          </a:prstGeom>
          <a:solidFill>
            <a:schemeClr val="lt1"/>
          </a:solid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solidFill>
                  <a:schemeClr val="dk1"/>
                </a:solidFill>
              </a:rPr>
              <a:t>As you know, in RL an agent takes actions and learns from them in adjusting its policy. In on-policy methods, these actions are influenced/determined by the policy itself, which is adjusted after the actions are taken. In off-policy methods, the agent uses another process to take actions, and the learned information can be used to construct main agent’s policy.</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Off-policy RL:</a:t>
            </a:r>
            <a:endParaRPr sz="1600">
              <a:solidFill>
                <a:schemeClr val="dk1"/>
              </a:solidFill>
            </a:endParaRPr>
          </a:p>
          <a:p>
            <a:pPr indent="-322580" lvl="0" marL="457200" rtl="0" algn="l">
              <a:spcBef>
                <a:spcPts val="0"/>
              </a:spcBef>
              <a:spcAft>
                <a:spcPts val="0"/>
              </a:spcAft>
              <a:buClr>
                <a:schemeClr val="dk1"/>
              </a:buClr>
              <a:buSzPct val="100000"/>
              <a:buChar char="●"/>
            </a:pPr>
            <a:r>
              <a:rPr lang="en" sz="1600">
                <a:solidFill>
                  <a:schemeClr val="dk1"/>
                </a:solidFill>
              </a:rPr>
              <a:t>Slower</a:t>
            </a:r>
            <a:endParaRPr sz="1600">
              <a:solidFill>
                <a:schemeClr val="dk1"/>
              </a:solidFill>
            </a:endParaRPr>
          </a:p>
          <a:p>
            <a:pPr indent="-322580" lvl="0" marL="457200" rtl="0" algn="l">
              <a:spcBef>
                <a:spcPts val="0"/>
              </a:spcBef>
              <a:spcAft>
                <a:spcPts val="0"/>
              </a:spcAft>
              <a:buClr>
                <a:schemeClr val="dk1"/>
              </a:buClr>
              <a:buSzPct val="100000"/>
              <a:buChar char="●"/>
            </a:pPr>
            <a:r>
              <a:rPr lang="en" sz="1600">
                <a:solidFill>
                  <a:schemeClr val="dk1"/>
                </a:solidFill>
              </a:rPr>
              <a:t>Can’t handle stochastic environments</a:t>
            </a:r>
            <a:endParaRPr sz="1600">
              <a:solidFill>
                <a:schemeClr val="dk1"/>
              </a:solidFill>
            </a:endParaRPr>
          </a:p>
          <a:p>
            <a:pPr indent="0" lvl="0" marL="0" rtl="0" algn="l">
              <a:spcBef>
                <a:spcPts val="0"/>
              </a:spcBef>
              <a:spcAft>
                <a:spcPts val="0"/>
              </a:spcAft>
              <a:buNone/>
            </a:pPr>
            <a:r>
              <a:rPr lang="en" sz="1600">
                <a:solidFill>
                  <a:schemeClr val="dk1"/>
                </a:solidFill>
              </a:rPr>
              <a:t>On-policy RL:</a:t>
            </a:r>
            <a:endParaRPr sz="1600">
              <a:solidFill>
                <a:schemeClr val="dk1"/>
              </a:solidFill>
            </a:endParaRPr>
          </a:p>
          <a:p>
            <a:pPr indent="-322580" lvl="0" marL="457200" rtl="0" algn="l">
              <a:spcBef>
                <a:spcPts val="0"/>
              </a:spcBef>
              <a:spcAft>
                <a:spcPts val="0"/>
              </a:spcAft>
              <a:buClr>
                <a:schemeClr val="dk1"/>
              </a:buClr>
              <a:buSzPct val="100000"/>
              <a:buChar char="●"/>
            </a:pPr>
            <a:r>
              <a:rPr lang="en" sz="1600">
                <a:solidFill>
                  <a:schemeClr val="dk1"/>
                </a:solidFill>
              </a:rPr>
              <a:t>Quicker</a:t>
            </a:r>
            <a:endParaRPr sz="1600">
              <a:solidFill>
                <a:schemeClr val="dk1"/>
              </a:solidFill>
            </a:endParaRPr>
          </a:p>
          <a:p>
            <a:pPr indent="-322580" lvl="0" marL="457200" rtl="0" algn="l">
              <a:spcBef>
                <a:spcPts val="0"/>
              </a:spcBef>
              <a:spcAft>
                <a:spcPts val="0"/>
              </a:spcAft>
              <a:buClr>
                <a:schemeClr val="dk1"/>
              </a:buClr>
              <a:buSzPct val="100000"/>
              <a:buChar char="●"/>
            </a:pPr>
            <a:r>
              <a:rPr lang="en" sz="1600">
                <a:solidFill>
                  <a:schemeClr val="dk1"/>
                </a:solidFill>
              </a:rPr>
              <a:t>Can handle stochastic environments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Examples:</a:t>
            </a:r>
            <a:endParaRPr sz="1600">
              <a:solidFill>
                <a:schemeClr val="dk1"/>
              </a:solidFill>
            </a:endParaRPr>
          </a:p>
          <a:p>
            <a:pPr indent="-322580" lvl="0" marL="457200" rtl="0" algn="l">
              <a:spcBef>
                <a:spcPts val="0"/>
              </a:spcBef>
              <a:spcAft>
                <a:spcPts val="0"/>
              </a:spcAft>
              <a:buClr>
                <a:schemeClr val="dk1"/>
              </a:buClr>
              <a:buSzPct val="100000"/>
              <a:buChar char="●"/>
            </a:pPr>
            <a:r>
              <a:rPr lang="en" sz="1600">
                <a:solidFill>
                  <a:schemeClr val="dk1"/>
                </a:solidFill>
              </a:rPr>
              <a:t>On-policy</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REINFORCE</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State-action-reward-state-action (SARSA)</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Trust Region Policy Optimization (TRPO)</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Proximal Policy Optimization (PPO)</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22580" lvl="0" marL="457200" rtl="0" algn="l">
              <a:spcBef>
                <a:spcPts val="0"/>
              </a:spcBef>
              <a:spcAft>
                <a:spcPts val="0"/>
              </a:spcAft>
              <a:buClr>
                <a:schemeClr val="dk1"/>
              </a:buClr>
              <a:buSzPct val="100000"/>
              <a:buChar char="●"/>
            </a:pPr>
            <a:r>
              <a:rPr lang="en" sz="1600">
                <a:solidFill>
                  <a:schemeClr val="dk1"/>
                </a:solidFill>
              </a:rPr>
              <a:t>Off-Policy RL:</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Q-learning</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