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5" r:id="rId3"/>
    <p:sldId id="266" r:id="rId4"/>
    <p:sldId id="264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D6F34-C0DC-4393-8EE6-EF2AD7E9867F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C5FA-2256-4E5B-B735-B7E3089EC3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9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4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0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5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6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8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4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2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1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1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9206D-2A53-414A-A698-54490D0D0999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8810-68CB-464F-83B6-F2E09870D3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730251" y="1471085"/>
            <a:ext cx="10972800" cy="487891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ANN’s are a family of models inspired from the biological neural networks.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Any Neural net is specified using the following 3 things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/>
            <a:r>
              <a:rPr lang="en-US" b="1" dirty="0" smtClean="0"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</a:p>
          <a:p>
            <a:pPr lvl="1"/>
            <a:r>
              <a:rPr lang="en-US" b="1" dirty="0" smtClean="0">
                <a:ea typeface="Verdana" panose="020B0604030504040204" pitchFamily="34" charset="0"/>
                <a:cs typeface="Verdana" panose="020B0604030504040204" pitchFamily="34" charset="0"/>
              </a:rPr>
              <a:t>Activation Function</a:t>
            </a:r>
          </a:p>
          <a:p>
            <a:pPr lvl="1"/>
            <a:r>
              <a:rPr lang="en-US" b="1" dirty="0" smtClean="0">
                <a:ea typeface="Verdana" panose="020B0604030504040204" pitchFamily="34" charset="0"/>
                <a:cs typeface="Verdana" panose="020B0604030504040204" pitchFamily="34" charset="0"/>
              </a:rPr>
              <a:t>Learning Rule</a:t>
            </a:r>
          </a:p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Implementation in the project:</a:t>
            </a:r>
          </a:p>
          <a:p>
            <a:pPr lvl="1"/>
            <a:r>
              <a:rPr lang="en-US" dirty="0"/>
              <a:t>A neural network trained with backpropagation </a:t>
            </a:r>
            <a:r>
              <a:rPr lang="en-US" dirty="0" smtClean="0"/>
              <a:t>in an attempt to </a:t>
            </a:r>
            <a:r>
              <a:rPr lang="en-US" dirty="0"/>
              <a:t>use input to predict output.</a:t>
            </a: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3774" y="3144331"/>
            <a:ext cx="11205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C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Artificial Neural Network 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195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5" y="1471085"/>
            <a:ext cx="6626711" cy="47333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35623" y="4007224"/>
            <a:ext cx="632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2200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5327" y="4007224"/>
            <a:ext cx="632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22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3525" y="4007224"/>
            <a:ext cx="632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2200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52768" y="2358414"/>
            <a:ext cx="733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49" y="1613565"/>
            <a:ext cx="1667064" cy="9486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45023" y="4805083"/>
            <a:ext cx="632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200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09321" y="4805083"/>
            <a:ext cx="632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200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3096" y="4805083"/>
            <a:ext cx="632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200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5"/>
          <p:cNvSpPr txBox="1">
            <a:spLocks noChangeArrowheads="1"/>
          </p:cNvSpPr>
          <p:nvPr/>
        </p:nvSpPr>
        <p:spPr>
          <a:xfrm>
            <a:off x="6596871" y="2084968"/>
            <a:ext cx="5357564" cy="350559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Input is 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training data matrix: 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inp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Randomly initialize 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weights: 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Matrix multiplication of 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inp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 to obtain intermediate output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Apply the 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sigmoid function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 to get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 output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: out</a:t>
            </a:r>
            <a:endParaRPr lang="en-US" i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92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13774" y="3144331"/>
            <a:ext cx="11205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C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Activation Function: Sigmoid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4" y="1471085"/>
            <a:ext cx="7135906" cy="4757270"/>
          </a:xfrm>
          <a:prstGeom prst="rect">
            <a:avLst/>
          </a:prstGeom>
        </p:spPr>
      </p:pic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7409330" y="2249743"/>
            <a:ext cx="4276164" cy="350559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main reasons to use the sigmoid function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Maps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all input values between 0 and 1 (probability)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continuous derivative exists over R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Derivative exists in terms of input.</a:t>
            </a:r>
          </a:p>
        </p:txBody>
      </p:sp>
    </p:spTree>
    <p:extLst>
      <p:ext uri="{BB962C8B-B14F-4D97-AF65-F5344CB8AC3E}">
        <p14:creationId xmlns:p14="http://schemas.microsoft.com/office/powerpoint/2010/main" val="351122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730251" y="1471085"/>
            <a:ext cx="10972800" cy="487891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The ANN used here follows the Backpropogation learning algorithm.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Activation Function: Sigmoid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Goal: To calculate the gradient of the error in output layer with respect to all the weights in the network</a:t>
            </a:r>
          </a:p>
          <a:p>
            <a:pPr lvl="1"/>
            <a:r>
              <a:rPr lang="en-US" dirty="0" smtClean="0"/>
              <a:t>The gradient is </a:t>
            </a:r>
            <a:r>
              <a:rPr lang="en-US" dirty="0"/>
              <a:t>in turn </a:t>
            </a:r>
            <a:r>
              <a:rPr lang="en-US" dirty="0" smtClean="0"/>
              <a:t>used to </a:t>
            </a:r>
            <a:r>
              <a:rPr lang="en-US" dirty="0"/>
              <a:t>update the weights, in an attempt to minimize the </a:t>
            </a:r>
            <a:r>
              <a:rPr lang="en-US" dirty="0" smtClean="0"/>
              <a:t>absolute error</a:t>
            </a:r>
            <a:endParaRPr lang="en-US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l1_error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||</a:t>
            </a:r>
            <a:r>
              <a:rPr lang="en-US" i="1" dirty="0">
                <a:ea typeface="Verdana" panose="020B0604030504040204" pitchFamily="34" charset="0"/>
                <a:cs typeface="Verdana" panose="020B0604030504040204" pitchFamily="34" charset="0"/>
              </a:rPr>
              <a:t>y-out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||</a:t>
            </a:r>
            <a:endParaRPr lang="en-US" i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Calculate the update value 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Update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weights 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Calculate the absolute error and stop</a:t>
            </a:r>
            <a:r>
              <a:rPr lang="en-US" i="1" dirty="0" smtClean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once threshold error is reached.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3774" y="3144331"/>
            <a:ext cx="11205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C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Learning Strategy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3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730251" y="1471085"/>
            <a:ext cx="10972800" cy="487891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The features are obtained from the Term Document Matrix</a:t>
            </a:r>
          </a:p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To avoid bias and to get a good set of features, we use the following technique: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Filter the training data based on the Indicator (Yes/No)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Get the Term Document matrix for each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Select the top 100 features from each of the matrices</a:t>
            </a:r>
          </a:p>
          <a:p>
            <a:pPr lvl="1"/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Pick out unique features. This helps us to obtain the feature set in a way that each feature strongly correlates with either Yes/No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3774" y="3144331"/>
            <a:ext cx="11205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C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Feature Selection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360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730251" y="1471085"/>
            <a:ext cx="10972800" cy="260337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Input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: [sentences X features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Weight Matrix: [features X 1]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y: [sentences X 1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error threshold: 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0.1</a:t>
            </a:r>
          </a:p>
          <a:p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Learning rate: 0.1</a:t>
            </a:r>
          </a:p>
          <a:p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3774" y="3144331"/>
            <a:ext cx="11205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C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Parameters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730251" y="5180208"/>
            <a:ext cx="10972800" cy="78374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he 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final output needed while testing the data, is the weight matrix, as these are the feature vectors which are trained on the data</a:t>
            </a:r>
            <a:r>
              <a:rPr lang="en-US" dirty="0" smtClean="0"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4074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Testing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55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730251" y="1471085"/>
            <a:ext cx="10972800" cy="167324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687388" indent="-342900" algn="l" rtl="0" eaLnBrk="1" fontAlgn="base" hangingPunct="1">
              <a:spcBef>
                <a:spcPct val="0"/>
              </a:spcBef>
              <a:spcAft>
                <a:spcPts val="1200"/>
              </a:spcAft>
              <a:buFont typeface="Verdana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141413" indent="-227013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376363" indent="-234950" algn="l" rtl="0" eaLnBrk="1" fontAlgn="base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UC </a:t>
            </a:r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0.896</a:t>
            </a:r>
          </a:p>
          <a:p>
            <a:r>
              <a:rPr lang="en-US" sz="2400" dirty="0">
                <a:ea typeface="Verdana" panose="020B0604030504040204" pitchFamily="34" charset="0"/>
                <a:cs typeface="Verdana" panose="020B0604030504040204" pitchFamily="34" charset="0"/>
              </a:rPr>
              <a:t>Sensitivity = </a:t>
            </a:r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85%</a:t>
            </a:r>
            <a:endParaRPr lang="en-US" sz="2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 smtClean="0">
                <a:ea typeface="Verdana" panose="020B0604030504040204" pitchFamily="34" charset="0"/>
                <a:cs typeface="Verdana" panose="020B0604030504040204" pitchFamily="34" charset="0"/>
              </a:rPr>
              <a:t>Accuracy = 87%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3774" y="3144331"/>
            <a:ext cx="11205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rgbClr val="C0000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US" sz="32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033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369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Verdana</vt:lpstr>
      <vt:lpstr>Wingdings</vt:lpstr>
      <vt:lpstr>Office Theme</vt:lpstr>
      <vt:lpstr>Artificial Neural Network </vt:lpstr>
      <vt:lpstr>Architecture</vt:lpstr>
      <vt:lpstr>Activation Function: Sigmoid</vt:lpstr>
      <vt:lpstr>Learning Strategy</vt:lpstr>
      <vt:lpstr>Feature Selection</vt:lpstr>
      <vt:lpstr>Parameters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Yevatkar</dc:creator>
  <cp:lastModifiedBy>Vijay Yevatkar</cp:lastModifiedBy>
  <cp:revision>160</cp:revision>
  <dcterms:created xsi:type="dcterms:W3CDTF">2016-07-10T11:36:43Z</dcterms:created>
  <dcterms:modified xsi:type="dcterms:W3CDTF">2016-07-12T18:19:29Z</dcterms:modified>
</cp:coreProperties>
</file>