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89" r:id="rId7"/>
    <p:sldId id="297" r:id="rId8"/>
    <p:sldId id="290" r:id="rId9"/>
    <p:sldId id="299" r:id="rId10"/>
    <p:sldId id="300" r:id="rId11"/>
    <p:sldId id="302" r:id="rId12"/>
    <p:sldId id="301" r:id="rId13"/>
    <p:sldId id="303" r:id="rId14"/>
    <p:sldId id="305" r:id="rId15"/>
    <p:sldId id="310" r:id="rId16"/>
    <p:sldId id="311" r:id="rId17"/>
    <p:sldId id="304" r:id="rId18"/>
    <p:sldId id="312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81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89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00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5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38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6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4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01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8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876693"/>
            <a:ext cx="7096933" cy="3252338"/>
          </a:xfrm>
        </p:spPr>
        <p:txBody>
          <a:bodyPr/>
          <a:lstStyle/>
          <a:p>
            <a:r>
              <a:rPr lang="en-US" dirty="0"/>
              <a:t>Analysis of XYZ Inc. Business Performance</a:t>
            </a:r>
            <a:br>
              <a:rPr lang="en-US" dirty="0"/>
            </a:br>
            <a:r>
              <a:rPr lang="en-US" sz="2400" b="0" dirty="0"/>
              <a:t>Insights and Recommendations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sz="48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9640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High-Margin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Plastic, plastic articles, used: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This product category has shown a remarkable profit margin of 86.49%, indicating strong potential for increased marketing efforts and sales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Paper: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With a profit margin of 95.34%, focusing on expanding the market for paper products could lead to substantial profit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Salmon/Trout, ULT(-60C/-76F), fish: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This product segment has a profit margin of 94.01%, suggesting a lucrative market that should be capitalized on.</a:t>
            </a:r>
          </a:p>
        </p:txBody>
      </p:sp>
    </p:spTree>
    <p:extLst>
      <p:ext uri="{BB962C8B-B14F-4D97-AF65-F5344CB8AC3E}">
        <p14:creationId xmlns:p14="http://schemas.microsoft.com/office/powerpoint/2010/main" val="12060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Marketing Efforts in Continents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North America (United States):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Total Sales of $4.74 Billion. Increasing marketing efforts in this region can leverage the already strong sales 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North Europe (United Kingdom):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Total Sales of $1.01 Billion. Further marketing efforts in the UK can lead to increased market penetration and sales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Far East Asia (China):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Total Sales of $0.79 Billion. With a growing market in China, expanding marketing efforts can tap into this potential for higher sales.</a:t>
            </a:r>
          </a:p>
        </p:txBody>
      </p:sp>
    </p:spTree>
    <p:extLst>
      <p:ext uri="{BB962C8B-B14F-4D97-AF65-F5344CB8AC3E}">
        <p14:creationId xmlns:p14="http://schemas.microsoft.com/office/powerpoint/2010/main" val="27685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Services for Customer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CS6: </a:t>
            </a:r>
            <a:r>
              <a:rPr lang="en-US" i="0" dirty="0">
                <a:solidFill>
                  <a:srgbClr val="ECECEC"/>
                </a:solidFill>
                <a:effectLst/>
                <a:latin typeface="Söhne"/>
              </a:rPr>
              <a:t>Total Sales of $0.09 Million. Focusing on enhancing services for this customer segment can lead to improved customer satisfaction and loyalty.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CS7:</a:t>
            </a:r>
            <a:r>
              <a:rPr lang="en-US" i="0" dirty="0">
                <a:solidFill>
                  <a:srgbClr val="ECECEC"/>
                </a:solidFill>
                <a:effectLst/>
                <a:latin typeface="Söhne"/>
              </a:rPr>
              <a:t> Total Sales of $0.26 Million. Investing in services tailored to this segment can help increase sales and customer retention.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CS1: </a:t>
            </a:r>
            <a:r>
              <a:rPr lang="en-US" i="0" dirty="0">
                <a:solidFill>
                  <a:srgbClr val="ECECEC"/>
                </a:solidFill>
                <a:effectLst/>
                <a:latin typeface="Söhne"/>
              </a:rPr>
              <a:t>Total Sales of $349.31 Million. This segment represents a significant portion of total sales, making improvements in services crucial for maintaining market share and growth.</a:t>
            </a:r>
          </a:p>
        </p:txBody>
      </p:sp>
    </p:spTree>
    <p:extLst>
      <p:ext uri="{BB962C8B-B14F-4D97-AF65-F5344CB8AC3E}">
        <p14:creationId xmlns:p14="http://schemas.microsoft.com/office/powerpoint/2010/main" val="147291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sz="4000" dirty="0"/>
              <a:t>Forecasts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99480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67" y="889678"/>
            <a:ext cx="3602470" cy="475110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High-Margin Products: </a:t>
            </a:r>
            <a:r>
              <a:rPr lang="en-US" dirty="0"/>
              <a:t>With a focused marketing strategy, high-margin product sales are projected to increase by approximately 12% from current levels.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Marketing Efforts in Continents</a:t>
            </a:r>
            <a:r>
              <a:rPr lang="en-US" dirty="0"/>
              <a:t>: By increasing marketing efforts, sales in key continents are forecasted to grow by around 11% in the next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Customer Group Services Improvement: </a:t>
            </a:r>
            <a:r>
              <a:rPr lang="en-US" dirty="0"/>
              <a:t>Enhanced services are expected to drive a sales increase of about 8.5% from the current sales levels for targeted customer groups.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962BB-1B8B-85FA-091D-CE599DC8458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4937600" y="1508288"/>
            <a:ext cx="6504497" cy="3252248"/>
          </a:xfrm>
        </p:spPr>
      </p:pic>
    </p:spTree>
    <p:extLst>
      <p:ext uri="{BB962C8B-B14F-4D97-AF65-F5344CB8AC3E}">
        <p14:creationId xmlns:p14="http://schemas.microsoft.com/office/powerpoint/2010/main" val="307935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Vishant Kalwani</a:t>
            </a:r>
          </a:p>
          <a:p>
            <a:r>
              <a:rPr lang="en-US" dirty="0"/>
              <a:t>Lead Consultant at XYZ Inc.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Findings and Insights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Forecasts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This presentation aims to provide a comprehensive analysis of XYZ Inc.'s business performance based on the dataset provided. We will delve into key insights, actionable recommendations, and future sales projections to optimize profits. </a:t>
            </a:r>
          </a:p>
          <a:p>
            <a:r>
              <a:rPr lang="en-US" dirty="0"/>
              <a:t>The analysis covers several aspects including sales distribution, product performance, customer segments, and geographical trends. It offers a holistic view of XYZ Inc.'s current standing in today’s market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sz="4800" dirty="0"/>
              <a:t>Findings and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Top Performing Business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438763"/>
            <a:ext cx="3847567" cy="3332832"/>
          </a:xfrm>
        </p:spPr>
        <p:txBody>
          <a:bodyPr/>
          <a:lstStyle/>
          <a:p>
            <a:r>
              <a:rPr lang="en-US" dirty="0"/>
              <a:t>The analysis reveals that XYZ Inc.'s top-performing business areas, namely North America, North Europe, South Europe, Africa, and South East Asia, significantly contribute to the company's overall sales.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7EA69-8212-CABA-141D-94A4DE7071E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5099901" y="1902565"/>
            <a:ext cx="6400799" cy="3593262"/>
          </a:xfrm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Sales Distribution by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731E83-DD72-5878-2E53-3FCFA42AB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687" y="1644395"/>
            <a:ext cx="5077079" cy="507707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6" y="2516518"/>
            <a:ext cx="4663440" cy="3332832"/>
          </a:xfrm>
        </p:spPr>
        <p:txBody>
          <a:bodyPr/>
          <a:lstStyle/>
          <a:p>
            <a:r>
              <a:rPr lang="en-US" dirty="0"/>
              <a:t>The majority of sales are generated from the United States, the United Kingdom, China, Netherlands and India, highlighting key markets for XYZ Inc.'s products.</a:t>
            </a:r>
          </a:p>
        </p:txBody>
      </p:sp>
    </p:spTree>
    <p:extLst>
      <p:ext uri="{BB962C8B-B14F-4D97-AF65-F5344CB8AC3E}">
        <p14:creationId xmlns:p14="http://schemas.microsoft.com/office/powerpoint/2010/main" val="52965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Top Selling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2320425" cy="3332832"/>
          </a:xfrm>
        </p:spPr>
        <p:txBody>
          <a:bodyPr/>
          <a:lstStyle/>
          <a:p>
            <a:r>
              <a:rPr lang="en-US" dirty="0"/>
              <a:t>The top 5 selling products, as depicted in the graph, represent the most popular products in XYZ Inc.'s portfolio.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B14971-39F4-DBEC-60ED-58F15698F51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4327018" y="2023984"/>
            <a:ext cx="6441674" cy="3835103"/>
          </a:xfrm>
        </p:spPr>
      </p:pic>
    </p:spTree>
    <p:extLst>
      <p:ext uri="{BB962C8B-B14F-4D97-AF65-F5344CB8AC3E}">
        <p14:creationId xmlns:p14="http://schemas.microsoft.com/office/powerpoint/2010/main" val="303360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Customer Segment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4191D-A328-C5E4-599A-0F94FF31D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606" y="2290921"/>
            <a:ext cx="5705327" cy="342319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92663" y="2702714"/>
            <a:ext cx="4663440" cy="3332832"/>
          </a:xfrm>
        </p:spPr>
        <p:txBody>
          <a:bodyPr/>
          <a:lstStyle/>
          <a:p>
            <a:r>
              <a:rPr lang="en-US" dirty="0"/>
              <a:t>The top customer segments by sales, including CS2, CS3, CS4, CS5, and CS8, indicate key target groups for marketing and sales efforts.</a:t>
            </a:r>
          </a:p>
        </p:txBody>
      </p:sp>
    </p:spTree>
    <p:extLst>
      <p:ext uri="{BB962C8B-B14F-4D97-AF65-F5344CB8AC3E}">
        <p14:creationId xmlns:p14="http://schemas.microsoft.com/office/powerpoint/2010/main" val="128538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Average Sales Distribution by Customer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E0620-67FD-BE47-46E5-1232FA54B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8546" y="1621618"/>
            <a:ext cx="6959092" cy="4175455"/>
          </a:xfrm>
        </p:spPr>
      </p:pic>
    </p:spTree>
    <p:extLst>
      <p:ext uri="{BB962C8B-B14F-4D97-AF65-F5344CB8AC3E}">
        <p14:creationId xmlns:p14="http://schemas.microsoft.com/office/powerpoint/2010/main" val="29815083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728</TotalTime>
  <Words>616</Words>
  <Application>Microsoft Office PowerPoint</Application>
  <PresentationFormat>Widescreen</PresentationFormat>
  <Paragraphs>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Söhne</vt:lpstr>
      <vt:lpstr>Tenorite</vt:lpstr>
      <vt:lpstr>Custom</vt:lpstr>
      <vt:lpstr>Analysis of XYZ Inc. Business Performance Insights and Recommendations</vt:lpstr>
      <vt:lpstr>Agenda</vt:lpstr>
      <vt:lpstr>Introduction</vt:lpstr>
      <vt:lpstr>Findings and Insights</vt:lpstr>
      <vt:lpstr>Top Performing Business Areas</vt:lpstr>
      <vt:lpstr>Sales Distribution by Countries</vt:lpstr>
      <vt:lpstr>Top Selling Products</vt:lpstr>
      <vt:lpstr>Customer Segment Analysis</vt:lpstr>
      <vt:lpstr>Average Sales Distribution by Customer Type</vt:lpstr>
      <vt:lpstr>Recommendations</vt:lpstr>
      <vt:lpstr>Focus on High-Margin Products</vt:lpstr>
      <vt:lpstr>Expand Marketing Efforts in Continents</vt:lpstr>
      <vt:lpstr>Improve Services for Customer Groups</vt:lpstr>
      <vt:lpstr>Forecasts and Projections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XYZ Inc. Business Performance Insights and Recommendations</dc:title>
  <dc:creator>Vishant Kalwani</dc:creator>
  <cp:lastModifiedBy>Vishant Kalwani</cp:lastModifiedBy>
  <cp:revision>1</cp:revision>
  <dcterms:created xsi:type="dcterms:W3CDTF">2024-05-12T03:53:29Z</dcterms:created>
  <dcterms:modified xsi:type="dcterms:W3CDTF">2024-05-12T16:02:20Z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