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embeddedFontLst>
    <p:embeddedFont>
      <p:font typeface="Play"/>
      <p:regular r:id="rId64"/>
      <p:bold r:id="rId65"/>
    </p:embeddedFont>
    <p:embeddedFont>
      <p:font typeface="Helvetica Neue"/>
      <p:regular r:id="rId66"/>
      <p:bold r:id="rId67"/>
      <p:italic r:id="rId68"/>
      <p:boldItalic r:id="rId69"/>
    </p:embeddedFont>
    <p:embeddedFont>
      <p:font typeface="Roboto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4" roundtripDataSignature="AMtx7mj1WbUSC0H+d3KtHYL4CCX2XShO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4F35AC-87CD-43D9-93E6-89D54B8DCFBB}">
  <a:tblStyle styleId="{154F35AC-87CD-43D9-93E6-89D54B8DCF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boldItalic.fntdata"/><Relationship Id="rId72" Type="http://schemas.openxmlformats.org/officeDocument/2006/relationships/font" Target="fonts/RobotoMon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customschemas.google.com/relationships/presentationmetadata" Target="meta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bold.fntdata"/><Relationship Id="rId70" Type="http://schemas.openxmlformats.org/officeDocument/2006/relationships/font" Target="fonts/RobotoMon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lay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65" Type="http://schemas.openxmlformats.org/officeDocument/2006/relationships/font" Target="fonts/Play-bold.fntdata"/><Relationship Id="rId24" Type="http://schemas.openxmlformats.org/officeDocument/2006/relationships/slide" Target="slides/slide19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Activity. Fragment. Lifecycle</a:t>
            </a:r>
            <a:endParaRPr b="1" sz="23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16afab649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g1716afab649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716afab649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g1716afab649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716afab649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g1716afab649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16afab649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1716afab649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16afab649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g1716afab649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16afab649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g1716afab649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16afab649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g1716afab649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716afab649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g1716afab649_0_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16afab649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g1716afab649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716afab649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g1716afab649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16afab6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g1716afab64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716afab649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g1716afab649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716afab649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g1716afab649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716afab649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g1716afab649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16afab649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g1716afab649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16afab649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g1716afab649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716afab649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g1716afab649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716afab649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g1716afab649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16afab649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g1716afab649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716afab649_0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g1716afab649_0_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716afab649_0_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1716afab649_0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716afab64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g1716afab64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716afab649_0_2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1716afab649_0_2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716afab649_0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g1716afab649_0_2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716afab649_0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1716afab649_0_2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716afab649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g1716afab649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16afab649_0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Google Shape;563;g1716afab649_0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716afab649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g1716afab649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716afab649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g1716afab649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716afab649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Google Shape;579;g1716afab649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716afab649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g1716afab649_0_2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716afab649_0_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g1716afab649_0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16afab64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1716afab64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716afab649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g1716afab649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716afab649_0_3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g1716afab649_0_3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716afab649_0_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g1716afab649_0_3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716afab649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g1716afab649_0_3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716afab649_0_3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g1716afab649_0_3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16afab649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g1716afab649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716afab649_0_3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g1716afab649_0_3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716afab649_0_3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Google Shape;639;g1716afab649_0_3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716afab649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g1716afab649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716afab649_0_3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Google Shape;651;g1716afab649_0_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16afab64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716afab64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716afab649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g1716afab649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716afab649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Google Shape;662;g1716afab649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16afab649_0_3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Google Shape;667;g1716afab649_0_3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716afab649_0_3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g1716afab649_0_3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716afab649_0_3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g1716afab649_0_3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716afab649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g1716afab649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716afab64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1716afab64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16afab649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g1716afab649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16afab64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1716afab649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16afab649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g1716afab649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066459" y="-1"/>
            <a:ext cx="9141308" cy="685798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−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53" name="Google Shape;53;p9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54" name="Google Shape;54;p9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55" name="Google Shape;55;p9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6" name="Google Shape;56;p9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7" name="Google Shape;57;p9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677333" y="692150"/>
            <a:ext cx="2681817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AutoNum type="arabicPeriod"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117" name="Google Shape;117;p14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>
            <p:ph type="title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120" name="Google Shape;120;p14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23" name="Google Shape;123;p14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677333" y="692150"/>
            <a:ext cx="5165528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00" id="147" name="Google Shape;147;p25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864"/>
              <a:buFont typeface="Play"/>
              <a:buNone/>
              <a:defRPr b="1" sz="15864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3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4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5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None/>
              <a:defRPr b="1" sz="8800">
                <a:latin typeface="Play"/>
                <a:ea typeface="Play"/>
                <a:cs typeface="Play"/>
                <a:sym typeface="Play"/>
              </a:defRPr>
            </a:lvl1pPr>
            <a:lvl2pPr indent="-787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2pPr>
            <a:lvl3pPr indent="-787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−"/>
              <a:defRPr b="1" sz="8800">
                <a:latin typeface="Play"/>
                <a:ea typeface="Play"/>
                <a:cs typeface="Play"/>
                <a:sym typeface="Play"/>
              </a:defRPr>
            </a:lvl3pPr>
            <a:lvl4pPr indent="-787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4pPr>
            <a:lvl5pPr indent="-787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3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4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5" type="body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6" type="body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7" type="body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8" type="body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3" type="body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4" type="body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5" type="body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6" type="body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7" type="body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8" type="body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9" type="body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3" type="body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4" type="body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5" type="body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6" type="body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7" type="body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8" type="body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9" type="body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3" type="body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4" type="body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5" type="body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6" type="body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3" type="body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4" type="body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5" type="body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6" type="body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7" type="body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8" type="body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9" type="body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3" type="body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14" type="body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15" type="body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6" type="body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17" type="body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8" type="body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9" type="body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20" type="body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21" type="body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22" type="body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2" type="body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3" type="body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4" type="body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5" type="body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6" type="body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7" type="body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8" type="body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9" type="body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13" type="body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14" type="body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5" type="body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6" type="body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7" type="body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32"/>
          <p:cNvSpPr txBox="1"/>
          <p:nvPr>
            <p:ph idx="18" type="body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19" type="body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41" name="Google Shape;24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8754" y="692150"/>
            <a:ext cx="2655711" cy="5508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4"/>
          <p:cNvSpPr/>
          <p:nvPr>
            <p:ph idx="2" type="pic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5" id="243" name="Google Shape;24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412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>
            <p:ph idx="3" type="pic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2" id="249" name="Google Shape;24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0573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/>
          <p:nvPr>
            <p:ph idx="2" type="pic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4" id="251" name="Google Shape;25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5948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/>
          <p:nvPr>
            <p:ph idx="3" type="pic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1" id="255" name="Google Shape;25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1106" y="692150"/>
            <a:ext cx="3863417" cy="80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>
            <p:ph idx="2" type="pic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9" id="64" name="Google Shape;64;p13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7"/>
          <p:cNvSpPr/>
          <p:nvPr>
            <p:ph idx="2" type="pic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3" id="265" name="Google Shape;26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8240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70" name="Google Shape;270;p38"/>
          <p:cNvGrpSpPr/>
          <p:nvPr/>
        </p:nvGrpSpPr>
        <p:grpSpPr>
          <a:xfrm>
            <a:off x="8616939" y="452281"/>
            <a:ext cx="3169717" cy="5991384"/>
            <a:chOff x="0" y="0"/>
            <a:chExt cx="3169716" cy="5991382"/>
          </a:xfrm>
        </p:grpSpPr>
        <p:sp>
          <p:nvSpPr>
            <p:cNvPr id="271" name="Google Shape;271;p38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4" id="272" name="Google Shape;272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8"/>
          <p:cNvSpPr/>
          <p:nvPr>
            <p:ph idx="2" type="pic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4" name="Google Shape;274;p38"/>
          <p:cNvGrpSpPr/>
          <p:nvPr/>
        </p:nvGrpSpPr>
        <p:grpSpPr>
          <a:xfrm>
            <a:off x="5750197" y="452281"/>
            <a:ext cx="3169717" cy="5991384"/>
            <a:chOff x="0" y="0"/>
            <a:chExt cx="3169716" cy="5991382"/>
          </a:xfrm>
        </p:grpSpPr>
        <p:sp>
          <p:nvSpPr>
            <p:cNvPr id="275" name="Google Shape;275;p38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9" id="276" name="Google Shape;276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38"/>
          <p:cNvSpPr/>
          <p:nvPr>
            <p:ph idx="3" type="pic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83" name="Google Shape;283;p39"/>
          <p:cNvSpPr/>
          <p:nvPr>
            <p:ph idx="2" type="pic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9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9"/>
          <p:cNvSpPr/>
          <p:nvPr>
            <p:ph idx="3" type="pic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1" id="286" name="Google Shape;28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5641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87" name="Google Shape;28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896" y="452281"/>
            <a:ext cx="3169717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40"/>
          <p:cNvSpPr/>
          <p:nvPr>
            <p:ph idx="2" type="pic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0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94" name="Google Shape;29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9061" y="498013"/>
            <a:ext cx="4303546" cy="81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>
            <p:ph idx="2" type="pic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Рисунок 1" id="298" name="Google Shape;29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6900" y="1773238"/>
            <a:ext cx="5868988" cy="30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1"/>
          <p:cNvSpPr txBox="1"/>
          <p:nvPr>
            <p:ph type="title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5" name="Google Shape;305;p42"/>
          <p:cNvSpPr txBox="1"/>
          <p:nvPr>
            <p:ph idx="2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>
            <p:ph idx="2" type="pic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3" type="body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4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>
            <p:ph idx="2" type="pic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>
            <p:ph idx="2" type="pic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3" type="pic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7"/>
          <p:cNvSpPr/>
          <p:nvPr>
            <p:ph idx="4" type="pic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7"/>
          <p:cNvSpPr/>
          <p:nvPr>
            <p:ph idx="5" type="pic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7"/>
          <p:cNvSpPr/>
          <p:nvPr>
            <p:ph idx="6" type="pic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7"/>
          <p:cNvSpPr/>
          <p:nvPr>
            <p:ph idx="7" type="pic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/>
          <p:nvPr>
            <p:ph idx="8" type="pic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/>
          <p:nvPr>
            <p:ph idx="9" type="pic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/>
          <p:nvPr>
            <p:ph idx="13" type="pic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7"/>
          <p:cNvSpPr/>
          <p:nvPr>
            <p:ph idx="14" type="pic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7"/>
          <p:cNvSpPr/>
          <p:nvPr>
            <p:ph idx="15" type="pic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/>
          <p:nvPr>
            <p:ph idx="16" type="pic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7"/>
          <p:cNvSpPr/>
          <p:nvPr>
            <p:ph idx="17" type="pic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idx="18" type="pic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idx="19" type="pic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7"/>
          <p:cNvSpPr/>
          <p:nvPr>
            <p:ph idx="20" type="pic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68" name="Google Shape;68;p15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−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−"/>
              <a:defRPr sz="3600"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8"/>
          <p:cNvSpPr/>
          <p:nvPr>
            <p:ph idx="2" type="pic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4" type="body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48"/>
          <p:cNvSpPr txBox="1"/>
          <p:nvPr>
            <p:ph idx="5" type="body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  <a:defRPr sz="4400">
                <a:solidFill>
                  <a:schemeClr val="accent1"/>
                </a:solidFill>
              </a:defRPr>
            </a:lvl1pPr>
            <a:lvl2pPr indent="-508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2pPr>
            <a:lvl3pPr indent="-508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−"/>
              <a:defRPr sz="4400">
                <a:solidFill>
                  <a:schemeClr val="accent1"/>
                </a:solidFill>
              </a:defRPr>
            </a:lvl3pPr>
            <a:lvl4pPr indent="-508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4pPr>
            <a:lvl5pPr indent="-508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9"/>
          <p:cNvSpPr txBox="1"/>
          <p:nvPr>
            <p:ph idx="2" type="body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9"/>
          <p:cNvSpPr txBox="1"/>
          <p:nvPr>
            <p:ph idx="3" type="body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9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359" name="Google Shape;359;p50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2" id="74" name="Google Shape;74;p26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958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2pPr>
            <a:lvl3pPr indent="-95885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−"/>
              <a:defRPr b="1" sz="11500">
                <a:latin typeface="Play"/>
                <a:ea typeface="Play"/>
                <a:cs typeface="Play"/>
                <a:sym typeface="Play"/>
              </a:defRPr>
            </a:lvl3pPr>
            <a:lvl4pPr indent="-95885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4pPr>
            <a:lvl5pPr indent="-95885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2" type="body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3" type="body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4" type="body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−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83" name="Google Shape;83;p16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84" name="Google Shape;84;p16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2" id="90" name="Google Shape;9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43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3"/>
          <p:cNvSpPr/>
          <p:nvPr>
            <p:ph idx="2" type="pic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3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" y="-114752"/>
            <a:ext cx="12188151" cy="64312"/>
            <a:chOff x="0" y="0"/>
            <a:chExt cx="12188149" cy="64310"/>
          </a:xfrm>
        </p:grpSpPr>
        <p:cxnSp>
          <p:nvCxnSpPr>
            <p:cNvPr id="7" name="Google Shape;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" name="Google Shape;26;p8"/>
          <p:cNvGrpSpPr/>
          <p:nvPr/>
        </p:nvGrpSpPr>
        <p:grpSpPr>
          <a:xfrm>
            <a:off x="-4" y="6987088"/>
            <a:ext cx="12188151" cy="64312"/>
            <a:chOff x="0" y="0"/>
            <a:chExt cx="12188149" cy="64310"/>
          </a:xfrm>
        </p:grpSpPr>
        <p:cxnSp>
          <p:nvCxnSpPr>
            <p:cNvPr id="27" name="Google Shape;2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−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>
            <p:ph idx="1" type="body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9"/>
              <a:buFont typeface="Helvetica Neue"/>
              <a:buNone/>
            </a:pPr>
            <a:r>
              <a:rPr lang="en-US" sz="1879"/>
              <a:t>Червяков Алексей</a:t>
            </a:r>
            <a:endParaRPr/>
          </a:p>
        </p:txBody>
      </p:sp>
      <p:sp>
        <p:nvSpPr>
          <p:cNvPr id="368" name="Google Shape;368;p1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/>
              <a:t>Activity.</a:t>
            </a:r>
            <a:r>
              <a:rPr lang="en-US" sz="6600">
                <a:solidFill>
                  <a:srgbClr val="FFFFFF"/>
                </a:solidFill>
              </a:rPr>
              <a:t> </a:t>
            </a:r>
            <a:r>
              <a:rPr lang="en-US"/>
              <a:t>Fragment. Lifecycle</a:t>
            </a:r>
            <a:r>
              <a:rPr lang="en-US" sz="6600">
                <a:solidFill>
                  <a:srgbClr val="FFFFFF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716afab649_0_11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5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810"/>
              <a:buNone/>
            </a:pPr>
            <a:r>
              <a:rPr b="1" lang="en-US" sz="4317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Верстка</a:t>
            </a:r>
            <a:endParaRPr b="1" sz="4317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androidx.constraintlayout.widget.ConstraintLayout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xmlns:app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http://schemas.android.com/apk/res-auto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xmlns:tools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http://schemas.android.com/tools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TextView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wrap_content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wrap_content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app:layout_constraintTop_toTopOf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app:layout_constraintBottom_toBottomOf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app:layout_constraintStart_toStartOf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app:layout_constraintEnd_toEndOf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tools:text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Привет друг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454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androidx.constraintlayout.widget.ConstraintLayout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  <p:sp>
        <p:nvSpPr>
          <p:cNvPr id="422" name="Google Shape;422;g1716afab649_0_11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Из чего состоит activity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716afab649_0_12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Необходим системе Android для запуска компонента приложения.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В этом файле должны быть описаны все компоненты приложения.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В этом же файле должны быть описаны все разрешения, которые необходимы. Доступ в интернет, доступ к контактам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В нем объявляются также различные службы, которые будем использовать. Bluetooth </a:t>
            </a:r>
            <a:endParaRPr/>
          </a:p>
        </p:txBody>
      </p:sp>
      <p:sp>
        <p:nvSpPr>
          <p:cNvPr id="428" name="Google Shape;428;g1716afab649_0_12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Android Manifest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716afab649_0_11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&lt;?xml version="1.0" encoding="utf-8"?&gt;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manifest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com.hello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com.hello.StartActivity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action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android.intent.action.MAIN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category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android.intent.category.LAUNCHER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80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7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manifest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80000"/>
              <a:buNone/>
            </a:pPr>
            <a:r>
              <a:t/>
            </a:r>
            <a:endParaRPr/>
          </a:p>
        </p:txBody>
      </p:sp>
      <p:sp>
        <p:nvSpPr>
          <p:cNvPr id="434" name="Google Shape;434;g1716afab649_0_11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AndroidManifest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716afab649_0_14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Task </a:t>
            </a:r>
            <a:endParaRPr b="1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Задача, в рамках которой происходит работа с Activity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BackStack </a:t>
            </a:r>
            <a:endParaRPr b="1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Стэк, хранящий Activity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Имеет стратегию LIFO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b="1" lang="en-US"/>
            </a:br>
            <a:r>
              <a:rPr b="1" lang="en-US"/>
              <a:t>Для простоты запоминания </a:t>
            </a:r>
            <a:endParaRPr b="1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Task</a:t>
            </a:r>
            <a:r>
              <a:rPr lang="en-US"/>
              <a:t> - как вкладка браузера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BackStack</a:t>
            </a:r>
            <a:r>
              <a:rPr lang="en-US"/>
              <a:t> - история посещений в рамках вкладки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Activity</a:t>
            </a:r>
            <a:r>
              <a:rPr lang="en-US"/>
              <a:t> - открываемая страница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440" name="Google Shape;440;g1716afab649_0_14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BackStack и Tasks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716afab649_0_15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81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00"/>
              <a:buChar char="●"/>
            </a:pPr>
            <a:r>
              <a:rPr lang="en-US" sz="3100"/>
              <a:t>Standard Mode</a:t>
            </a:r>
            <a:endParaRPr sz="3100"/>
          </a:p>
          <a:p>
            <a:pPr indent="-438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100"/>
              <a:t>Single Top Mode</a:t>
            </a:r>
            <a:endParaRPr sz="3100"/>
          </a:p>
          <a:p>
            <a:pPr indent="-438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100">
                <a:solidFill>
                  <a:schemeClr val="dk1"/>
                </a:solidFill>
              </a:rPr>
              <a:t>Single Task Mode</a:t>
            </a:r>
            <a:endParaRPr sz="3100"/>
          </a:p>
          <a:p>
            <a:pPr indent="-438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100"/>
              <a:t>Single Instance Mode</a:t>
            </a:r>
            <a:endParaRPr sz="3100"/>
          </a:p>
        </p:txBody>
      </p:sp>
      <p:sp>
        <p:nvSpPr>
          <p:cNvPr id="446" name="Google Shape;446;g1716afab649_0_15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LaunchMode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716afab649_0_156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Дефолтный режим (можно не проставлять) </a:t>
            </a:r>
            <a:endParaRPr sz="1650"/>
          </a:p>
          <a:p>
            <a:pPr indent="-3333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Означает, что на “намерение” запуска Activity будет всегда запущена новая Activity.</a:t>
            </a:r>
            <a:endParaRPr sz="1650"/>
          </a:p>
        </p:txBody>
      </p:sp>
      <p:sp>
        <p:nvSpPr>
          <p:cNvPr id="452" name="Google Shape;452;g1716afab649_0_156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Standard</a:t>
            </a:r>
            <a:endParaRPr/>
          </a:p>
        </p:txBody>
      </p:sp>
      <p:pic>
        <p:nvPicPr>
          <p:cNvPr id="453" name="Google Shape;453;g1716afab649_0_1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85920" l="4254" r="4254" t="-85892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16afab649_0_163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singleTop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Если находится на вершине стека, то вместо создания экземпляра будет вызван onNewIntent</a:t>
            </a:r>
            <a:endParaRPr sz="1650"/>
          </a:p>
        </p:txBody>
      </p:sp>
      <p:sp>
        <p:nvSpPr>
          <p:cNvPr id="459" name="Google Shape;459;g1716afab649_0_163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SingleTop</a:t>
            </a:r>
            <a:endParaRPr/>
          </a:p>
        </p:txBody>
      </p:sp>
      <p:pic>
        <p:nvPicPr>
          <p:cNvPr id="460" name="Google Shape;460;g1716afab649_0_16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78645" l="5832" r="9385" t="-73180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g1716afab649_0_17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135" r="29135" t="0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1716afab649_0_178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SingleTask</a:t>
            </a:r>
            <a:endParaRPr/>
          </a:p>
        </p:txBody>
      </p:sp>
      <p:sp>
        <p:nvSpPr>
          <p:cNvPr id="467" name="Google Shape;467;g1716afab649_0_178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singleTask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Если находится в стеке - то будет поднят наверх, с уничтожением всех Activity, которые находятся выше нее </a:t>
            </a:r>
            <a:endParaRPr sz="165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g1716afab649_0_17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33116" l="7961" r="7954" t="-37153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1716afab649_0_172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SingleInstance</a:t>
            </a:r>
            <a:endParaRPr/>
          </a:p>
        </p:txBody>
      </p:sp>
      <p:sp>
        <p:nvSpPr>
          <p:cNvPr id="474" name="Google Shape;474;g1716afab649_0_172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singleInstance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При запуске будет создан для нее отдельный Task. Если экземпляр уже создан, то будет поднят старый экземпляр и вызван метод onNewIntent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716afab649_0_14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100"/>
              <a:buChar char="●"/>
            </a:pPr>
            <a:r>
              <a:rPr lang="en-US" sz="2900"/>
              <a:t>Activity должна быть описана как class</a:t>
            </a:r>
            <a:endParaRPr sz="2900"/>
          </a:p>
          <a:p>
            <a:pPr indent="-425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2900"/>
              <a:t>Activity должна содержать верстку</a:t>
            </a:r>
            <a:endParaRPr sz="2900"/>
          </a:p>
          <a:p>
            <a:pPr indent="-425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2900"/>
              <a:t>Activity должна быть определена в android Manifest</a:t>
            </a:r>
            <a:endParaRPr sz="2900"/>
          </a:p>
        </p:txBody>
      </p:sp>
      <p:sp>
        <p:nvSpPr>
          <p:cNvPr id="480" name="Google Shape;480;g1716afab649_0_14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Важно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716afab649_0_0"/>
          <p:cNvSpPr txBox="1"/>
          <p:nvPr>
            <p:ph idx="1" type="body"/>
          </p:nvPr>
        </p:nvSpPr>
        <p:spPr>
          <a:xfrm>
            <a:off x="6096000" y="692151"/>
            <a:ext cx="5437200" cy="5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127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такое activity</a:t>
            </a:r>
            <a:endParaRPr sz="2700"/>
          </a:p>
          <a:p>
            <a:pPr indent="-412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Как запустить activity</a:t>
            </a:r>
            <a:endParaRPr sz="2700"/>
          </a:p>
          <a:p>
            <a:pPr indent="-412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такое фрагмент fragment</a:t>
            </a:r>
            <a:endParaRPr sz="2700"/>
          </a:p>
          <a:p>
            <a:pPr indent="-412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будем делать с fragment</a:t>
            </a:r>
            <a:endParaRPr sz="2700"/>
          </a:p>
          <a:p>
            <a:pPr indent="-412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Как они живут в проекте</a:t>
            </a:r>
            <a:endParaRPr sz="2700"/>
          </a:p>
          <a:p>
            <a:pPr indent="-4000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Пишем немного кода</a:t>
            </a:r>
            <a:endParaRPr sz="2700"/>
          </a:p>
        </p:txBody>
      </p:sp>
      <p:sp>
        <p:nvSpPr>
          <p:cNvPr id="374" name="Google Shape;374;g1716afab649_0_0"/>
          <p:cNvSpPr txBox="1"/>
          <p:nvPr>
            <p:ph type="title"/>
          </p:nvPr>
        </p:nvSpPr>
        <p:spPr>
          <a:xfrm>
            <a:off x="677333" y="692150"/>
            <a:ext cx="5165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Наш план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716afab649_0_67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16afab649_0_39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Запуск activity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716afab649_0_189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Запуск activity</a:t>
            </a:r>
            <a:endParaRPr/>
          </a:p>
        </p:txBody>
      </p:sp>
      <p:sp>
        <p:nvSpPr>
          <p:cNvPr id="496" name="Google Shape;496;g1716afab649_0_189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Запускаем активити через intent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716afab649_0_194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Объект для описания операции для исполнения его системой.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Explicit intent</a:t>
            </a:r>
            <a:r>
              <a:rPr lang="en-US"/>
              <a:t> - Явное “намерение”.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Указываем класс, к которому хотим обратиться.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Intent(context, 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.java)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Implicit intent</a:t>
            </a:r>
            <a:r>
              <a:rPr lang="en-US"/>
              <a:t> - Неявное “намерение”.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Указываем данные, а далее система собирает список обработчиков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Intent(Intent.</a:t>
            </a:r>
            <a:r>
              <a:rPr lang="en-US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ACTION_VIEW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Uri.parse(</a:t>
            </a:r>
            <a:r>
              <a:rPr lang="en-US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"https://google.com"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Intent(Intent.</a:t>
            </a:r>
            <a:r>
              <a:rPr lang="en-US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ACTION_CALL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).setData(Uri.parse(</a:t>
            </a:r>
            <a:r>
              <a:rPr lang="en-US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"tel:555–555–5555"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02" name="Google Shape;502;g1716afab649_0_194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" name="Google Shape;507;g1716afab649_0_209"/>
          <p:cNvGraphicFramePr/>
          <p:nvPr/>
        </p:nvGraphicFramePr>
        <p:xfrm>
          <a:off x="729825" y="8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{154F35AC-87CD-43D9-93E6-89D54B8DCFBB}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Отправить письмо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 u="none" cap="none" strike="noStrike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ACTION_SENDTO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 = Uri.parse(</a:t>
                      </a:r>
                      <a:r>
                        <a:rPr lang="en-US" sz="1200" u="none" cap="none" strike="noStrike">
                          <a:solidFill>
                            <a:srgbClr val="388E3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"mailto:"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putExtra(Intent.</a:t>
                      </a:r>
                      <a:r>
                        <a:rPr lang="en-US" sz="1200" u="none" cap="none" strike="noStrike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EXTRA_EMAIL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addresses)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putExtra(Intent.</a:t>
                      </a:r>
                      <a:r>
                        <a:rPr lang="en-US" sz="1200" u="none" cap="none" strike="noStrike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EXTRA_SUBJECT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-US" sz="1200" u="none" cap="none" strike="noStrike">
                          <a:solidFill>
                            <a:srgbClr val="388E3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"subject"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Выбрать контакт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 u="none" cap="none" strike="noStrike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ACTION_PICK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type = ContactsContract.Contacts.</a:t>
                      </a:r>
                      <a:r>
                        <a:rPr lang="en-US" sz="1200" u="none" cap="none" strike="noStrike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CONTENT_TYPE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Выбрать файл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 u="none" cap="none" strike="noStrike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ACTION_OPEN_DOCUMENT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addCategory(Intent.</a:t>
                      </a:r>
                      <a:r>
                        <a:rPr lang="en-US" sz="1200" u="none" cap="none" strike="noStrike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CATEGORY_OPENABLE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Вызвать звонилку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 u="none" cap="none" strike="noStrike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ACTION_DIAL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 = Uri.parse(</a:t>
                      </a:r>
                      <a:r>
                        <a:rPr lang="en-US" sz="1200" u="none" cap="none" strike="noStrike">
                          <a:solidFill>
                            <a:srgbClr val="388E3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"tel:+78001234567"</a:t>
                      </a: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 u="none" cap="none" strike="noStrike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16afab649_0_71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716afab649_0_43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Fragment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716afab649_0_204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Fragment</a:t>
            </a:r>
            <a:endParaRPr/>
          </a:p>
        </p:txBody>
      </p:sp>
      <p:sp>
        <p:nvSpPr>
          <p:cNvPr id="523" name="Google Shape;523;g1716afab649_0_204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Часть интерфейса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716afab649_0_22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Модульные, переиспользуемые части пользовательского интерфейса.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Они не самостоятельны - зависят от Activity.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Основные плюсы: </a:t>
            </a:r>
            <a:endParaRPr b="1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Экран можно разбить на части, и одну из этих частей, со всей логикой, можно переиспользовать на других экранах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Можно собирать один большой экран из отдельных мелких экранов (то что на телефоне может быть разными экранами, на планшете можно сделать одним экраном)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Чистит ресурсы при попадании в стек (в отличии от Activity)</a:t>
            </a:r>
            <a:endParaRPr/>
          </a:p>
        </p:txBody>
      </p:sp>
      <p:sp>
        <p:nvSpPr>
          <p:cNvPr id="529" name="Google Shape;529;g1716afab649_0_22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Fragment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716afab649_0_23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6486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MyFragment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Fragment()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6486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override fun onCreateView(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6486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inflater: LayoutInflater, 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6486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container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ViewGroup?, 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6486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savedInstanceState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Bundle?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6486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View?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6486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inflater.inflate(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.layout.content_main, container,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6486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7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/>
          </a:p>
        </p:txBody>
      </p:sp>
      <p:sp>
        <p:nvSpPr>
          <p:cNvPr id="535" name="Google Shape;535;g1716afab649_0_23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lang="en-US"/>
              <a:t>Из чего состоит fragment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16afab649_0_17"/>
          <p:cNvSpPr txBox="1"/>
          <p:nvPr>
            <p:ph type="title"/>
          </p:nvPr>
        </p:nvSpPr>
        <p:spPr>
          <a:xfrm>
            <a:off x="603175" y="1119975"/>
            <a:ext cx="51588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540"/>
              <a:t>Организационные моменты</a:t>
            </a:r>
            <a:endParaRPr sz="454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16afab649_0_243"/>
          <p:cNvSpPr txBox="1"/>
          <p:nvPr>
            <p:ph idx="1" type="body"/>
          </p:nvPr>
        </p:nvSpPr>
        <p:spPr>
          <a:xfrm>
            <a:off x="677333" y="1773238"/>
            <a:ext cx="53043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Статическое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fragment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ru.example.myapplication.MyFragment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41" name="Google Shape;541;g1716afab649_0_24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Использование</a:t>
            </a:r>
            <a:endParaRPr/>
          </a:p>
        </p:txBody>
      </p:sp>
      <p:sp>
        <p:nvSpPr>
          <p:cNvPr id="542" name="Google Shape;542;g1716afab649_0_243"/>
          <p:cNvSpPr txBox="1"/>
          <p:nvPr>
            <p:ph idx="2" type="body"/>
          </p:nvPr>
        </p:nvSpPr>
        <p:spPr>
          <a:xfrm>
            <a:off x="6228824" y="1773239"/>
            <a:ext cx="53043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Динамическое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supportFragmentManager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.beginTransaction()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.replace(</a:t>
            </a:r>
            <a:r>
              <a:rPr lang="en-US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.id.container, MyFragment())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.commit()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В данном случае, создаем транзакцию, для того, чтобы подменить фрагмент, который находится во View с идентификатором container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16afab649_0_25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Fragment - часть UI, который мы можем переиспользовать</a:t>
            </a:r>
            <a:endParaRPr sz="22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FragmentManager - главный компонент для управления фрагментами. </a:t>
            </a:r>
            <a:endParaRPr sz="22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FragmentTransaction - транзакция, для внесения изменения стека фрагментов</a:t>
            </a:r>
            <a:endParaRPr sz="2200"/>
          </a:p>
        </p:txBody>
      </p:sp>
      <p:sp>
        <p:nvSpPr>
          <p:cNvPr id="548" name="Google Shape;548;g1716afab649_0_25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Управление фрагментами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716afab649_0_260"/>
          <p:cNvSpPr txBox="1"/>
          <p:nvPr>
            <p:ph idx="1" type="body"/>
          </p:nvPr>
        </p:nvSpPr>
        <p:spPr>
          <a:xfrm>
            <a:off x="668037" y="1508813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6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F51B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(supportFragmentManager) {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получить все фрагменты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fragments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найти фрагмент по id или тегу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findFragmentById(</a:t>
            </a:r>
            <a:r>
              <a:rPr lang="en-US" sz="1268">
                <a:solidFill>
                  <a:srgbClr val="C539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.id.container)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findFragmentByTag(</a:t>
            </a:r>
            <a:r>
              <a:rPr lang="en-US" sz="1268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"tag"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отменить последнюю транзакцию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popBackStack()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отменить все транзакции добавленные до транзакции с тегом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popBackStack(</a:t>
            </a:r>
            <a:r>
              <a:rPr lang="en-US" sz="1268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68">
                <a:solidFill>
                  <a:srgbClr val="C539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отменить все транзакции вместе с транзакцией добавленные с тегом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popBackStack(</a:t>
            </a:r>
            <a:r>
              <a:rPr lang="en-US" sz="1268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FragmentManager.</a:t>
            </a:r>
            <a:r>
              <a:rPr lang="en-US" sz="1268">
                <a:solidFill>
                  <a:srgbClr val="C539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POP_BACK_STACK_INCLUSIVE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количество транзакций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backStackEntryCount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960"/>
          </a:p>
        </p:txBody>
      </p:sp>
      <p:sp>
        <p:nvSpPr>
          <p:cNvPr id="554" name="Google Shape;554;g1716afab649_0_26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FragmentManager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716afab649_0_266"/>
          <p:cNvSpPr txBox="1"/>
          <p:nvPr>
            <p:ph idx="1" type="body"/>
          </p:nvPr>
        </p:nvSpPr>
        <p:spPr>
          <a:xfrm>
            <a:off x="658800" y="1336251"/>
            <a:ext cx="10874400" cy="4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supportFragmentManager.beginTransaction().run {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добавление нового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add(</a:t>
            </a:r>
            <a:r>
              <a:rPr lang="en-US" sz="1368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.id.container, fragment, </a:t>
            </a:r>
            <a:r>
              <a:rPr lang="en-US" sz="1368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"tag"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удаление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remove(fragment)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замена текущего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replace(</a:t>
            </a:r>
            <a:r>
              <a:rPr lang="en-US" sz="1368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.id.container, framgnet, </a:t>
            </a:r>
            <a:r>
              <a:rPr lang="en-US" sz="1368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"tag"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скрытие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hide(fragment)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показываем ранее скрытый фрагмент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show(fragment)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добавиление транзакции в backStack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addToBackStack(</a:t>
            </a:r>
            <a:r>
              <a:rPr lang="en-US" sz="1368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"transaction"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завершение транзакции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commit()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завершение транзакции с риском потерять состояние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commitAllowingStateLoss()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60"/>
          </a:p>
        </p:txBody>
      </p:sp>
      <p:sp>
        <p:nvSpPr>
          <p:cNvPr id="560" name="Google Shape;560;g1716afab649_0_26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FragmentTransaction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716afab649_0_27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fun newInstance(data: Data): DetailsFragment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val extras = Bundle().apply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	putSerializable(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EXTRAS_DROID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data)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val fragment = DetailsFragment().apply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	arguments = extras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fragment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6" name="Google Shape;566;g1716afab649_0_27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Создание фрагмента из кода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716afab649_0_75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716afab649_0_51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Передача данных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716afab649_0_278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Передача данных в activity</a:t>
            </a:r>
            <a:endParaRPr/>
          </a:p>
        </p:txBody>
      </p:sp>
      <p:sp>
        <p:nvSpPr>
          <p:cNvPr id="582" name="Google Shape;582;g1716afab649_0_278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Можно передавать и </a:t>
            </a:r>
            <a:r>
              <a:rPr lang="en-US">
                <a:solidFill>
                  <a:schemeClr val="dk1"/>
                </a:solidFill>
              </a:rPr>
              <a:t>получать</a:t>
            </a:r>
            <a:r>
              <a:rPr lang="en-US"/>
              <a:t> данные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716afab649_0_28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используется объект Bundle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пример для стандартизированных параметров (int, string)</a:t>
            </a:r>
            <a:endParaRPr/>
          </a:p>
          <a:p>
            <a:pPr indent="4572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Intent().apply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putExtra(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putExtra(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"string"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пример для не стандартизированных параметров</a:t>
            </a:r>
            <a:endParaRPr/>
          </a:p>
          <a:p>
            <a:pPr indent="4572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: Parcelable {}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Intent().apply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putExtra(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Data())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200"/>
          </a:p>
        </p:txBody>
      </p:sp>
      <p:sp>
        <p:nvSpPr>
          <p:cNvPr id="588" name="Google Shape;588;g1716afab649_0_28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Передача данных в activity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716afab649_0_29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Есть ограничения: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● Можно передавать только примитивы, строки, Parcelable и Serializable объекты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● Есть ограничение на вес Bundle (512kb)</a:t>
            </a:r>
            <a:endParaRPr/>
          </a:p>
        </p:txBody>
      </p:sp>
      <p:sp>
        <p:nvSpPr>
          <p:cNvPr id="594" name="Google Shape;594;g1716afab649_0_29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Ограничения на передачу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16afab649_0_5"/>
          <p:cNvSpPr txBox="1"/>
          <p:nvPr>
            <p:ph idx="1" type="body"/>
          </p:nvPr>
        </p:nvSpPr>
        <p:spPr>
          <a:xfrm>
            <a:off x="658812" y="5842000"/>
            <a:ext cx="5437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5" name="Google Shape;385;g1716afab649_0_5"/>
          <p:cNvSpPr txBox="1"/>
          <p:nvPr>
            <p:ph type="title"/>
          </p:nvPr>
        </p:nvSpPr>
        <p:spPr>
          <a:xfrm>
            <a:off x="620712" y="3724881"/>
            <a:ext cx="54753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Напоминание отметиться на портале</a:t>
            </a:r>
            <a:endParaRPr/>
          </a:p>
        </p:txBody>
      </p:sp>
      <p:sp>
        <p:nvSpPr>
          <p:cNvPr id="386" name="Google Shape;386;g1716afab649_0_5"/>
          <p:cNvSpPr txBox="1"/>
          <p:nvPr/>
        </p:nvSpPr>
        <p:spPr>
          <a:xfrm>
            <a:off x="620700" y="890750"/>
            <a:ext cx="11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🖥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716afab649_0_32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ActivityResultContract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Компонент который позволяет зарегистрироваться на получение результата из другой Activity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Требуется создать ActivityResultContract или взять подходящий в ActivityResultContracts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Зарегистрировать его registerForActivityResult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Запустить - ActivityResultContract.launch()</a:t>
            </a:r>
            <a:endParaRPr/>
          </a:p>
        </p:txBody>
      </p:sp>
      <p:sp>
        <p:nvSpPr>
          <p:cNvPr id="600" name="Google Shape;600;g1716afab649_0_32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Получение данных из activity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716afab649_0_31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class Contract : ActivityResultContract&lt;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String, </a:t>
            </a:r>
            <a:r>
              <a:rPr lang="en-US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createIntent(context: Context, input: String): Intent =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Intent(context, SecondActivity::class.java).apply { putExtra("key", input)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parseResult(resultCode: Int, intent: Intent?): Int =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(resultCode != Activity.RESULT_OK) 0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 intent?.getIntExtra("result", 0).orValue(0)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getSynchronousResult(context: Context, input: String): SynchronousResult&lt;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&gt;? =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(input.isEmpty()) SynchronousResult(0) else null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g1716afab649_0_31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Создание контракта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716afab649_0_30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 registerContract = registerForActivityResult(Contract()) { result -&gt;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handleResult(result)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g1716afab649_0_30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Регистрация контракта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716afab649_0_31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button.setOnClickListener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registerContract.launch(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"Привет"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g1716afab649_0_31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Запуск контракта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716afab649_0_36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setResult(Activity.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RESULT_OK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Intent().apply { putExtra(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})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g1716afab649_0_36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Передача данных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716afab649_0_283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Передача данных в fragment</a:t>
            </a:r>
            <a:endParaRPr/>
          </a:p>
        </p:txBody>
      </p:sp>
      <p:sp>
        <p:nvSpPr>
          <p:cNvPr id="630" name="Google Shape;630;g1716afab649_0_283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Можно передавать и </a:t>
            </a:r>
            <a:r>
              <a:rPr lang="en-US">
                <a:solidFill>
                  <a:schemeClr val="dk1"/>
                </a:solidFill>
              </a:rPr>
              <a:t>получать</a:t>
            </a:r>
            <a:r>
              <a:rPr lang="en-US"/>
              <a:t> данные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716afab649_0_33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используется объект Bundle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DetailFragment().apply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arguments = Bundle().apply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putInt(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putParcelable(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Data())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6" name="Google Shape;636;g1716afab649_0_33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Передача данных в fragment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716afab649_0_34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FragmentResultListener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Компонент который позволяет зарегистрироваться на получение результата из другого fragment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Требуется создать </a:t>
            </a:r>
            <a:r>
              <a:rPr lang="en-US">
                <a:solidFill>
                  <a:schemeClr val="dk1"/>
                </a:solidFill>
              </a:rPr>
              <a:t>FragmentResultListener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Передать данные в качестве результата из другого фрагмента</a:t>
            </a:r>
            <a:endParaRPr/>
          </a:p>
        </p:txBody>
      </p:sp>
      <p:sp>
        <p:nvSpPr>
          <p:cNvPr id="642" name="Google Shape;642;g1716afab649_0_34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Получение данных из fragment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716afab649_0_34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setFragmentResultListener(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"result_key"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 key, bundle -&gt;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handleResult(bundle)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8" name="Google Shape;648;g1716afab649_0_34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Создание слушателя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716afab649_0_35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setFragmentResult(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"result_key"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Bundle().apply { putInt(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4" name="Google Shape;654;g1716afab649_0_35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Передача данных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16afab649_0_22"/>
          <p:cNvSpPr txBox="1"/>
          <p:nvPr>
            <p:ph idx="2" type="body"/>
          </p:nvPr>
        </p:nvSpPr>
        <p:spPr>
          <a:xfrm>
            <a:off x="672850" y="3799550"/>
            <a:ext cx="813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Тест для проверки материала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15 минут</a:t>
            </a:r>
            <a:endParaRPr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5 баллов</a:t>
            </a:r>
            <a:endParaRPr/>
          </a:p>
        </p:txBody>
      </p:sp>
      <p:sp>
        <p:nvSpPr>
          <p:cNvPr id="392" name="Google Shape;392;g1716afab649_0_22"/>
          <p:cNvSpPr txBox="1"/>
          <p:nvPr>
            <p:ph idx="3" type="body"/>
          </p:nvPr>
        </p:nvSpPr>
        <p:spPr>
          <a:xfrm>
            <a:off x="671514" y="1045517"/>
            <a:ext cx="81312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n-US"/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716afab649_0_79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716afab649_0_47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Lifecycle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716afab649_0_374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Жизненный цикл</a:t>
            </a:r>
            <a:endParaRPr/>
          </a:p>
        </p:txBody>
      </p:sp>
      <p:sp>
        <p:nvSpPr>
          <p:cNvPr id="670" name="Google Shape;670;g1716afab649_0_374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у activity и fragment он разный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716afab649_0_379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onCreate</a:t>
            </a:r>
            <a:r>
              <a:rPr lang="en-US" sz="1200"/>
              <a:t> вызывается когда активити создается. В onCreate() вы должны вызвать метод setContentView().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onStart</a:t>
            </a:r>
            <a:r>
              <a:rPr lang="en-US" sz="1200"/>
              <a:t> вызывается когда активити отрисована и видима пользователю.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onResume</a:t>
            </a:r>
            <a:r>
              <a:rPr lang="en-US" sz="1200"/>
              <a:t> вызывается перед тем как активити станет доступна для взаимодействия с пользователем.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onPause</a:t>
            </a:r>
            <a:r>
              <a:rPr lang="en-US" sz="1200"/>
              <a:t> метод симметричный onResume(). Пользователь больше не может взаимодействовать с активити, но активити частично видна пользователю. В этом состоянии UI активити может изменяться.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onStop</a:t>
            </a:r>
            <a:r>
              <a:rPr lang="en-US" sz="1200"/>
              <a:t> метод симметричный onStart(). Вызывается, когда активити больше не видна пользователю.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onDestroy</a:t>
            </a:r>
            <a:r>
              <a:rPr lang="en-US" sz="1200"/>
              <a:t> метод симметричный onCreate(). Вызывается перед тем, как активити будет уничтожена системой.</a:t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676" name="Google Shape;676;g1716afab649_0_379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Activity</a:t>
            </a:r>
            <a:endParaRPr/>
          </a:p>
        </p:txBody>
      </p:sp>
      <p:pic>
        <p:nvPicPr>
          <p:cNvPr id="677" name="Google Shape;677;g1716afab649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3883" y="143225"/>
            <a:ext cx="4943475" cy="6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716afab649_0_387"/>
          <p:cNvSpPr txBox="1"/>
          <p:nvPr>
            <p:ph idx="1" type="body"/>
          </p:nvPr>
        </p:nvSpPr>
        <p:spPr>
          <a:xfrm>
            <a:off x="683928" y="1447975"/>
            <a:ext cx="60384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-US" sz="1200"/>
              <a:t>onAttach</a:t>
            </a:r>
            <a:r>
              <a:rPr lang="en-US" sz="1200"/>
              <a:t> – Вызывается когда фрагмент присоединяется к активити.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onCreate</a:t>
            </a:r>
            <a:r>
              <a:rPr lang="en-US" sz="1200"/>
              <a:t> – Вызывается когда фрагмент создается.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onCreateView</a:t>
            </a:r>
            <a:r>
              <a:rPr lang="en-US" sz="1200"/>
              <a:t> – Метод, в котором создается иерархия View, связанная с фрагментом.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onActivityCreated</a:t>
            </a:r>
            <a:r>
              <a:rPr lang="en-US" sz="1200"/>
              <a:t> – Вызывается после того, как отрабатывает метод Activity.onCreate().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onStart</a:t>
            </a:r>
            <a:r>
              <a:rPr lang="en-US" sz="1200"/>
              <a:t> – Вызывается, когда фрагмент становится видим пользователю, после Activity.onStart().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onResume</a:t>
            </a:r>
            <a:r>
              <a:rPr lang="en-US" sz="1200"/>
              <a:t> – Вызывается перед тем как фрагмент станет доступен для взаимодействия с пользователем, после Activity.onResume().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onPause</a:t>
            </a:r>
            <a:r>
              <a:rPr lang="en-US" sz="1200"/>
              <a:t> – Пользователь не может взаимодействовать с фрагментом, но часть фрагмента видима пользователю.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onStop</a:t>
            </a:r>
            <a:r>
              <a:rPr lang="en-US" sz="1200"/>
              <a:t> – Фрагмент становится не видим пользователю.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onDestroyView</a:t>
            </a:r>
            <a:r>
              <a:rPr lang="en-US" sz="1200"/>
              <a:t> – Метод, в котором фрагмент очищает ресурсы, связанные с иерархией View.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onDestroy</a:t>
            </a:r>
            <a:r>
              <a:rPr lang="en-US" sz="1200"/>
              <a:t> – Вызывается перед тем, как фрагмент будет уничтожен системой.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-US" sz="1200"/>
              <a:t>onDetach</a:t>
            </a:r>
            <a:r>
              <a:rPr lang="en-US" sz="1200"/>
              <a:t> – Вызывается перед тем, как фрагмент будет отсоединен от активити.</a:t>
            </a:r>
            <a:endParaRPr sz="1200"/>
          </a:p>
        </p:txBody>
      </p:sp>
      <p:sp>
        <p:nvSpPr>
          <p:cNvPr id="683" name="Google Shape;683;g1716afab649_0_387"/>
          <p:cNvSpPr txBox="1"/>
          <p:nvPr>
            <p:ph type="title"/>
          </p:nvPr>
        </p:nvSpPr>
        <p:spPr>
          <a:xfrm>
            <a:off x="677325" y="692150"/>
            <a:ext cx="4662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Fragment</a:t>
            </a:r>
            <a:endParaRPr/>
          </a:p>
        </p:txBody>
      </p:sp>
      <p:pic>
        <p:nvPicPr>
          <p:cNvPr id="684" name="Google Shape;684;g1716afab649_0_3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822" l="-34712" r="-30113" t="-813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716afab649_0_83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"/>
          <p:cNvSpPr txBox="1"/>
          <p:nvPr>
            <p:ph type="title"/>
          </p:nvPr>
        </p:nvSpPr>
        <p:spPr>
          <a:xfrm>
            <a:off x="603170" y="1119966"/>
            <a:ext cx="7508955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Пишем код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Оставьте отзыв!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</a:pPr>
            <a:r>
              <a:rPr lang="en-US" sz="6270"/>
              <a:t>Спасибо </a:t>
            </a:r>
            <a:br>
              <a:rPr lang="en-US" sz="6270"/>
            </a:br>
            <a:r>
              <a:rPr lang="en-US" sz="6270"/>
              <a:t>за внимание!</a:t>
            </a:r>
            <a:endParaRPr/>
          </a:p>
        </p:txBody>
      </p:sp>
      <p:sp>
        <p:nvSpPr>
          <p:cNvPr id="705" name="Google Shape;705;p7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Червяков Алексей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716afab649_0_31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Activity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716afab649_0_87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Activity</a:t>
            </a:r>
            <a:endParaRPr/>
          </a:p>
        </p:txBody>
      </p:sp>
      <p:sp>
        <p:nvSpPr>
          <p:cNvPr id="403" name="Google Shape;403;g1716afab649_0_87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Один из главных компонентов приложения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716afab649_0_92"/>
          <p:cNvSpPr txBox="1"/>
          <p:nvPr>
            <p:ph idx="1" type="body"/>
          </p:nvPr>
        </p:nvSpPr>
        <p:spPr>
          <a:xfrm>
            <a:off x="671514" y="2055970"/>
            <a:ext cx="54186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Входит в список основных компонентов приложения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Приложение состоит из одной или нескольких Activity, которые слабо связаны друг с другом.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Отвечает за визуальную часть приложения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Обычно одна из Activity обозначается как основная.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Повышает шансы вашего приложения не быть убитым системой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При запуске activity помещается в backStack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g1716afab649_0_92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Activity</a:t>
            </a:r>
            <a:endParaRPr/>
          </a:p>
        </p:txBody>
      </p:sp>
      <p:pic>
        <p:nvPicPr>
          <p:cNvPr id="410" name="Google Shape;410;g1716afab649_0_9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2789"/>
          <a:stretch/>
        </p:blipFill>
        <p:spPr>
          <a:xfrm>
            <a:off x="7767579" y="1009594"/>
            <a:ext cx="2389501" cy="5033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716afab649_0_10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355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Код</a:t>
            </a:r>
            <a:endParaRPr b="1" sz="2355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AppCompatActivity()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onCreate(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savedInstanceState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Bundle?)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.onCreate(savedInstanceState)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setContentView(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.layout.start_activity)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55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6" name="Google Shape;416;g1716afab649_0_10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Из чего состоит activity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