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lzca28fBEN1JNGEqObikFvVa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55521-6839-4067-8616-3CE0A5712166}">
  <a:tblStyle styleId="{36F55521-6839-4067-8616-3CE0A5712166}" styleName="Table_0"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D5FF"/>
          </a:solidFill>
        </a:fill>
      </a:tcStyle>
    </a:wholeTbl>
    <a:band1H>
      <a:tcTxStyle/>
    </a:band1H>
    <a:band2H>
      <a:tcTxStyle b="off" i="off"/>
      <a:tcStyle>
        <a:fill>
          <a:solidFill>
            <a:srgbClr val="E6EB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d3eb5faf2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d3eb5faf28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3eb5faf28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d3eb5faf28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3eb5faf2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3eb5faf2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3eb5faf2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3eb5faf28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3eb5faf28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3eb5faf28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3eb5faf2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3eb5faf28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29" name="Google Shape;129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4" name="Google Shape;13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28" name="Google Shape;2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36" name="Google Shape;2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38" name="Google Shape;2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4" name="Google Shape;2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46" name="Google Shape;24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0" name="Google Shape;25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0" name="Google Shape;2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5" name="Google Shape;265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66" name="Google Shape;266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67" name="Google Shape;267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69" name="Google Shape;269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0" name="Google Shape;270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1" name="Google Shape;271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1" name="Google Shape;2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2" name="Google Shape;28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89" name="Google Shape;2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3" name="Google Shape;29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70" name="Google Shape;70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74" name="Google Shape;74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0" name="Google Shape;80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83" name="Google Shape;83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1" name="Google Shape;91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Ресурсы, View и xml верстка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3eb5faf28_0_11"/>
          <p:cNvSpPr txBox="1"/>
          <p:nvPr>
            <p:ph type="title"/>
          </p:nvPr>
        </p:nvSpPr>
        <p:spPr>
          <a:xfrm>
            <a:off x="677333" y="692150"/>
            <a:ext cx="26817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Списки</a:t>
            </a:r>
            <a:endParaRPr/>
          </a:p>
        </p:txBody>
      </p:sp>
      <p:sp>
        <p:nvSpPr>
          <p:cNvPr id="424" name="Google Shape;424;g2d3eb5faf28_0_11"/>
          <p:cNvSpPr txBox="1"/>
          <p:nvPr>
            <p:ph idx="1" type="body"/>
          </p:nvPr>
        </p:nvSpPr>
        <p:spPr>
          <a:xfrm>
            <a:off x="4043362" y="692150"/>
            <a:ext cx="74898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RecyclerView</a:t>
            </a:r>
            <a:r>
              <a:rPr lang="en-US"/>
              <a:t> - Компонент списка, </a:t>
            </a:r>
            <a:r>
              <a:rPr lang="en-US"/>
              <a:t> </a:t>
            </a:r>
            <a:r>
              <a:rPr lang="en-US"/>
              <a:t>не является родс</a:t>
            </a:r>
            <a:r>
              <a:rPr lang="en-US"/>
              <a:t>твенником ListView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Adapter</a:t>
            </a:r>
            <a:r>
              <a:rPr lang="en-US"/>
              <a:t> - связывает данные с компонентом и отслеживает изменения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LayoutManager</a:t>
            </a:r>
            <a:r>
              <a:rPr lang="en-US"/>
              <a:t> - </a:t>
            </a:r>
            <a:r>
              <a:rPr lang="en-US"/>
              <a:t>специальный менеджер макетов используется д</a:t>
            </a:r>
            <a:r>
              <a:rPr lang="en-US"/>
              <a:t>ля размещения своих дочерних элементов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ViewHolder</a:t>
            </a:r>
            <a:r>
              <a:rPr lang="en-US"/>
              <a:t> - паттерн, объект кэширует ссылки на представления в файле макета элемента, чтобы поиски ресурсов не повторялись лишних раз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g2d3eb5faf2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0" y="2330200"/>
            <a:ext cx="3738562" cy="358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441" name="Google Shape;441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8" id="373" name="Google Shape;373;p3"/>
          <p:cNvPicPr preferRelativeResize="0"/>
          <p:nvPr/>
        </p:nvPicPr>
        <p:blipFill rotWithShape="1">
          <a:blip r:embed="rId3">
            <a:alphaModFix/>
          </a:blip>
          <a:srcRect b="26084" l="20472" r="9290" t="26084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>
                <a:solidFill>
                  <a:srgbClr val="FFFFFF"/>
                </a:solidFill>
              </a:rPr>
              <a:t>Отметься на портале!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"/>
          <p:cNvSpPr/>
          <p:nvPr/>
        </p:nvSpPr>
        <p:spPr>
          <a:xfrm>
            <a:off x="2098276" y="2350778"/>
            <a:ext cx="2305881" cy="2305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4"/>
          <p:cNvSpPr txBox="1"/>
          <p:nvPr>
            <p:ph type="title"/>
          </p:nvPr>
        </p:nvSpPr>
        <p:spPr>
          <a:xfrm>
            <a:off x="677334" y="692150"/>
            <a:ext cx="10855854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ДЗ</a:t>
            </a:r>
            <a:endParaRPr/>
          </a:p>
        </p:txBody>
      </p:sp>
      <p:sp>
        <p:nvSpPr>
          <p:cNvPr id="381" name="Google Shape;381;p4"/>
          <p:cNvSpPr txBox="1"/>
          <p:nvPr/>
        </p:nvSpPr>
        <p:spPr>
          <a:xfrm>
            <a:off x="4970348" y="2586869"/>
            <a:ext cx="63987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 для проверки усвоения материала по лекции.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421" lvl="0" marL="16042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Сдать до 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.10.202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160421" lvl="0" marL="16042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минут на тест</a:t>
            </a:r>
            <a:endParaRPr/>
          </a:p>
          <a:p>
            <a:pPr indent="-160421" lvl="0" marL="16042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балов за задание</a:t>
            </a:r>
            <a:endParaRPr/>
          </a:p>
        </p:txBody>
      </p:sp>
      <p:pic>
        <p:nvPicPr>
          <p:cNvPr descr="Picture 2" id="382" name="Google Shape;382;p4"/>
          <p:cNvPicPr preferRelativeResize="0"/>
          <p:nvPr/>
        </p:nvPicPr>
        <p:blipFill rotWithShape="1">
          <a:blip r:embed="rId3">
            <a:alphaModFix/>
          </a:blip>
          <a:srcRect b="6" l="0" r="6" t="0"/>
          <a:stretch/>
        </p:blipFill>
        <p:spPr>
          <a:xfrm>
            <a:off x="2098276" y="2361301"/>
            <a:ext cx="2303861" cy="2303860"/>
          </a:xfrm>
          <a:custGeom>
            <a:rect b="b" l="l" r="r" t="t"/>
            <a:pathLst>
              <a:path extrusionOk="0" h="21600" w="21600">
                <a:moveTo>
                  <a:pt x="3598" y="0"/>
                </a:moveTo>
                <a:cubicBezTo>
                  <a:pt x="1394" y="1977"/>
                  <a:pt x="0" y="4839"/>
                  <a:pt x="0" y="8033"/>
                </a:cubicBezTo>
                <a:lnTo>
                  <a:pt x="0" y="10802"/>
                </a:ln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lnTo>
                  <a:pt x="21600" y="8033"/>
                </a:lnTo>
                <a:cubicBezTo>
                  <a:pt x="21600" y="4839"/>
                  <a:pt x="20206" y="1977"/>
                  <a:pt x="18002" y="0"/>
                </a:cubicBezTo>
                <a:lnTo>
                  <a:pt x="3598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"/>
          <p:cNvSpPr txBox="1"/>
          <p:nvPr>
            <p:ph type="title"/>
          </p:nvPr>
        </p:nvSpPr>
        <p:spPr>
          <a:xfrm>
            <a:off x="677332" y="692150"/>
            <a:ext cx="3366031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</p:txBody>
      </p:sp>
      <p:graphicFrame>
        <p:nvGraphicFramePr>
          <p:cNvPr id="388" name="Google Shape;388;p2"/>
          <p:cNvGraphicFramePr/>
          <p:nvPr/>
        </p:nvGraphicFramePr>
        <p:xfrm>
          <a:off x="4630968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{36F55521-6839-4067-8616-3CE0A5712166}</a:tableStyleId>
              </a:tblPr>
              <a:tblGrid>
                <a:gridCol w="6124850"/>
              </a:tblGrid>
              <a:tr h="75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Создание проекта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Общее представление</a:t>
                      </a:r>
                      <a:endParaRPr sz="2200"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200"/>
                        <a:t>Базовые элементы и свойства</a:t>
                      </a:r>
                      <a:endParaRPr sz="2200"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200"/>
                        <a:t>*</a:t>
                      </a:r>
                      <a:r>
                        <a:rPr lang="en-US" sz="2200"/>
                        <a:t> Layout</a:t>
                      </a:r>
                      <a:endParaRPr sz="2200"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200"/>
                        <a:t>RecyclerView</a:t>
                      </a:r>
                      <a:endParaRPr sz="2200"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3eb5faf28_0_2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Пользовательский интерфейс</a:t>
            </a:r>
            <a:endParaRPr/>
          </a:p>
        </p:txBody>
      </p:sp>
      <p:sp>
        <p:nvSpPr>
          <p:cNvPr id="394" name="Google Shape;394;g2d3eb5faf28_0_2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Любое* приложение отображает пользователю графический интерфейс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3eb5faf28_0_0"/>
          <p:cNvSpPr txBox="1"/>
          <p:nvPr>
            <p:ph type="title"/>
          </p:nvPr>
        </p:nvSpPr>
        <p:spPr>
          <a:xfrm>
            <a:off x="677333" y="692150"/>
            <a:ext cx="26817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Синтаксис</a:t>
            </a:r>
            <a:endParaRPr/>
          </a:p>
        </p:txBody>
      </p:sp>
      <p:sp>
        <p:nvSpPr>
          <p:cNvPr id="400" name="Google Shape;400;g2d3eb5faf28_0_0"/>
          <p:cNvSpPr txBox="1"/>
          <p:nvPr>
            <p:ph idx="1" type="body"/>
          </p:nvPr>
        </p:nvSpPr>
        <p:spPr>
          <a:xfrm>
            <a:off x="4043362" y="692150"/>
            <a:ext cx="74898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XML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XML – язык разметки, определяющий теги (элементы) и их атрибуты. Язык очень похож на HTML. Давайте разберём на примере.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Когда мы запускаем приложение, каждый файл макета XML компилируется в ресурс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Каждый элемент должен иметь несколько  атрибутов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Обязательные атрибуты android:layout_width, android:layout_height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3eb5faf28_0_30"/>
          <p:cNvSpPr txBox="1"/>
          <p:nvPr>
            <p:ph type="title"/>
          </p:nvPr>
        </p:nvSpPr>
        <p:spPr>
          <a:xfrm>
            <a:off x="677333" y="692150"/>
            <a:ext cx="26817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Ресурсы</a:t>
            </a:r>
            <a:endParaRPr/>
          </a:p>
        </p:txBody>
      </p:sp>
      <p:sp>
        <p:nvSpPr>
          <p:cNvPr id="406" name="Google Shape;406;g2d3eb5faf28_0_30"/>
          <p:cNvSpPr txBox="1"/>
          <p:nvPr>
            <p:ph idx="1" type="body"/>
          </p:nvPr>
        </p:nvSpPr>
        <p:spPr>
          <a:xfrm>
            <a:off x="4043362" y="692150"/>
            <a:ext cx="74898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Android системе почти всё, что не является Kotlin/Java кодом, является ресурсами. Ресурсы используются для определения цветов, изображений, макетов, строковых значений и т.д.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Можно указывать значения в файлах ресурсов, а потом ссылаться на них в коде приложения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Все ресурсы находятся в папке </a:t>
            </a:r>
            <a:r>
              <a:rPr b="1" lang="en-US"/>
              <a:t>res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d3eb5faf28_0_16"/>
          <p:cNvSpPr txBox="1"/>
          <p:nvPr>
            <p:ph type="title"/>
          </p:nvPr>
        </p:nvSpPr>
        <p:spPr>
          <a:xfrm>
            <a:off x="677333" y="692150"/>
            <a:ext cx="26817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Базовые элементы</a:t>
            </a:r>
            <a:endParaRPr/>
          </a:p>
        </p:txBody>
      </p:sp>
      <p:sp>
        <p:nvSpPr>
          <p:cNvPr id="412" name="Google Shape;412;g2d3eb5faf28_0_16"/>
          <p:cNvSpPr txBox="1"/>
          <p:nvPr>
            <p:ph idx="1" type="body"/>
          </p:nvPr>
        </p:nvSpPr>
        <p:spPr>
          <a:xfrm>
            <a:off x="4043362" y="692150"/>
            <a:ext cx="74898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TextView</a:t>
            </a:r>
            <a:r>
              <a:rPr lang="en-US"/>
              <a:t> - Компонент предназначен для отображения текста без возможности редактирования его пользователем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Button</a:t>
            </a:r>
            <a:r>
              <a:rPr lang="en-US"/>
              <a:t> - </a:t>
            </a:r>
            <a:r>
              <a:rPr lang="en-US"/>
              <a:t>Компонент предназначен для </a:t>
            </a:r>
            <a:r>
              <a:rPr lang="en-US"/>
              <a:t>управления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ImageView</a:t>
            </a:r>
            <a:r>
              <a:rPr lang="en-US"/>
              <a:t> - Компонент предназначен для отображения изображений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FloatingActionButton</a:t>
            </a:r>
            <a:r>
              <a:rPr lang="en-US"/>
              <a:t> - Один из вариантов кнопки управления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3eb5faf28_0_5"/>
          <p:cNvSpPr txBox="1"/>
          <p:nvPr>
            <p:ph type="title"/>
          </p:nvPr>
        </p:nvSpPr>
        <p:spPr>
          <a:xfrm>
            <a:off x="677333" y="692150"/>
            <a:ext cx="26817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*Layout</a:t>
            </a:r>
            <a:endParaRPr/>
          </a:p>
        </p:txBody>
      </p:sp>
      <p:sp>
        <p:nvSpPr>
          <p:cNvPr id="418" name="Google Shape;418;g2d3eb5faf28_0_5"/>
          <p:cNvSpPr txBox="1"/>
          <p:nvPr>
            <p:ph idx="1" type="body"/>
          </p:nvPr>
        </p:nvSpPr>
        <p:spPr>
          <a:xfrm>
            <a:off x="4043362" y="692150"/>
            <a:ext cx="74898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LinerLayout</a:t>
            </a:r>
            <a:r>
              <a:rPr lang="en-US"/>
              <a:t> - Макет выравнивает все дочерние объекты в одном направлении — вертикально или горизонтально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FrameLayout</a:t>
            </a:r>
            <a:r>
              <a:rPr lang="en-US"/>
              <a:t> - Все дочерние элементы прикрепляются к верхнему левому углу экрана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ConstraintLayout</a:t>
            </a:r>
            <a:r>
              <a:rPr lang="en-US"/>
              <a:t> - является наследником ViewGroup и местами похож на RelativeLayout, но более продвинут. В нем большое значение имеют связки - ограничения.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Constraints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Chains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Barrires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