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6858000" cx="12192000"/>
  <p:notesSz cx="6858000" cy="9144000"/>
  <p:embeddedFontLst>
    <p:embeddedFont>
      <p:font typeface="Play"/>
      <p:regular r:id="rId51"/>
      <p:bold r:id="rId52"/>
    </p:embeddedFont>
    <p:embeddedFont>
      <p:font typeface="Helvetica Neue"/>
      <p:regular r:id="rId53"/>
      <p:bold r:id="rId54"/>
      <p:italic r:id="rId55"/>
      <p:boldItalic r:id="rId56"/>
    </p:embeddedFont>
    <p:embeddedFont>
      <p:font typeface="Roboto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1" roundtripDataSignature="AMtx7mgJVQ852CbP6KfTQHcyF5uYhl/r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lay-regular.fntdata"/><Relationship Id="rId50" Type="http://schemas.openxmlformats.org/officeDocument/2006/relationships/slide" Target="slides/slide46.xml"/><Relationship Id="rId53" Type="http://schemas.openxmlformats.org/officeDocument/2006/relationships/font" Target="fonts/HelveticaNeue-regular.fntdata"/><Relationship Id="rId52" Type="http://schemas.openxmlformats.org/officeDocument/2006/relationships/font" Target="fonts/Play-bold.fntdata"/><Relationship Id="rId11" Type="http://schemas.openxmlformats.org/officeDocument/2006/relationships/slide" Target="slides/slide7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58" Type="http://schemas.openxmlformats.org/officeDocument/2006/relationships/font" Target="fonts/Roboto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odepath/android_guides/wiki/Must-Have-Libraries" TargetMode="External"/><Relationship Id="rId3" Type="http://schemas.openxmlformats.org/officeDocument/2006/relationships/hyperlink" Target="https://www.youtube.com/watch?v=9ZhQvneJnEM" TargetMode="External"/><Relationship Id="rId4" Type="http://schemas.openxmlformats.org/officeDocument/2006/relationships/hyperlink" Target="https://highload.today/kak-stat-android-razrabotchikom-v-2022-godu-dorozhnaya-karta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Activity. Fragment. Lifecycle</a:t>
            </a:r>
            <a:endParaRPr b="1" sz="23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0e6f67d61e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0e6f67d61e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0e6f67d61e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0e6f67d61e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0e6f67d61e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0e6f67d61e_0_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e6f67d61e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e6f67d61e_0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0e6f67d61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0e6f67d61e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e6f67d61e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0e6f67d61e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0e6f67d61e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0e6f67d61e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0e6f67d61e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0e6f67d61e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0e6f67d61e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0e6f67d61e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0e6f67d61e_0_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0e6f67d61e_0_1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716afab6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716afab64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https://github.com/codepath/android_guides/wiki/Must-Have-Libraries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https://www.youtube.com/watch?v=9ZhQvneJnEM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https://highload.today/kak-stat-android-razrabotchikom-v-2022-godu-dorozhnaya-karta/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0e6f67d61e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0e6f67d61e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0e6f67d61e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0e6f67d61e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0e6f67d61e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0e6f67d61e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0e6f67d61e_0_2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0e6f67d61e_0_2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e6f67d61e_0_2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e6f67d61e_0_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0e6f67d61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0e6f67d61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0e6f67d61e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0e6f67d61e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0e6f67d61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0e6f67d61e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0e6f67d61e_0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0e6f67d61e_0_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0e6f67d61e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0e6f67d61e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16afab64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16afab649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0e6f67d61e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0e6f67d61e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0e6f67d61e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0e6f67d61e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0e6f67d61e_0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0e6f67d61e_0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0e6f67d61e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0e6f67d61e_0_2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0e6f67d61e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0e6f67d61e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0e6f67d61e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0e6f67d61e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0e6f67d61e_0_2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0e6f67d61e_0_2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0e6f67d61e_0_2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0e6f67d61e_0_2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0e6f67d61e_0_2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0e6f67d61e_0_2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0f9c78939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0f9c78939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16afab64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16afab64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0e6f67d61e_0_2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0e6f67d61e_0_2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716afab649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716afab649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0e6f67d61e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20e6f67d61e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0e6f67d61e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0e6f67d61e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16afab64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16afab649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0e6f67d61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0e6f67d61e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0e6f67d61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0e6f67d61e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e6f67d61e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0e6f67d61e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0e6f67d61e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0e6f67d61e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x">
  <p:cSld name="TITLE_AND_BODY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3066459" y="-1"/>
            <a:ext cx="9141308" cy="685798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−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53" name="Google Shape;53;p9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54" name="Google Shape;54;p9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55" name="Google Shape;55;p9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6" name="Google Shape;56;p9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57" name="Google Shape;57;p9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">
  <p:cSld name="Заголовок + текст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объект">
  <p:cSld name="Заголовок + объект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2 строки + объект">
  <p:cSld name="Заголовок в 2 строки + объект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2 объекта">
  <p:cSld name="Заголовок + 2 объекта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писок">
  <p:cSld name="Заголовок + список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677333" y="692150"/>
            <a:ext cx="5165528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+ текст в две колонки">
  <p:cSld name="2_Заголовок + текст в две колонки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актоид">
  <p:cSld name="1 фактоид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00" id="129" name="Google Shape;129;p25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864"/>
              <a:buFont typeface="Play"/>
              <a:buNone/>
              <a:defRPr b="1" sz="15864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">
  <p:cSld name="2 фактоида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2" id="134" name="Google Shape;134;p26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95885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2pPr>
            <a:lvl3pPr indent="-95885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−"/>
              <a:defRPr b="1" sz="11500">
                <a:latin typeface="Play"/>
                <a:ea typeface="Play"/>
                <a:cs typeface="Play"/>
                <a:sym typeface="Play"/>
              </a:defRPr>
            </a:lvl3pPr>
            <a:lvl4pPr indent="-95885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4pPr>
            <a:lvl5pPr indent="-95885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body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body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 + текст">
  <p:cSld name="2 фактоида + текст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2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3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4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5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77333" y="692150"/>
            <a:ext cx="2681817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AutoNum type="arabicPeriod"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">
  <p:cSld name="4 фактоида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None/>
              <a:defRPr b="1" sz="8800">
                <a:latin typeface="Play"/>
                <a:ea typeface="Play"/>
                <a:cs typeface="Play"/>
                <a:sym typeface="Play"/>
              </a:defRPr>
            </a:lvl1pPr>
            <a:lvl2pPr indent="-787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2pPr>
            <a:lvl3pPr indent="-787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−"/>
              <a:defRPr b="1" sz="8800">
                <a:latin typeface="Play"/>
                <a:ea typeface="Play"/>
                <a:cs typeface="Play"/>
                <a:sym typeface="Play"/>
              </a:defRPr>
            </a:lvl3pPr>
            <a:lvl4pPr indent="-787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4pPr>
            <a:lvl5pPr indent="-787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3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4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5" type="body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6" type="body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7" type="body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8" type="body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 + текст">
  <p:cSld name="4 фактоида + текст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3" type="body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4" type="body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5" type="body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6" type="body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7" type="body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8" type="body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9" type="body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идов">
  <p:cSld name="6 фактоидов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3" type="body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4" type="body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5" type="body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6" type="body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7" type="body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8" type="body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9" type="body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3" type="body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4" type="body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5" type="body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6" type="body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фактоидов">
  <p:cSld name="9 фактоидов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3" type="body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4" type="body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5" type="body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6" type="body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7" type="body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8" type="body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9" type="body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3" type="body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4" type="body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5" type="body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6" type="body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7" type="body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8" type="body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9" type="body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20" type="body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21" type="body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22" type="body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фактоидов">
  <p:cSld name="8 фактоидов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2" type="body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3" type="body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4" type="body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5" type="body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2"/>
          <p:cNvSpPr txBox="1"/>
          <p:nvPr>
            <p:ph idx="6" type="body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7" type="body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8" type="body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9" type="body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3" type="body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14" type="body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5" type="body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6" type="body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17" type="body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8" type="body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9" type="body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type="title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(android) ">
  <p:cSld name="Мокап телефона (android) 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2" id="228" name="Google Shape;22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43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/>
          <p:nvPr>
            <p:ph idx="2" type="pic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 android)">
  <p:cSld name="Два мокапа телефона (1 android)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36" name="Google Shape;23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8754" y="692150"/>
            <a:ext cx="2655711" cy="5508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34"/>
          <p:cNvSpPr/>
          <p:nvPr>
            <p:ph idx="2" type="pic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5" id="238" name="Google Shape;23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412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>
            <p:ph idx="3" type="pic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 android) ">
  <p:cSld name="Два мокапа телефона (2 android) 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2" id="244" name="Google Shape;24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0573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/>
          <p:nvPr>
            <p:ph idx="2" type="pic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4" id="246" name="Google Shape;24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5948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/>
          <p:nvPr>
            <p:ph idx="3" type="pic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(android) ">
  <p:cSld name="Увеличенный мокап телефона (android) 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1" id="250" name="Google Shape;25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1106" y="692150"/>
            <a:ext cx="3863417" cy="801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>
            <p:ph idx="2" type="pic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36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">
  <p:cSld name="Мокап телефона 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7"/>
          <p:cNvSpPr/>
          <p:nvPr>
            <p:ph idx="2" type="pic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7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3" id="260" name="Google Shape;2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8240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раздела">
  <p:cSld name="1_Титульный слайд раздел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)">
  <p:cSld name="Два мокапа телефона (1)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65" name="Google Shape;265;p38"/>
          <p:cNvGrpSpPr/>
          <p:nvPr/>
        </p:nvGrpSpPr>
        <p:grpSpPr>
          <a:xfrm>
            <a:off x="8616939" y="452281"/>
            <a:ext cx="3169717" cy="5991384"/>
            <a:chOff x="0" y="0"/>
            <a:chExt cx="3169716" cy="5991382"/>
          </a:xfrm>
        </p:grpSpPr>
        <p:sp>
          <p:nvSpPr>
            <p:cNvPr id="266" name="Google Shape;266;p38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4" id="267" name="Google Shape;267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38"/>
          <p:cNvSpPr/>
          <p:nvPr>
            <p:ph idx="2" type="pic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69" name="Google Shape;269;p38"/>
          <p:cNvGrpSpPr/>
          <p:nvPr/>
        </p:nvGrpSpPr>
        <p:grpSpPr>
          <a:xfrm>
            <a:off x="5750197" y="452281"/>
            <a:ext cx="3169717" cy="5991384"/>
            <a:chOff x="0" y="0"/>
            <a:chExt cx="3169716" cy="5991382"/>
          </a:xfrm>
        </p:grpSpPr>
        <p:sp>
          <p:nvSpPr>
            <p:cNvPr id="270" name="Google Shape;270;p38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9" id="271" name="Google Shape;271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38"/>
          <p:cNvSpPr/>
          <p:nvPr>
            <p:ph idx="3" type="pic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)">
  <p:cSld name="Два мокапа телефона (2)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78" name="Google Shape;278;p39"/>
          <p:cNvSpPr/>
          <p:nvPr>
            <p:ph idx="2" type="pic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9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39"/>
          <p:cNvSpPr/>
          <p:nvPr>
            <p:ph idx="3" type="pic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1" id="281" name="Google Shape;28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5641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2" id="282" name="Google Shape;28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896" y="452281"/>
            <a:ext cx="3169717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">
  <p:cSld name="Увеличенный мокап телефона 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40"/>
          <p:cNvSpPr/>
          <p:nvPr>
            <p:ph idx="2" type="pic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89" name="Google Shape;28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9061" y="498013"/>
            <a:ext cx="4303546" cy="813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(16:9)">
  <p:cSld name="Скриншот (16:9)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/>
          <p:nvPr>
            <p:ph idx="2" type="pic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Рисунок 1" id="293" name="Google Shape;29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6900" y="1773238"/>
            <a:ext cx="5868988" cy="30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type="title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криншот (1)">
  <p:cSld name="Заголовок + скриншот (1)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2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0" name="Google Shape;300;p42"/>
          <p:cNvSpPr txBox="1"/>
          <p:nvPr>
            <p:ph idx="2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4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">
  <p:cSld name="1 фото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3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фото">
  <p:cSld name="1_1 фото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4"/>
          <p:cNvSpPr txBox="1"/>
          <p:nvPr>
            <p:ph type="title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 + подпись">
  <p:cSld name="1 фото + подпись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>
            <p:ph idx="2" type="pic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5"/>
          <p:cNvSpPr txBox="1"/>
          <p:nvPr>
            <p:ph idx="3" type="body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4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кружке">
  <p:cSld name="Фото в кружке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>
            <p:ph idx="2" type="pic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6"/>
          <p:cNvSpPr txBox="1"/>
          <p:nvPr>
            <p:ph type="title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ообществ">
  <p:cSld name="16 сообществ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>
            <p:ph idx="2" type="pic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/>
          <p:nvPr>
            <p:ph idx="3" type="pic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7"/>
          <p:cNvSpPr/>
          <p:nvPr>
            <p:ph idx="4" type="pic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7"/>
          <p:cNvSpPr/>
          <p:nvPr>
            <p:ph idx="5" type="pic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7"/>
          <p:cNvSpPr/>
          <p:nvPr>
            <p:ph idx="6" type="pic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7"/>
          <p:cNvSpPr/>
          <p:nvPr>
            <p:ph idx="7" type="pic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/>
          <p:nvPr>
            <p:ph idx="8" type="pic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/>
          <p:nvPr>
            <p:ph idx="9" type="pic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/>
          <p:nvPr>
            <p:ph idx="13" type="pic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7"/>
          <p:cNvSpPr/>
          <p:nvPr>
            <p:ph idx="14" type="pic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7"/>
          <p:cNvSpPr/>
          <p:nvPr>
            <p:ph idx="15" type="pic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7"/>
          <p:cNvSpPr/>
          <p:nvPr>
            <p:ph idx="16" type="pic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7"/>
          <p:cNvSpPr/>
          <p:nvPr>
            <p:ph idx="17" type="pic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7"/>
          <p:cNvSpPr/>
          <p:nvPr>
            <p:ph idx="18" type="pic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7"/>
          <p:cNvSpPr/>
          <p:nvPr>
            <p:ph idx="19" type="pic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7"/>
          <p:cNvSpPr/>
          <p:nvPr>
            <p:ph idx="20" type="pic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">
  <p:cSld name="Цитата 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>
                <a:solidFill>
                  <a:schemeClr val="accent1"/>
                </a:solidFill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−"/>
              <a:defRPr sz="3600"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48"/>
          <p:cNvSpPr/>
          <p:nvPr>
            <p:ph idx="2" type="pic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8"/>
          <p:cNvSpPr txBox="1"/>
          <p:nvPr>
            <p:ph idx="3" type="body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48"/>
          <p:cNvSpPr txBox="1"/>
          <p:nvPr>
            <p:ph idx="4" type="body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48"/>
          <p:cNvSpPr txBox="1"/>
          <p:nvPr>
            <p:ph idx="5" type="body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без фото">
  <p:cSld name="Цитата без фото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  <a:defRPr sz="4400">
                <a:solidFill>
                  <a:schemeClr val="accent1"/>
                </a:solidFill>
              </a:defRPr>
            </a:lvl1pPr>
            <a:lvl2pPr indent="-508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2pPr>
            <a:lvl3pPr indent="-508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−"/>
              <a:defRPr sz="4400">
                <a:solidFill>
                  <a:schemeClr val="accent1"/>
                </a:solidFill>
              </a:defRPr>
            </a:lvl3pPr>
            <a:lvl4pPr indent="-508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4pPr>
            <a:lvl5pPr indent="-508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9"/>
          <p:cNvSpPr txBox="1"/>
          <p:nvPr>
            <p:ph idx="2" type="body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49"/>
          <p:cNvSpPr txBox="1"/>
          <p:nvPr>
            <p:ph idx="3" type="body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9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/>
          </a:p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">
  <p:cSld name="Финальный с QR">
    <p:bg>
      <p:bgPr>
        <a:solidFill>
          <a:schemeClr val="accen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359" name="Google Shape;359;p50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type="title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61" name="Google Shape;361;p50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раздела">
  <p:cSld name="Титульный слайд раздела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9" id="70" name="Google Shape;70;p13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Финальный слайд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74" name="Google Shape;74;p14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76" name="Google Shape;76;p14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77" name="Google Shape;77;p14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80" name="Google Shape;80;p14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 + подпись">
  <p:cSld name="Финальный с QR + подпись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83" name="Google Shape;83;p15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−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−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91" name="Google Shape;91;p16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95" name="Google Shape;95;p16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">
  <p:cSld name="Акцент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-1" y="-114752"/>
            <a:ext cx="12188151" cy="64312"/>
            <a:chOff x="0" y="0"/>
            <a:chExt cx="12188149" cy="64310"/>
          </a:xfrm>
        </p:grpSpPr>
        <p:cxnSp>
          <p:nvCxnSpPr>
            <p:cNvPr id="7" name="Google Shape;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" name="Google Shape;26;p8"/>
          <p:cNvGrpSpPr/>
          <p:nvPr/>
        </p:nvGrpSpPr>
        <p:grpSpPr>
          <a:xfrm>
            <a:off x="-4" y="6987088"/>
            <a:ext cx="12188151" cy="64312"/>
            <a:chOff x="0" y="0"/>
            <a:chExt cx="12188149" cy="64310"/>
          </a:xfrm>
        </p:grpSpPr>
        <p:cxnSp>
          <p:nvCxnSpPr>
            <p:cNvPr id="27" name="Google Shape;2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−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>
            <p:ph idx="1" type="body"/>
          </p:nvPr>
        </p:nvSpPr>
        <p:spPr>
          <a:xfrm>
            <a:off x="658812" y="3639110"/>
            <a:ext cx="10223501" cy="27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9"/>
              <a:buFont typeface="Helvetica Neue"/>
              <a:buNone/>
            </a:pPr>
            <a:r>
              <a:rPr lang="en-US" sz="1879"/>
              <a:t>Червяков Алексей</a:t>
            </a:r>
            <a:endParaRPr/>
          </a:p>
        </p:txBody>
      </p:sp>
      <p:sp>
        <p:nvSpPr>
          <p:cNvPr id="368" name="Google Shape;368;p1"/>
          <p:cNvSpPr txBox="1"/>
          <p:nvPr>
            <p:ph type="title"/>
          </p:nvPr>
        </p:nvSpPr>
        <p:spPr>
          <a:xfrm>
            <a:off x="622300" y="699320"/>
            <a:ext cx="10220325" cy="25206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/>
              <a:t>Популярные библиотеки</a:t>
            </a:r>
            <a:endParaRPr/>
          </a:p>
        </p:txBody>
      </p:sp>
      <p:sp>
        <p:nvSpPr>
          <p:cNvPr id="369" name="Google Shape;369;p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e6f67d61e_0_11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'com.squareup.retrofit2:retrofit:2.9.0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GitHubService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@GET("users/{user}/repos")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Call&lt;List&lt;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Repo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&gt;&gt; listRepos(@Path("user") String user);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Retrofit retrofit = new Retrofit.Builder()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.baseUrl("https://api.github.com/")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.build();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GitHubService service = retrofit.create(GitHubService.class);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9" name="Google Shape;429;g20e6f67d61e_0_11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retrofit</a:t>
            </a:r>
            <a:endParaRPr/>
          </a:p>
        </p:txBody>
      </p:sp>
      <p:sp>
        <p:nvSpPr>
          <p:cNvPr id="430" name="Google Shape;430;g20e6f67d61e_0_11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0e6f67d61e_0_16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'com.squareup.retrofit2:converter-gson:2.9.0'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Retrofit retrofit =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Retrofit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Builder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.baseUrl(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"https://api.github.com"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.addConverterFactory(GsonConverterFactory.create())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.build();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0e6f67d61e_0_16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Gson Converter</a:t>
            </a:r>
            <a:endParaRPr/>
          </a:p>
        </p:txBody>
      </p:sp>
      <p:sp>
        <p:nvSpPr>
          <p:cNvPr id="437" name="Google Shape;437;g20e6f67d61e_0_16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e6f67d61e_0_13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'com.github.bumptech.glide:glide:4.14.2'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ImageView imageView = (ImageView) findViewById(</a:t>
            </a:r>
            <a:r>
              <a:rPr lang="en-US" sz="2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.id.my_image_view);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Glide.with(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).load(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"http://goo.gl/gEgYUd"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).into(imageView);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0e6f67d61e_0_13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Glide</a:t>
            </a:r>
            <a:endParaRPr/>
          </a:p>
        </p:txBody>
      </p:sp>
      <p:sp>
        <p:nvSpPr>
          <p:cNvPr id="444" name="Google Shape;444;g20e6f67d61e_0_13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0e6f67d61e_0_15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"com.squareup.okhttp3:logging-interceptor:4.10.0"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HttpLoggingInterceptor logging =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HttpLoggingInterceptor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Logger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@Override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log(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message)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Log.d(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"client"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message)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0e6f67d61e_0_15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Interceptor</a:t>
            </a:r>
            <a:endParaRPr/>
          </a:p>
        </p:txBody>
      </p:sp>
      <p:sp>
        <p:nvSpPr>
          <p:cNvPr id="451" name="Google Shape;451;g20e6f67d61e_0_15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0e6f67d61e_0_18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</a:t>
            </a:r>
            <a:endParaRPr/>
          </a:p>
        </p:txBody>
      </p:sp>
      <p:sp>
        <p:nvSpPr>
          <p:cNvPr id="457" name="Google Shape;457;g20e6f67d61e_0_18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0e6f67d61e_0_3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</a:t>
            </a:r>
            <a:endParaRPr/>
          </a:p>
        </p:txBody>
      </p:sp>
      <p:sp>
        <p:nvSpPr>
          <p:cNvPr id="463" name="Google Shape;463;g20e6f67d61e_0_3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g20e6f67d61e_0_3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parcel plugin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0e6f67d61e_0_18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apply plugin: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'kotlin-parcelize'</a:t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@Parcelize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Country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val name: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0e6f67d61e_0_18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Parcel plugin</a:t>
            </a:r>
            <a:endParaRPr/>
          </a:p>
        </p:txBody>
      </p:sp>
      <p:sp>
        <p:nvSpPr>
          <p:cNvPr id="471" name="Google Shape;471;g20e6f67d61e_0_18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0e6f67d61e_0_24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477" name="Google Shape;477;g20e6f67d61e_0_24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0e6f67d61e_0_2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483" name="Google Shape;483;g20e6f67d61e_0_2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4" name="Google Shape;484;g20e6f67d61e_0_29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fragment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annotation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constraint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recycler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coordinator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material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0e6f67d61e_0_19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"androidx.core:core:1.9.0"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"androidx.fragment:fragment:1.5.5"</a:t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"androidx.annotation:annotation:1.5.5"</a:t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"androidx.constraintlayout:constraintlayout:2.2.0-alpha07"</a:t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"androidx.coordinatorlayout:coordinatorlayout:1.2.0"</a:t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"androidx.recyclerview:recyclerview:1.2.1"</a:t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'com.google.android.material:material:5.0'</a:t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'androidx.lifecycle:lifecycle-viewmodel-ktx:2.5.1'</a:t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t/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20e6f67d61e_0_19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Jetpack</a:t>
            </a:r>
            <a:endParaRPr/>
          </a:p>
        </p:txBody>
      </p:sp>
      <p:sp>
        <p:nvSpPr>
          <p:cNvPr id="491" name="Google Shape;491;g20e6f67d61e_0_19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716afab649_0_0"/>
          <p:cNvSpPr txBox="1"/>
          <p:nvPr>
            <p:ph idx="1" type="body"/>
          </p:nvPr>
        </p:nvSpPr>
        <p:spPr>
          <a:xfrm>
            <a:off x="6096000" y="692151"/>
            <a:ext cx="5437200" cy="55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Набор starter pack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Набор advanced pack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Бонус</a:t>
            </a:r>
            <a:endParaRPr sz="2700"/>
          </a:p>
        </p:txBody>
      </p:sp>
      <p:sp>
        <p:nvSpPr>
          <p:cNvPr id="375" name="Google Shape;375;g1716afab649_0_0"/>
          <p:cNvSpPr txBox="1"/>
          <p:nvPr>
            <p:ph type="title"/>
          </p:nvPr>
        </p:nvSpPr>
        <p:spPr>
          <a:xfrm>
            <a:off x="677333" y="692150"/>
            <a:ext cx="51654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Наш план</a:t>
            </a:r>
            <a:endParaRPr/>
          </a:p>
        </p:txBody>
      </p:sp>
      <p:sp>
        <p:nvSpPr>
          <p:cNvPr id="376" name="Google Shape;376;g1716afab649_0_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0e6f67d61e_0_74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</a:t>
            </a:r>
            <a:endParaRPr/>
          </a:p>
        </p:txBody>
      </p:sp>
      <p:sp>
        <p:nvSpPr>
          <p:cNvPr id="497" name="Google Shape;497;g20e6f67d61e_0_74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0e6f67d61e_0_8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</a:t>
            </a:r>
            <a:endParaRPr/>
          </a:p>
        </p:txBody>
      </p:sp>
      <p:sp>
        <p:nvSpPr>
          <p:cNvPr id="503" name="Google Shape;503;g20e6f67d61e_0_8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4" name="Google Shape;504;g20e6f67d61e_0_80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ktx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navigation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hilt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0e6f67d61e_0_14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"androidx.core:core-ktx:1.9.0"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sharedPreferences.edit { putBoolean(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value)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sharedPreferences.edit(commit =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 putBoolean(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value)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0" name="Google Shape;510;g20e6f67d61e_0_14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Ktx</a:t>
            </a:r>
            <a:endParaRPr/>
          </a:p>
        </p:txBody>
      </p:sp>
      <p:sp>
        <p:nvSpPr>
          <p:cNvPr id="511" name="Google Shape;511;g20e6f67d61e_0_14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0e6f67d61e_0_20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"androidx.navigation:navigation-fragment:2.5.3"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"androidx.navigation:navigation-ui:2.5.3"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2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&lt;?xml version="1.0" encoding="utf-8"?&gt;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navigation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xmlns:app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http://schemas.android.com/apk/res-auto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xmlns:tools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http://schemas.android.com/tools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http://schemas.android.com/apk/res/android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app:startDestination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@id/blankFragment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fragment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@+id/blankFragment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com.example.cashdog.cashdog.BlankFragment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android:label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@string/label_blank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tools:layout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@layout/fragment_blank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navigation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20e6f67d61e_0_20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Navigation</a:t>
            </a:r>
            <a:endParaRPr/>
          </a:p>
        </p:txBody>
      </p:sp>
      <p:sp>
        <p:nvSpPr>
          <p:cNvPr id="518" name="Google Shape;518;g20e6f67d61e_0_20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0e6f67d61e_0_21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apply plugin: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'kotlin-kapt'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apply plugin: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'com.google.dagger.hilt.android'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dependencies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"com.google.dagger:hilt-android:2.44"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kapt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"com.google.dagger:hilt-compiler:2.44"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20e6f67d61e_0_21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Hilt</a:t>
            </a:r>
            <a:endParaRPr/>
          </a:p>
        </p:txBody>
      </p:sp>
      <p:sp>
        <p:nvSpPr>
          <p:cNvPr id="525" name="Google Shape;525;g20e6f67d61e_0_21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0e6f67d61e_0_0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</a:t>
            </a:r>
            <a:r>
              <a:rPr lang="en-US"/>
              <a:t> Pack</a:t>
            </a:r>
            <a:endParaRPr/>
          </a:p>
        </p:txBody>
      </p:sp>
      <p:sp>
        <p:nvSpPr>
          <p:cNvPr id="531" name="Google Shape;531;g20e6f67d61e_0_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0e6f67d61e_0_41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37" name="Google Shape;537;g20e6f67d61e_0_4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0e6f67d61e_0_4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слой</a:t>
            </a:r>
            <a:endParaRPr/>
          </a:p>
        </p:txBody>
      </p:sp>
      <p:sp>
        <p:nvSpPr>
          <p:cNvPr id="543" name="Google Shape;543;g20e6f67d61e_0_4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g20e6f67d61e_0_4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retrofit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okhttp client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glide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ktx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logging interceptor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>
                <a:solidFill>
                  <a:schemeClr val="dk1"/>
                </a:solidFill>
              </a:rPr>
              <a:t>room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>
                <a:solidFill>
                  <a:schemeClr val="dk1"/>
                </a:solidFill>
              </a:rPr>
              <a:t>paginig3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0e6f67d61e_0_228"/>
          <p:cNvSpPr txBox="1"/>
          <p:nvPr>
            <p:ph idx="1" type="body"/>
          </p:nvPr>
        </p:nvSpPr>
        <p:spPr>
          <a:xfrm>
            <a:off x="677333" y="1773238"/>
            <a:ext cx="5304300" cy="44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"androidx.room:room-runtime:2.5.0"</a:t>
            </a:r>
            <a:endParaRPr sz="19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kapt "androidx.room:room-compiler:2.5.0</a:t>
            </a:r>
            <a:endParaRPr sz="19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0" name="Google Shape;550;g20e6f67d61e_0_22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Room</a:t>
            </a:r>
            <a:endParaRPr/>
          </a:p>
        </p:txBody>
      </p:sp>
      <p:sp>
        <p:nvSpPr>
          <p:cNvPr id="551" name="Google Shape;551;g20e6f67d61e_0_228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g20e6f67d61e_0_228"/>
          <p:cNvSpPr txBox="1"/>
          <p:nvPr>
            <p:ph idx="2" type="body"/>
          </p:nvPr>
        </p:nvSpPr>
        <p:spPr>
          <a:xfrm>
            <a:off x="6228824" y="1773239"/>
            <a:ext cx="5304300" cy="44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@Entity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 class User(@PrimaryKey val uid: Int)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@Dao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interface UserDao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@Query("SELECT * FROM user")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fun getAll(): List&lt;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@Database(entities = [User::class], version = 1)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abstract class AppDatabase : RoomDatabase()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abstract fun userDao(): UserDao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0e6f67d61e_0_239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"androidx.paging:paging-runtime:3.1.1"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interface FooRepository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fun fetchFoo(): Flow&lt;PagingData&lt;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20e6f67d61e_0_23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Paging3</a:t>
            </a:r>
            <a:endParaRPr/>
          </a:p>
        </p:txBody>
      </p:sp>
      <p:sp>
        <p:nvSpPr>
          <p:cNvPr id="559" name="Google Shape;559;g20e6f67d61e_0_23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716afab649_0_17"/>
          <p:cNvSpPr txBox="1"/>
          <p:nvPr>
            <p:ph type="title"/>
          </p:nvPr>
        </p:nvSpPr>
        <p:spPr>
          <a:xfrm>
            <a:off x="603175" y="1119975"/>
            <a:ext cx="51588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540"/>
              <a:t>Организационные моменты</a:t>
            </a:r>
            <a:endParaRPr sz="4540"/>
          </a:p>
        </p:txBody>
      </p:sp>
      <p:sp>
        <p:nvSpPr>
          <p:cNvPr id="382" name="Google Shape;382;g1716afab649_0_1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0e6f67d61e_0_63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565" name="Google Shape;565;g20e6f67d61e_0_6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0e6f67d61e_0_6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571" name="Google Shape;571;g20e6f67d61e_0_68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2" name="Google Shape;572;g20e6f67d61e_0_6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jetpack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fragment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annotation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constraint layout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recycler 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coordinator layout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adapter delegate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lottie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0e6f67d61e_0_24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'com.hannesdorfmann:adapterdelegates4:4.3.2'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delegatesManager.addDelegate(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CatAdapterDelegate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(activity))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.addDelegate(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DogAdapterDelegate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(activity))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.addDelegate(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GeckoAdapterDelegate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(activity));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20e6f67d61e_0_24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Adapter delegate</a:t>
            </a:r>
            <a:endParaRPr/>
          </a:p>
        </p:txBody>
      </p:sp>
      <p:sp>
        <p:nvSpPr>
          <p:cNvPr id="579" name="Google Shape;579;g20e6f67d61e_0_24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0e6f67d61e_0_254"/>
          <p:cNvSpPr txBox="1"/>
          <p:nvPr>
            <p:ph idx="1" type="body"/>
          </p:nvPr>
        </p:nvSpPr>
        <p:spPr>
          <a:xfrm>
            <a:off x="6096000" y="692150"/>
            <a:ext cx="5437200" cy="55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&lt;com.airbnb.lottie.LottieAnimationView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android:id="@+id/animation_view"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android:layout_width="wrap_content"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android:layout_height="wrap_content"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app:lottie_rawRes="@raw/hello_world"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// or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app:lottie_fileName="hello_world.json"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// Loop indefinitely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app:lottie_loop="true"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// Start playing as soon as the animation is loaded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app:lottie_autoPlay="true" 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20e6f67d61e_0_254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Lottie</a:t>
            </a:r>
            <a:endParaRPr/>
          </a:p>
        </p:txBody>
      </p:sp>
      <p:sp>
        <p:nvSpPr>
          <p:cNvPr id="586" name="Google Shape;586;g20e6f67d61e_0_254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g20e6f67d61e_0_254"/>
          <p:cNvSpPr txBox="1"/>
          <p:nvPr>
            <p:ph idx="2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'com.airbnb.android:lottie:6.0.0'</a:t>
            </a:r>
            <a:endParaRPr sz="1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0e6f67d61e_0_98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</a:t>
            </a:r>
            <a:endParaRPr/>
          </a:p>
        </p:txBody>
      </p:sp>
      <p:sp>
        <p:nvSpPr>
          <p:cNvPr id="593" name="Google Shape;593;g20e6f67d61e_0_98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0e6f67d61e_0_10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</a:t>
            </a:r>
            <a:endParaRPr/>
          </a:p>
        </p:txBody>
      </p:sp>
      <p:sp>
        <p:nvSpPr>
          <p:cNvPr id="599" name="Google Shape;599;g20e6f67d61e_0_10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0" name="Google Shape;600;g20e6f67d61e_0_103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navigation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cicerone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dagger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>
                <a:solidFill>
                  <a:schemeClr val="dk1"/>
                </a:solidFill>
              </a:rPr>
              <a:t>timber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kaspresso/espresso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e6f67d61e_0_270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platform(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'com.google.firebase:firebase-bom:31.2.2'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'com.google.firebase:firebase-crashlytics-ktx'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buildscript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dependencies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classpath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'com.google.firebase:firebase-crashlytics-gradle:2.9.4'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plugin apply: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'com.google.firebase.crashlytics'</a:t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6" name="Google Shape;606;g20e6f67d61e_0_27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firebase</a:t>
            </a:r>
            <a:endParaRPr/>
          </a:p>
        </p:txBody>
      </p:sp>
      <p:sp>
        <p:nvSpPr>
          <p:cNvPr id="607" name="Google Shape;607;g20e6f67d61e_0_27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0e6f67d61e_0_279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implementation(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"com.github.terrakok:cicerone:7.1.0"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Application()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 cicerone = Cicerone.create()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val router get() = cicerone.router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val navigatorHolder get() = cicerone.getNavigatorHolder()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router.navigateTo(SomeScreen())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20e6f67d61e_0_27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Cicerone</a:t>
            </a:r>
            <a:endParaRPr/>
          </a:p>
        </p:txBody>
      </p:sp>
      <p:sp>
        <p:nvSpPr>
          <p:cNvPr id="614" name="Google Shape;614;g20e6f67d61e_0_27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0e6f67d61e_0_293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'com.jakewharton.timber:timber:5.0.1'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CrashReportingTree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Timber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@Override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protected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log(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priority,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tag, @NonNull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message, Throwable t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Timber.plant(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CrashReportingTree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Timber.d(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"Activity Created"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20e6f67d61e_0_29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Timber</a:t>
            </a:r>
            <a:endParaRPr/>
          </a:p>
        </p:txBody>
      </p:sp>
      <p:sp>
        <p:nvSpPr>
          <p:cNvPr id="621" name="Google Shape;621;g20e6f67d61e_0_29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0f9c78939c_0_0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'com.google.dagger:dagger:2.45'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annotationProcessor 'com.google.dagger:dagger-compiler:2.45'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@Component(modules = AppModule.class)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interface AppComponent {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App app();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@Component.Builder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interface Builder {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@BindsInstance Builder userName(@UserName String userName);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AppComponent build();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20f9c78939c_0_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Dagger</a:t>
            </a:r>
            <a:endParaRPr/>
          </a:p>
        </p:txBody>
      </p:sp>
      <p:sp>
        <p:nvSpPr>
          <p:cNvPr id="628" name="Google Shape;628;g20f9c78939c_0_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716afab649_0_5"/>
          <p:cNvSpPr txBox="1"/>
          <p:nvPr>
            <p:ph idx="1" type="body"/>
          </p:nvPr>
        </p:nvSpPr>
        <p:spPr>
          <a:xfrm>
            <a:off x="658812" y="5842000"/>
            <a:ext cx="5437200" cy="3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716afab649_0_5"/>
          <p:cNvSpPr txBox="1"/>
          <p:nvPr>
            <p:ph type="title"/>
          </p:nvPr>
        </p:nvSpPr>
        <p:spPr>
          <a:xfrm>
            <a:off x="620712" y="3724881"/>
            <a:ext cx="5475300" cy="182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Напоминание отметиться на портале</a:t>
            </a:r>
            <a:endParaRPr/>
          </a:p>
        </p:txBody>
      </p:sp>
      <p:sp>
        <p:nvSpPr>
          <p:cNvPr id="389" name="Google Shape;389;g1716afab649_0_5"/>
          <p:cNvSpPr txBox="1"/>
          <p:nvPr/>
        </p:nvSpPr>
        <p:spPr>
          <a:xfrm>
            <a:off x="620700" y="890750"/>
            <a:ext cx="11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🖥</a:t>
            </a:r>
            <a:endParaRPr sz="7000"/>
          </a:p>
        </p:txBody>
      </p:sp>
      <p:sp>
        <p:nvSpPr>
          <p:cNvPr id="390" name="Google Shape;390;g1716afab649_0_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0e6f67d61e_0_286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dependencies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androidTestImplementation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'com.kaspersky.android-components:kaspresso:1.5.1'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@Test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fun shouldPassOnNoInternetScanTest() =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beforeTest {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.afterTest {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.run { step(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"Open Simple Screen"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 MainScreen { nextButton { click() } } }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20e6f67d61e_0_28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Kaspresso</a:t>
            </a:r>
            <a:endParaRPr/>
          </a:p>
        </p:txBody>
      </p:sp>
      <p:sp>
        <p:nvSpPr>
          <p:cNvPr id="635" name="Google Shape;635;g20e6f67d61e_0_28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716afab649_0_83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  <p:sp>
        <p:nvSpPr>
          <p:cNvPr id="641" name="Google Shape;641;g1716afab649_0_8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0e6f67d61e_0_93"/>
          <p:cNvSpPr txBox="1"/>
          <p:nvPr>
            <p:ph type="title"/>
          </p:nvPr>
        </p:nvSpPr>
        <p:spPr>
          <a:xfrm>
            <a:off x="603170" y="1119966"/>
            <a:ext cx="75090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/>
              <a:t>Rx vs Coroutines</a:t>
            </a:r>
            <a:endParaRPr/>
          </a:p>
        </p:txBody>
      </p:sp>
      <p:sp>
        <p:nvSpPr>
          <p:cNvPr id="647" name="Google Shape;647;g20e6f67d61e_0_9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0e6f67d61e_0_11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Rx vs Coroutine</a:t>
            </a:r>
            <a:endParaRPr/>
          </a:p>
        </p:txBody>
      </p:sp>
      <p:sp>
        <p:nvSpPr>
          <p:cNvPr id="653" name="Google Shape;653;g20e6f67d61e_0_11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g20e6f67d61e_0_11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Что больше нравится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"/>
          <p:cNvSpPr txBox="1"/>
          <p:nvPr>
            <p:ph type="title"/>
          </p:nvPr>
        </p:nvSpPr>
        <p:spPr>
          <a:xfrm>
            <a:off x="603170" y="1119966"/>
            <a:ext cx="7508955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Пишем код</a:t>
            </a:r>
            <a:endParaRPr/>
          </a:p>
        </p:txBody>
      </p:sp>
      <p:sp>
        <p:nvSpPr>
          <p:cNvPr id="660" name="Google Shape;660;p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Оставьте отзыв!</a:t>
            </a:r>
            <a:endParaRPr/>
          </a:p>
        </p:txBody>
      </p:sp>
      <p:sp>
        <p:nvSpPr>
          <p:cNvPr id="666" name="Google Shape;666;p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70"/>
              <a:buFont typeface="Helvetica Neue"/>
              <a:buNone/>
            </a:pPr>
            <a:r>
              <a:rPr lang="en-US" sz="6270"/>
              <a:t>Спасибо </a:t>
            </a:r>
            <a:br>
              <a:rPr lang="en-US" sz="6270"/>
            </a:br>
            <a:r>
              <a:rPr lang="en-US" sz="6270"/>
              <a:t>за внимание!</a:t>
            </a:r>
            <a:endParaRPr/>
          </a:p>
        </p:txBody>
      </p:sp>
      <p:sp>
        <p:nvSpPr>
          <p:cNvPr id="672" name="Google Shape;672;p7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Червяков Алексей</a:t>
            </a:r>
            <a:endParaRPr/>
          </a:p>
        </p:txBody>
      </p:sp>
      <p:sp>
        <p:nvSpPr>
          <p:cNvPr id="673" name="Google Shape;673;p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716afab649_0_31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Starter Pack</a:t>
            </a:r>
            <a:endParaRPr/>
          </a:p>
        </p:txBody>
      </p:sp>
      <p:sp>
        <p:nvSpPr>
          <p:cNvPr id="396" name="Google Shape;396;g1716afab649_0_3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0e6f67d61e_0_5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402" name="Google Shape;402;g20e6f67d61e_0_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0e6f67d61e_0_1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слой</a:t>
            </a:r>
            <a:endParaRPr/>
          </a:p>
        </p:txBody>
      </p:sp>
      <p:sp>
        <p:nvSpPr>
          <p:cNvPr id="408" name="Google Shape;408;g20e6f67d61e_0_1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g20e6f67d61e_0_1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okhttp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retrofit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gson converter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picasso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logging interceptor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0e6f67d61e_0_12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"com.squareup.okhttp3:okhttp:4.10.0"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OkHttpClient client =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OkHttpClient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run(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url) throws IOException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Request request =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Request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Builder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.url(url)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.build();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(Response response = client.newCall(request).execute())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response.body().string();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0e6f67d61e_0_12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OkHttp</a:t>
            </a:r>
            <a:endParaRPr/>
          </a:p>
        </p:txBody>
      </p:sp>
      <p:sp>
        <p:nvSpPr>
          <p:cNvPr id="416" name="Google Shape;416;g20e6f67d61e_0_128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0e6f67d61e_0_17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'com.google.code.gson:gson:2.10.1'</a:t>
            </a:r>
            <a:endParaRPr sz="22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Gson gson =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Gson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User user = gson.fromJson(json_string, User.class);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json_string2 = gson.toJson(user);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Gson gson =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GsonBuilder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.registerTypeAdapter(Id.class,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IdTypeAdapter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.enableComplexMapKeySerialization()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.serializeNulls()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.setPrettyPrinting()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.setVersion(</a:t>
            </a:r>
            <a:r>
              <a:rPr lang="en-US" sz="2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.create();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0e6f67d61e_0_17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Gson</a:t>
            </a:r>
            <a:endParaRPr/>
          </a:p>
        </p:txBody>
      </p:sp>
      <p:sp>
        <p:nvSpPr>
          <p:cNvPr id="423" name="Google Shape;423;g20e6f67d61e_0_17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