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12192000"/>
  <p:notesSz cx="6858000" cy="9144000"/>
  <p:embeddedFontLst>
    <p:embeddedFont>
      <p:font typeface="Play"/>
      <p:regular r:id="rId66"/>
      <p:bold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Helvetica Neue"/>
      <p:regular r:id="rId72"/>
      <p:bold r:id="rId73"/>
      <p:italic r:id="rId74"/>
      <p:boldItalic r:id="rId75"/>
    </p:embeddedFont>
    <p:embeddedFont>
      <p:font typeface="Roboto Mon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0" roundtripDataSignature="AMtx7mgXuMLUI5br9FGtfGG7eqqCT17c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bold.fntdata"/><Relationship Id="rId72" Type="http://schemas.openxmlformats.org/officeDocument/2006/relationships/font" Target="fonts/HelveticaNeue-regular.fntdata"/><Relationship Id="rId31" Type="http://schemas.openxmlformats.org/officeDocument/2006/relationships/slide" Target="slides/slide27.xml"/><Relationship Id="rId75" Type="http://schemas.openxmlformats.org/officeDocument/2006/relationships/font" Target="fonts/HelveticaNeue-boldItalic.fntdata"/><Relationship Id="rId30" Type="http://schemas.openxmlformats.org/officeDocument/2006/relationships/slide" Target="slides/slide26.xml"/><Relationship Id="rId74" Type="http://schemas.openxmlformats.org/officeDocument/2006/relationships/font" Target="fonts/HelveticaNeue-italic.fntdata"/><Relationship Id="rId33" Type="http://schemas.openxmlformats.org/officeDocument/2006/relationships/slide" Target="slides/slide29.xml"/><Relationship Id="rId77" Type="http://schemas.openxmlformats.org/officeDocument/2006/relationships/font" Target="fonts/RobotoMono-bold.fntdata"/><Relationship Id="rId32" Type="http://schemas.openxmlformats.org/officeDocument/2006/relationships/slide" Target="slides/slide28.xml"/><Relationship Id="rId76" Type="http://schemas.openxmlformats.org/officeDocument/2006/relationships/font" Target="fonts/RobotoMono-regular.fntdata"/><Relationship Id="rId35" Type="http://schemas.openxmlformats.org/officeDocument/2006/relationships/slide" Target="slides/slide31.xml"/><Relationship Id="rId79" Type="http://schemas.openxmlformats.org/officeDocument/2006/relationships/font" Target="fonts/RobotoMono-boldItalic.fntdata"/><Relationship Id="rId34" Type="http://schemas.openxmlformats.org/officeDocument/2006/relationships/slide" Target="slides/slide30.xml"/><Relationship Id="rId78" Type="http://schemas.openxmlformats.org/officeDocument/2006/relationships/font" Target="fonts/RobotoMono-italic.fntdata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Play-regular.fntdata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oboto-regular.fntdata"/><Relationship Id="rId23" Type="http://schemas.openxmlformats.org/officeDocument/2006/relationships/slide" Target="slides/slide19.xml"/><Relationship Id="rId67" Type="http://schemas.openxmlformats.org/officeDocument/2006/relationships/font" Target="fonts/Play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lexIver/lecture_ci_cd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company/swordfish_security/blog/565092/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akep.ru/2017/08/14/android-task-hijacking/" TargetMode="Externa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bSF/Mobile-Security-Framework-MobSF" TargetMode="External"/><Relationship Id="rId3" Type="http://schemas.openxmlformats.org/officeDocument/2006/relationships/hyperlink" Target="https://habr.com/ru/post/429252/" TargetMode="External"/><Relationship Id="rId4" Type="http://schemas.openxmlformats.org/officeDocument/2006/relationships/hyperlink" Target="https://github.com/Konloch/bytecode-viewe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c12dbef8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2c12dbef81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c12dbef81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2c12dbef81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c12dbef81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2c12dbef81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c12dbef81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2c12dbef8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c12dbef81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2c12dbef81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c12dbef8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g22c12dbef8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c12dbef81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g22c12dbef81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2c12dbef81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g22c12dbef81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0fec68e5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g1e0fec68e5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0fec68e5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g1e0fec68e54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0fec68e5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g1e0fec68e54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c12dbef8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g22c12dbef8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c12dbef81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g22c12dbef81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c12dbef81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g22c12dbef81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c12dbef81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g22c12dbef81_0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2c12dbef81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g22c12dbef81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c12dbef81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g22c12dbef81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2c12dbef81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g22c12dbef81_0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https://github.com/AlexIver/lecture_ci_cd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c12dbef81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g22c12dbef81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c12dbef81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g22c12dbef81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c12dbef81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g22c12dbef81_0_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2c12dbef81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g22c12dbef81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2c12dbef81_0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g22c12dbef81_0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2c12dbef81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g22c12dbef81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cbf1bd6d8a_0_5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g2cbf1bd6d8a_0_5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cbf1bd6d8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g2cbf1bd6d8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Кто был на курсе безопасности android?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cbf1bd6d8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cbf1bd6d8a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https://habr.com/ru/company/swordfish_security/blog/661093/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bf1bd6d8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cbf1bd6d8a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Чтобы соединиться с сервером, клиент отправляет ему некоторый Hello-запрос. Условно, он говорит: “Привет сервер, я хотел бы начать с тобой общение“.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сервере хранится пара ключей: приватный ключ (его никому нельзя передавать, раскрывать, и его компрометация ведет к самым печальным последствиям) и публичный ключ.</a:t>
            </a:r>
            <a:b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ответ на запрос клиента, сервер отправляет ему свой сертификат, в котором содержится его публичный ключ.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Клиент на своей стороне вырабатывает предварительный секрет (большое случайное число), шифрует его на публичном ключе сервера, и этот зашифрованный секрет отправляет по сети серверу.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Сервер, используя свой приватный ключ, расшифровывает предварительный секрет, и обе стороны независимо друг от друга вырабатывают Главный секрет, используя криптографическую магию.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 того, как на обеих сторонах имеется одинаковый главный секрет, вырабатываются сеансовые ключи. На их основе уже и происходит шифрование данных. С этого момента защищенное соединение считается установленным и можно начинать передавать данные.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cbf1bd6d8a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cbf1bd6d8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первой части отличий никаких: клиент также отправляет запрос на подключение к серверу.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Затем сервер так же возвращает клиенту свой публичный ключ из пары ключей вместе с сертификатом.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 вот с этого момента применяются свойства эфемерных шифронаборов, а также немного криптографической магии. Вместо генерации предварительного секрета и его шифрования на публичном ключе, клиентская сторона вырабатывает свою пару ключей Диффи Хелмана, и открытый (публичный) ключ отправляет на сервер.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Сервер на своей стороне также генерирует ключи с использованием эфемерного алгоритма и передает сгенерированный публичный ключ на сторону клиента.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Вот тут происходит настоящая криптографическая магия, и на основе всей информации стороны независимо друг от друга могут сгенерировать Предварительный и Главный секреты.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 этого на основе Главного секрета вырабатываются сеансовые ключи и начинается процесс передачи зашифрованных данных.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cbf1bd6d8a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cbf1bd6d8a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https://habr.com/ru/company/swordfish_security/blog/565092/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cbf1bd6d8a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cbf1bd6d8a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cbf1bd6d8a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cbf1bd6d8a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bf1bd6d8a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bf1bd6d8a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bf1bd6d8a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bf1bd6d8a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cbf1bd6d8a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cbf1bd6d8a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cbf1bd6d8a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Google Shape;677;g2cbf1bd6d8a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cbf1bd6d8a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cbf1bd6d8a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cbf1bd6d8a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cbf1bd6d8a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cbf1bd6d8a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cbf1bd6d8a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cbf1bd6d8a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cbf1bd6d8a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cbf1bd6d8a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cbf1bd6d8a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cbf1bd6d8a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cbf1bd6d8a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bf1bd6d8a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g2cbf1bd6d8a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cbf1bd6d8a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cbf1bd6d8a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cbf1bd6d8a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cbf1bd6d8a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cbf1bd6d8a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cbf1bd6d8a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https://xakep.ru/2017/08/14/android-task-hijacking/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cbf1bd6d8a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cbf1bd6d8a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cbf1bd6d8a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cbf1bd6d8a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cbf1bd6d8a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cbf1bd6d8a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bf1bd6d8a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cbf1bd6d8a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https://github.com/MobSF/Mobile-Security-Framework-MobSF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https://habr.com/ru/post/429252/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https://github.com/Konloch/bytecode-viewer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c12dbef81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22c12dbef81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Цель состоит в том, чтобы увеличить раннее обнаружение дефектов, повысить производительность и обеспечить более быстрые циклы выпуска. Этот процесс отличается от традиционных методов, когда набор обновлений программного обеспечения интегрировался в один большой пакет перед развертыванием более новой версии. Современные методы DevOps включают в себя непрерывную разработку, непрерывное тестирование, непрерывную интеграцию, непрерывное развертывание и непрерывный мониторинг программных приложений на протяжении всего жизненного цикла разработки. Практика CI/CD или конвейер CI/CD составляет основу современных операций DevOps.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c12dbef81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2c12dbef81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c12dbef8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22c12dbef8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c12dbef81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g22c12dbef81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25" name="Google Shape;125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126" name="Google Shape;126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9" name="Google Shape;129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34" name="Google Shape;134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139" name="Google Shape;139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60" name="Google Shape;60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233" name="Google Shape;23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41" name="Google Shape;2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43" name="Google Shape;24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9" name="Google Shape;24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51" name="Google Shape;2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5" name="Google Shape;25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64" name="Google Shape;64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5" name="Google Shape;26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70" name="Google Shape;270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71" name="Google Shape;271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72" name="Google Shape;272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4" name="Google Shape;274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5" name="Google Shape;275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6" name="Google Shape;276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3" name="Google Shape;283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6" name="Google Shape;28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7" name="Google Shape;28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94" name="Google Shape;29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8" name="Google Shape;29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87" name="Google Shape;87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89" name="Google Shape;89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93" name="Google Shape;93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lang="en-US"/>
              <a:t>CI/CD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lang="en-US"/>
              <a:t>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lang="en-US"/>
              <a:t>Безопасность</a:t>
            </a:r>
            <a:endParaRPr/>
          </a:p>
        </p:txBody>
      </p:sp>
      <p:sp>
        <p:nvSpPr>
          <p:cNvPr id="369" name="Google Shape;369;p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c12dbef81_0_25"/>
          <p:cNvSpPr txBox="1"/>
          <p:nvPr>
            <p:ph idx="1" type="body"/>
          </p:nvPr>
        </p:nvSpPr>
        <p:spPr>
          <a:xfrm>
            <a:off x="6311900" y="2040900"/>
            <a:ext cx="5208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Минусы</a:t>
            </a:r>
            <a:endParaRPr b="1"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значительные затраты на поддержку работы непрерывной интеграции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необходимость в дополнительных вычислительных ресурсах под нужды непрерывной интеграции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32" name="Google Shape;432;g22c12dbef81_0_25"/>
          <p:cNvSpPr txBox="1"/>
          <p:nvPr>
            <p:ph idx="2" type="body"/>
          </p:nvPr>
        </p:nvSpPr>
        <p:spPr>
          <a:xfrm>
            <a:off x="671512" y="2040888"/>
            <a:ext cx="54246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Плюсы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проблемы интеграции выявляются и исправляются быстро, что оказывается дешевле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немедленный прогон модульных тестов для свежих изменений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постоянное наличие текущей стабильной версии вместе с продуктами сборок — для тестирования, демонстрации, и т. п.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немедленный эффект от неполного или неработающего кода приучает разработчиков к работе в итеративном режиме с более коротким циклом.</a:t>
            </a:r>
            <a:endParaRPr/>
          </a:p>
        </p:txBody>
      </p:sp>
      <p:sp>
        <p:nvSpPr>
          <p:cNvPr id="433" name="Google Shape;433;g22c12dbef81_0_25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</a:t>
            </a:r>
            <a:endParaRPr/>
          </a:p>
        </p:txBody>
      </p:sp>
      <p:sp>
        <p:nvSpPr>
          <p:cNvPr id="434" name="Google Shape;434;g22c12dbef81_0_2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c12dbef81_0_34"/>
          <p:cNvSpPr txBox="1"/>
          <p:nvPr>
            <p:ph idx="1" type="body"/>
          </p:nvPr>
        </p:nvSpPr>
        <p:spPr>
          <a:xfrm>
            <a:off x="6311900" y="2040900"/>
            <a:ext cx="5208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0" name="Google Shape;440;g22c12dbef81_0_34"/>
          <p:cNvSpPr txBox="1"/>
          <p:nvPr>
            <p:ph idx="2" type="body"/>
          </p:nvPr>
        </p:nvSpPr>
        <p:spPr>
          <a:xfrm>
            <a:off x="671512" y="2040888"/>
            <a:ext cx="54246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Плюсы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Уменьшение стоимости, времени и риска внесения изменений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Уменьшение человеческого фактора</a:t>
            </a:r>
            <a:endParaRPr/>
          </a:p>
        </p:txBody>
      </p:sp>
      <p:sp>
        <p:nvSpPr>
          <p:cNvPr id="441" name="Google Shape;441;g22c12dbef81_0_34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CD</a:t>
            </a:r>
            <a:endParaRPr/>
          </a:p>
        </p:txBody>
      </p:sp>
      <p:sp>
        <p:nvSpPr>
          <p:cNvPr id="442" name="Google Shape;442;g22c12dbef81_0_3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2c12dbef81_0_64"/>
          <p:cNvSpPr txBox="1"/>
          <p:nvPr>
            <p:ph idx="1" type="body"/>
          </p:nvPr>
        </p:nvSpPr>
        <p:spPr>
          <a:xfrm>
            <a:off x="6311900" y="2040900"/>
            <a:ext cx="5208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</a:rPr>
              <a:t>Минусы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значительные затраты на поддержку работы непрерывной интеграции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необходимость в дополнительных вычислительных ресурсах под нужды непрерывной интеграции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8" name="Google Shape;448;g22c12dbef81_0_64"/>
          <p:cNvSpPr txBox="1"/>
          <p:nvPr>
            <p:ph idx="2" type="body"/>
          </p:nvPr>
        </p:nvSpPr>
        <p:spPr>
          <a:xfrm>
            <a:off x="671512" y="2040888"/>
            <a:ext cx="54246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Плюсы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Уменьшение стоимости, времени и риска внесения изменений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Уменьшение человеческого фактора</a:t>
            </a:r>
            <a:endParaRPr/>
          </a:p>
        </p:txBody>
      </p:sp>
      <p:sp>
        <p:nvSpPr>
          <p:cNvPr id="449" name="Google Shape;449;g22c12dbef81_0_64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CD</a:t>
            </a:r>
            <a:endParaRPr/>
          </a:p>
        </p:txBody>
      </p:sp>
      <p:sp>
        <p:nvSpPr>
          <p:cNvPr id="450" name="Google Shape;450;g22c12dbef81_0_6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c12dbef81_0_4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6" name="Google Shape;456;g22c12dbef81_0_4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это работает?</a:t>
            </a:r>
            <a:endParaRPr/>
          </a:p>
        </p:txBody>
      </p:sp>
      <p:sp>
        <p:nvSpPr>
          <p:cNvPr id="457" name="Google Shape;457;g22c12dbef81_0_4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8" name="Google Shape;458;g22c12dbef8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600" y="1673575"/>
            <a:ext cx="5210700" cy="48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c12dbef81_0_7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900"/>
              <a:t>Уменьшение</a:t>
            </a:r>
            <a:r>
              <a:rPr lang="en-US" sz="1900"/>
              <a:t> </a:t>
            </a:r>
            <a:r>
              <a:rPr b="1" lang="en-US" sz="1900"/>
              <a:t>Time to Market</a:t>
            </a:r>
            <a:endParaRPr b="1" sz="190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 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464" name="Google Shape;464;g22c12dbef81_0_7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Зачем это работает?</a:t>
            </a:r>
            <a:endParaRPr/>
          </a:p>
        </p:txBody>
      </p:sp>
      <p:sp>
        <p:nvSpPr>
          <p:cNvPr id="465" name="Google Shape;465;g22c12dbef81_0_7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c12dbef81_0_7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900"/>
              <a:t>Уменьшение</a:t>
            </a:r>
            <a:r>
              <a:rPr lang="en-US" sz="1900"/>
              <a:t> </a:t>
            </a:r>
            <a:r>
              <a:rPr b="1" lang="en-US" sz="1900"/>
              <a:t>Time to Market</a:t>
            </a:r>
            <a:endParaRPr b="1" sz="1900"/>
          </a:p>
          <a:p>
            <a:pPr indent="-3492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Уменьшение риска человеческого фактора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Уменьшение времени лага на сборках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Улучшение качества кода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Обкатанная доставка в продакшен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Совместная работа</a:t>
            </a:r>
            <a:endParaRPr sz="190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 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471" name="Google Shape;471;g22c12dbef81_0_7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Зачем это работает?</a:t>
            </a:r>
            <a:endParaRPr/>
          </a:p>
        </p:txBody>
      </p:sp>
      <p:sp>
        <p:nvSpPr>
          <p:cNvPr id="472" name="Google Shape;472;g22c12dbef81_0_7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c12dbef81_0_12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Возможно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Стартап из 2х человек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Проект очень старый и мы не знаем как он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Ты единственный пользователь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8" name="Google Shape;478;g22c12dbef81_0_12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Мне это нужно?</a:t>
            </a:r>
            <a:endParaRPr/>
          </a:p>
        </p:txBody>
      </p:sp>
      <p:sp>
        <p:nvSpPr>
          <p:cNvPr id="479" name="Google Shape;479;g22c12dbef81_0_12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2c12dbef81_0_12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Возможно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Стартап из 2х человек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Проект очень старый и мы не знаем как он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Ты единственный пользователь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Во всех остальных случаях лучше его реализовать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5" name="Google Shape;485;g22c12dbef81_0_12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Мне это нужно?</a:t>
            </a:r>
            <a:endParaRPr/>
          </a:p>
        </p:txBody>
      </p:sp>
      <p:sp>
        <p:nvSpPr>
          <p:cNvPr id="486" name="Google Shape;486;g22c12dbef81_0_12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0fec68e54_0_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Чтобы CI/CD работал хорошо, нужно выбрать подход ведения git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flow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Trunk based development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2" name="Google Shape;492;g1e0fec68e54_0_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 снова git </a:t>
            </a:r>
            <a:endParaRPr/>
          </a:p>
        </p:txBody>
      </p:sp>
      <p:sp>
        <p:nvSpPr>
          <p:cNvPr id="493" name="Google Shape;493;g1e0fec68e54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0fec68e54_0_1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Ветки живут на протяжении всей фичи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Данная модель отлично подходит для организации рабочего процесса на основе релизов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Gitflow предлагает создание отдельной ветки для исправлений ошибок в продуктовой среде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Мастер всегда готов к деплою</a:t>
            </a:r>
            <a:endParaRPr/>
          </a:p>
        </p:txBody>
      </p:sp>
      <p:sp>
        <p:nvSpPr>
          <p:cNvPr id="499" name="Google Shape;499;g1e0fec68e54_0_1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Git flow</a:t>
            </a:r>
            <a:endParaRPr/>
          </a:p>
        </p:txBody>
      </p:sp>
      <p:sp>
        <p:nvSpPr>
          <p:cNvPr id="500" name="Google Shape;500;g1e0fec68e54_0_1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  <p:sp>
        <p:nvSpPr>
          <p:cNvPr id="375" name="Google Shape;375;g1716afab649_0_1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0fec68e54_0_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Короткоживущие ветки. Любая ветка, которая создается, живет не больше 2х дней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Feature Flags и Branch By Abstraction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Continuous Code Review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/>
              <a:t>Мастер всегда готов к деплою, даже если в нем есть недописанные фичи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6" name="Google Shape;506;g1e0fec68e54_0_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Trunk based development</a:t>
            </a:r>
            <a:endParaRPr/>
          </a:p>
        </p:txBody>
      </p:sp>
      <p:sp>
        <p:nvSpPr>
          <p:cNvPr id="507" name="Google Shape;507;g1e0fec68e54_0_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2c12dbef81_0_0"/>
          <p:cNvSpPr txBox="1"/>
          <p:nvPr>
            <p:ph type="title"/>
          </p:nvPr>
        </p:nvSpPr>
        <p:spPr>
          <a:xfrm>
            <a:off x="603176" y="1119975"/>
            <a:ext cx="54714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Процесс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 android</a:t>
            </a:r>
            <a:endParaRPr/>
          </a:p>
        </p:txBody>
      </p:sp>
      <p:sp>
        <p:nvSpPr>
          <p:cNvPr id="513" name="Google Shape;513;g22c12dbef81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c12dbef81_0_8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Процесс выполнения в android</a:t>
            </a:r>
            <a:endParaRPr/>
          </a:p>
        </p:txBody>
      </p:sp>
      <p:sp>
        <p:nvSpPr>
          <p:cNvPr id="519" name="Google Shape;519;g22c12dbef81_0_8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g22c12dbef81_0_89"/>
          <p:cNvSpPr txBox="1"/>
          <p:nvPr>
            <p:ph idx="1" type="body"/>
          </p:nvPr>
        </p:nvSpPr>
        <p:spPr>
          <a:xfrm>
            <a:off x="677333" y="1773238"/>
            <a:ext cx="53172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./gradlew lint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./gradlew build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./gradlew test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c12dbef81_0_9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en-US"/>
              <a:t>Процесс выполнения в android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t/>
            </a:r>
            <a:endParaRPr/>
          </a:p>
        </p:txBody>
      </p:sp>
      <p:sp>
        <p:nvSpPr>
          <p:cNvPr id="526" name="Google Shape;526;g22c12dbef81_0_9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g22c12dbef81_0_96"/>
          <p:cNvSpPr txBox="1"/>
          <p:nvPr>
            <p:ph idx="1" type="body"/>
          </p:nvPr>
        </p:nvSpPr>
        <p:spPr>
          <a:xfrm>
            <a:off x="677333" y="1773238"/>
            <a:ext cx="53172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./gradlew lint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./gradlew build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./gradlew assembleDebug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./gradlew assembleRelease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./gradlew test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./gradlew assembleAndroidTest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2c12dbef81_0_19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Linter</a:t>
            </a:r>
            <a:endParaRPr/>
          </a:p>
        </p:txBody>
      </p:sp>
      <p:sp>
        <p:nvSpPr>
          <p:cNvPr id="533" name="Google Shape;533;g22c12dbef81_0_19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g22c12dbef81_0_19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инструмент для статического анализа кода, который помогает разработчикам изловить потенциальные проблемы еще до того, как код скомпилируется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неиспользуемые переменные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неиспользуемые </a:t>
            </a:r>
            <a:r>
              <a:rPr lang="en-US" sz="1800"/>
              <a:t>аргументы функций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упрощение условий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неправильные области видимости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неопределенные переменные или функции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плохо оптимизированный код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2c12dbef81_0_104"/>
          <p:cNvSpPr txBox="1"/>
          <p:nvPr>
            <p:ph type="title"/>
          </p:nvPr>
        </p:nvSpPr>
        <p:spPr>
          <a:xfrm>
            <a:off x="603176" y="1119975"/>
            <a:ext cx="56502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Инструменты</a:t>
            </a:r>
            <a:endParaRPr/>
          </a:p>
        </p:txBody>
      </p:sp>
      <p:sp>
        <p:nvSpPr>
          <p:cNvPr id="540" name="Google Shape;540;g22c12dbef81_0_10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c12dbef81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Инструменты CI</a:t>
            </a:r>
            <a:endParaRPr/>
          </a:p>
        </p:txBody>
      </p:sp>
      <p:sp>
        <p:nvSpPr>
          <p:cNvPr id="546" name="Google Shape;546;g22c12dbef81_0_11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g22c12dbef81_0_110"/>
          <p:cNvSpPr txBox="1"/>
          <p:nvPr>
            <p:ph idx="1" type="body"/>
          </p:nvPr>
        </p:nvSpPr>
        <p:spPr>
          <a:xfrm>
            <a:off x="677333" y="1773238"/>
            <a:ext cx="53172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GitLab - для inhouse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GitHub - для open source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BitBucket - для inhouse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Jenkins - для inhouse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TeamCity - для больших компаний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2c12dbef81_0_193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Пример</a:t>
            </a:r>
            <a:endParaRPr/>
          </a:p>
        </p:txBody>
      </p:sp>
      <p:sp>
        <p:nvSpPr>
          <p:cNvPr id="553" name="Google Shape;553;g22c12dbef81_0_19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c12dbef81_0_15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сделать хорошо</a:t>
            </a:r>
            <a:endParaRPr/>
          </a:p>
        </p:txBody>
      </p:sp>
      <p:sp>
        <p:nvSpPr>
          <p:cNvPr id="559" name="Google Shape;559;g22c12dbef81_0_15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g22c12dbef81_0_15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Стабильность CI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Скорость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Герметичность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Регулярные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Документация сборки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2c12dbef81_0_16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сделать хорошо</a:t>
            </a:r>
            <a:endParaRPr/>
          </a:p>
        </p:txBody>
      </p:sp>
      <p:sp>
        <p:nvSpPr>
          <p:cNvPr id="566" name="Google Shape;566;g22c12dbef81_0_16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22c12dbef81_0_16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Стабильность CI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Если сломан CI, часть команды не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Скорость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Герметичность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Регулярные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Документация сборки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1" name="Google Shape;381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2" name="Google Shape;382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🖥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716afab649_0_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2c12dbef81_0_18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сделать хорошо</a:t>
            </a:r>
            <a:endParaRPr/>
          </a:p>
        </p:txBody>
      </p:sp>
      <p:sp>
        <p:nvSpPr>
          <p:cNvPr id="573" name="Google Shape;573;g22c12dbef81_0_18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g22c12dbef81_0_18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Стабильность CI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Если сломан CI, часть команды не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Скорость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Влияет на доставку артефактов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Герметичность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Регулярные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Документация сборки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c12dbef81_0_17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сделать хорошо</a:t>
            </a:r>
            <a:endParaRPr/>
          </a:p>
        </p:txBody>
      </p:sp>
      <p:sp>
        <p:nvSpPr>
          <p:cNvPr id="580" name="Google Shape;580;g22c12dbef81_0_17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g22c12dbef81_0_17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Стабильность CI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Если сломан CI, часть команды не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Скорость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Влияет на доставку артефактов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Герметичность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Избавляемся от внешних зависимостей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Регулярные сборки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Документация сборки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2c12dbef81_0_18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сделать хорошо</a:t>
            </a:r>
            <a:endParaRPr/>
          </a:p>
        </p:txBody>
      </p:sp>
      <p:sp>
        <p:nvSpPr>
          <p:cNvPr id="587" name="Google Shape;587;g22c12dbef81_0_18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g22c12dbef81_0_18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Стабильность CI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Если сломан CI, часть команды не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Скорость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Влияет на доставку артефактов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Герметичность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Избавляемся от внешних зависимостей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Регулярные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Запускаем регулярно и отслеживаем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Документация сборки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2c12dbef81_0_16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Как сделать хорошо</a:t>
            </a:r>
            <a:endParaRPr/>
          </a:p>
        </p:txBody>
      </p:sp>
      <p:sp>
        <p:nvSpPr>
          <p:cNvPr id="594" name="Google Shape;594;g22c12dbef81_0_16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g22c12dbef81_0_16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Стабильность CI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Если сломан CI, часть команды не работает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Скорость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Влияет на доставку артефактов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Герметичность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Избавляемся от внешних зависимостей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Регулярные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Запускаем регулярно и отслеживаем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Документация сборки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Оставляем всем знания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cbf1bd6d8a_0_511"/>
          <p:cNvSpPr txBox="1"/>
          <p:nvPr>
            <p:ph type="title"/>
          </p:nvPr>
        </p:nvSpPr>
        <p:spPr>
          <a:xfrm>
            <a:off x="603176" y="1119975"/>
            <a:ext cx="5866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01" name="Google Shape;601;g2cbf1bd6d8a_0_51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cbf1bd6d8a_0_1"/>
          <p:cNvSpPr txBox="1"/>
          <p:nvPr>
            <p:ph type="title"/>
          </p:nvPr>
        </p:nvSpPr>
        <p:spPr>
          <a:xfrm>
            <a:off x="603176" y="1119975"/>
            <a:ext cx="55509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Безопасность сети</a:t>
            </a:r>
            <a:endParaRPr/>
          </a:p>
        </p:txBody>
      </p:sp>
      <p:sp>
        <p:nvSpPr>
          <p:cNvPr id="607" name="Google Shape;607;g2cbf1bd6d8a_0_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cbf1bd6d8a_0_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Безопасность сети</a:t>
            </a:r>
            <a:endParaRPr/>
          </a:p>
        </p:txBody>
      </p:sp>
      <p:sp>
        <p:nvSpPr>
          <p:cNvPr id="613" name="Google Shape;613;g2cbf1bd6d8a_0_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g2cbf1bd6d8a_0_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Проблема:</a:t>
            </a:r>
            <a:endParaRPr b="1"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— широко распространённый протокол передачи данных, изначально предназначенный для передачи гипертекстовых документов (тех, которые могут содержать ссылки, позволяющие организовать переход к другим документам).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1"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того, чтобы предотвратить возможность чтения и модификации запросов, поверх обычного HTTP добавили SSL и появился протокол HTTPS, где буква S расшифровывается как Secure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использовать SSL/TLS сертификат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cbf1bd6d8a_0_1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cbf1bd6d8a_0_1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handshake (RSA)</a:t>
            </a:r>
            <a:endParaRPr/>
          </a:p>
        </p:txBody>
      </p:sp>
      <p:sp>
        <p:nvSpPr>
          <p:cNvPr id="621" name="Google Shape;621;g2cbf1bd6d8a_0_1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2" name="Google Shape;622;g2cbf1bd6d8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25" y="1179350"/>
            <a:ext cx="7693824" cy="5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cbf1bd6d8a_0_1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cbf1bd6d8a_0_1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handshake (DHE)</a:t>
            </a:r>
            <a:endParaRPr/>
          </a:p>
        </p:txBody>
      </p:sp>
      <p:sp>
        <p:nvSpPr>
          <p:cNvPr id="629" name="Google Shape;629;g2cbf1bd6d8a_0_1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0" name="Google Shape;630;g2cbf1bd6d8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475" y="1336250"/>
            <a:ext cx="7511050" cy="4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cbf1bd6d8a_0_2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Проблема:</a:t>
            </a:r>
            <a:b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Атака на канал связи, при которой злоумышленник находится в одной сети с вами и обладает контролем над точкой доступа, или каким-то образом может перенаправить вас на свой прокси-сервер внутри сети. Злоумышленник для клиента представляется конечным сервером, а для сервера - клиентом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Решение:</a:t>
            </a:r>
            <a:b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качестве защиты мобильного приложения от подобных атак применяют механизм, который называется SSL Pinning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cbf1bd6d8a_0_2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MITM (Man in the middle)</a:t>
            </a:r>
            <a:endParaRPr/>
          </a:p>
        </p:txBody>
      </p:sp>
      <p:sp>
        <p:nvSpPr>
          <p:cNvPr id="637" name="Google Shape;637;g2cbf1bd6d8a_0_2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CI/CD</a:t>
            </a:r>
            <a:endParaRPr sz="2700"/>
          </a:p>
          <a:p>
            <a:pPr indent="-4127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700"/>
              <a:t>Что это за зверь?</a:t>
            </a:r>
            <a:endParaRPr sz="2700"/>
          </a:p>
          <a:p>
            <a:pPr indent="-4000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CI - </a:t>
            </a:r>
            <a:r>
              <a:rPr lang="en-US" sz="2700">
                <a:solidFill>
                  <a:schemeClr val="dk1"/>
                </a:solidFill>
              </a:rPr>
              <a:t>continuous</a:t>
            </a:r>
            <a:r>
              <a:rPr lang="en-US" sz="2700"/>
              <a:t> integration</a:t>
            </a:r>
            <a:endParaRPr sz="2700"/>
          </a:p>
          <a:p>
            <a:pPr indent="-4000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CD - </a:t>
            </a:r>
            <a:r>
              <a:rPr lang="en-US" sz="2700">
                <a:solidFill>
                  <a:schemeClr val="dk1"/>
                </a:solidFill>
              </a:rPr>
              <a:t>continuous</a:t>
            </a:r>
            <a:r>
              <a:rPr lang="en-US" sz="2700"/>
              <a:t> delivery</a:t>
            </a:r>
            <a:endParaRPr sz="2700"/>
          </a:p>
          <a:p>
            <a:pPr indent="-4000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Безопасность</a:t>
            </a:r>
            <a:endParaRPr sz="2700"/>
          </a:p>
          <a:p>
            <a:pPr indent="-4127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700">
                <a:solidFill>
                  <a:schemeClr val="dk1"/>
                </a:solidFill>
              </a:rPr>
              <a:t>Проблемы с сетью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</a:rPr>
              <a:t>Проблемы с хранением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</a:rPr>
              <a:t>Проблемы в приложении</a:t>
            </a:r>
            <a:endParaRPr sz="2700"/>
          </a:p>
        </p:txBody>
      </p:sp>
      <p:sp>
        <p:nvSpPr>
          <p:cNvPr id="389" name="Google Shape;389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Наш план</a:t>
            </a:r>
            <a:endParaRPr/>
          </a:p>
        </p:txBody>
      </p:sp>
      <p:sp>
        <p:nvSpPr>
          <p:cNvPr id="390" name="Google Shape;390;g1716afab649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cbf1bd6d8a_0_3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cbf1bd6d8a_0_3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MITM</a:t>
            </a:r>
            <a:endParaRPr/>
          </a:p>
        </p:txBody>
      </p:sp>
      <p:sp>
        <p:nvSpPr>
          <p:cNvPr id="644" name="Google Shape;644;g2cbf1bd6d8a_0_3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5" name="Google Shape;645;g2cbf1bd6d8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" y="1600200"/>
            <a:ext cx="108394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cbf1bd6d8a_0_3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2cbf1bd6d8a_0_3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Pinning</a:t>
            </a:r>
            <a:endParaRPr/>
          </a:p>
        </p:txBody>
      </p:sp>
      <p:sp>
        <p:nvSpPr>
          <p:cNvPr id="652" name="Google Shape;652;g2cbf1bd6d8a_0_3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3" name="Google Shape;653;g2cbf1bd6d8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75" y="1869250"/>
            <a:ext cx="10185551" cy="4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cbf1bd6d8a_0_4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5871F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... 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android:networkSecurityConfig=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"@xml/network_security_config"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... 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/>
          </a:p>
        </p:txBody>
      </p:sp>
      <p:sp>
        <p:nvSpPr>
          <p:cNvPr id="659" name="Google Shape;659;g2cbf1bd6d8a_0_4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Настройка в android (стандартный механизм)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2cbf1bd6d8a_0_4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bf1bd6d8a_0_5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network-security-config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includeSubdomains=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pin-set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digest=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"SHA-256"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7HIpactkIAq2Y49orFOOQKurWxmmSFZhBCoQYcRhJ3Y=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pin-set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network-security-config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/>
          </a:p>
        </p:txBody>
      </p:sp>
      <p:sp>
        <p:nvSpPr>
          <p:cNvPr id="666" name="Google Shape;666;g2cbf1bd6d8a_0_5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Настройка в android (стандартный механизм)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2cbf1bd6d8a_0_5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cbf1bd6d8a_0_5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CertificatePinner certPinner = </a:t>
            </a:r>
            <a:r>
              <a:rPr b="1" lang="en-US" sz="1650">
                <a:solidFill>
                  <a:srgbClr val="8959A8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CertificatePinner.Builder()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.add(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"appmattus.com"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"sha256/4hw5tz+scE+TW+mlai5YipDfFWn1dqvfLG+nU7tq1V8="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.build();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OkHttpClient okHttpClient = </a:t>
            </a:r>
            <a:r>
              <a:rPr b="1" lang="en-US" sz="1650">
                <a:solidFill>
                  <a:srgbClr val="8959A8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OkHttpClient.Builder()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.certificatePinner(certPinner)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.build();</a:t>
            </a:r>
            <a:endParaRPr sz="2200"/>
          </a:p>
        </p:txBody>
      </p:sp>
      <p:sp>
        <p:nvSpPr>
          <p:cNvPr id="673" name="Google Shape;673;g2cbf1bd6d8a_0_5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Okhttp client</a:t>
            </a:r>
            <a:endParaRPr/>
          </a:p>
        </p:txBody>
      </p:sp>
      <p:sp>
        <p:nvSpPr>
          <p:cNvPr id="674" name="Google Shape;674;g2cbf1bd6d8a_0_5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bf1bd6d8a_0_64"/>
          <p:cNvSpPr txBox="1"/>
          <p:nvPr>
            <p:ph type="title"/>
          </p:nvPr>
        </p:nvSpPr>
        <p:spPr>
          <a:xfrm>
            <a:off x="603176" y="1119975"/>
            <a:ext cx="5866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Безопасность хранения данных</a:t>
            </a:r>
            <a:endParaRPr/>
          </a:p>
        </p:txBody>
      </p:sp>
      <p:sp>
        <p:nvSpPr>
          <p:cNvPr id="680" name="Google Shape;680;g2cbf1bd6d8a_0_6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cbf1bd6d8a_0_6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Хранение данных</a:t>
            </a:r>
            <a:endParaRPr/>
          </a:p>
        </p:txBody>
      </p:sp>
      <p:sp>
        <p:nvSpPr>
          <p:cNvPr id="686" name="Google Shape;686;g2cbf1bd6d8a_0_6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g2cbf1bd6d8a_0_6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Данные хранятся на устройстве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br>
              <a:rPr lang="en-US"/>
            </a:br>
            <a:r>
              <a:rPr lang="en-US"/>
              <a:t>Шифрование данных android &gt; 6 версии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cbf1bd6d8a_0_7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BB0066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 editor = getSharedPreferences(</a:t>
            </a:r>
            <a:r>
              <a:rPr lang="en-US" sz="1750">
                <a:solidFill>
                  <a:srgbClr val="DD2200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"preferenceName"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750">
                <a:solidFill>
                  <a:srgbClr val="003366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editor.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putString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50">
                <a:solidFill>
                  <a:srgbClr val="DD2200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50">
                <a:solidFill>
                  <a:srgbClr val="DD2200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editor.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-US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- означает, что доступ к данным может получить только ваше приложение.</a:t>
            </a:r>
            <a:endParaRPr sz="2300"/>
          </a:p>
        </p:txBody>
      </p:sp>
      <p:sp>
        <p:nvSpPr>
          <p:cNvPr id="693" name="Google Shape;693;g2cbf1bd6d8a_0_7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2cbf1bd6d8a_0_7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cbf1bd6d8a_0_8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В shared preferences можно хранить данные, но как с ними взаимодействовать и обновлять. А еще есть кнопка очистить данные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br>
              <a:rPr lang="en-US"/>
            </a:br>
            <a:r>
              <a:rPr lang="en-US"/>
              <a:t>Использовать account manager android &gt; 7 версии либо использовать БД с шифрованием, например realm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2cbf1bd6d8a_0_8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Хранение токена</a:t>
            </a:r>
            <a:endParaRPr/>
          </a:p>
        </p:txBody>
      </p:sp>
      <p:sp>
        <p:nvSpPr>
          <p:cNvPr id="701" name="Google Shape;701;g2cbf1bd6d8a_0_8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bf1bd6d8a_0_8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android:name=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".account.AuthenticatorService"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android:exported=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android:name=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"android.accounts.AccountAuthenticator"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meta-data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android:name=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"android.accounts.AccountAuthenticator"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android:resource=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"@xml/authenticator"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/>
          </a:p>
        </p:txBody>
      </p:sp>
      <p:sp>
        <p:nvSpPr>
          <p:cNvPr id="707" name="Google Shape;707;g2cbf1bd6d8a_0_8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manager</a:t>
            </a:r>
            <a:endParaRPr/>
          </a:p>
        </p:txBody>
      </p:sp>
      <p:sp>
        <p:nvSpPr>
          <p:cNvPr id="708" name="Google Shape;708;g2cbf1bd6d8a_0_8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16afab649_0_31"/>
          <p:cNvSpPr txBox="1"/>
          <p:nvPr>
            <p:ph type="title"/>
          </p:nvPr>
        </p:nvSpPr>
        <p:spPr>
          <a:xfrm>
            <a:off x="603176" y="1119975"/>
            <a:ext cx="55509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Что за зверь CI/CD</a:t>
            </a:r>
            <a:endParaRPr/>
          </a:p>
        </p:txBody>
      </p:sp>
      <p:sp>
        <p:nvSpPr>
          <p:cNvPr id="396" name="Google Shape;396;g1716afab649_0_3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cbf1bd6d8a_0_9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account-authenticator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xmlns:android=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android:accountType=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"@string/account_type"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android:label=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"@string/app_name"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2300"/>
          </a:p>
        </p:txBody>
      </p:sp>
      <p:sp>
        <p:nvSpPr>
          <p:cNvPr id="714" name="Google Shape;714;g2cbf1bd6d8a_0_9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manager</a:t>
            </a:r>
            <a:endParaRPr/>
          </a:p>
        </p:txBody>
      </p:sp>
      <p:sp>
        <p:nvSpPr>
          <p:cNvPr id="715" name="Google Shape;715;g2cbf1bd6d8a_0_9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cbf1bd6d8a_0_9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Проблема:</a:t>
            </a:r>
            <a:br>
              <a:rPr lang="en-US"/>
            </a:br>
            <a:r>
              <a:rPr lang="en-US"/>
              <a:t>данные хранятся в xml shared preferences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Решение:</a:t>
            </a:r>
            <a:br>
              <a:rPr lang="en-US"/>
            </a:br>
            <a:r>
              <a:rPr lang="en-US"/>
              <a:t>Использовать шифрование дополнительное, например javax.crypto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cbf1bd6d8a_0_9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Рутованные девайсы</a:t>
            </a:r>
            <a:endParaRPr/>
          </a:p>
        </p:txBody>
      </p:sp>
      <p:sp>
        <p:nvSpPr>
          <p:cNvPr id="722" name="Google Shape;722;g2cbf1bd6d8a_0_9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cbf1bd6d8a_0_105"/>
          <p:cNvSpPr txBox="1"/>
          <p:nvPr>
            <p:ph type="title"/>
          </p:nvPr>
        </p:nvSpPr>
        <p:spPr>
          <a:xfrm>
            <a:off x="603176" y="1119975"/>
            <a:ext cx="5866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Безопасность приложения</a:t>
            </a:r>
            <a:endParaRPr/>
          </a:p>
        </p:txBody>
      </p:sp>
      <p:sp>
        <p:nvSpPr>
          <p:cNvPr id="728" name="Google Shape;728;g2cbf1bd6d8a_0_10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cbf1bd6d8a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Обфускация</a:t>
            </a:r>
            <a:endParaRPr/>
          </a:p>
        </p:txBody>
      </p:sp>
      <p:sp>
        <p:nvSpPr>
          <p:cNvPr id="734" name="Google Shape;734;g2cbf1bd6d8a_0_11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" name="Google Shape;735;g2cbf1bd6d8a_0_110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Можно декомпилировать apk и посмотреть, что в нем есть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Использовать proguard или проприетарный обфускатор. Можно использовать JNI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cbf1bd6d8a_0_116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android {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...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buildTypes {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release {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shrinkResources true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minifyEnabled true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proguardFiles getDefaultProguardFile('proguard-android.txt'),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        'proguard-rules.pro'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41" name="Google Shape;741;g2cbf1bd6d8a_0_11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Proguard</a:t>
            </a:r>
            <a:endParaRPr/>
          </a:p>
        </p:txBody>
      </p:sp>
      <p:sp>
        <p:nvSpPr>
          <p:cNvPr id="742" name="Google Shape;742;g2cbf1bd6d8a_0_11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cbf1bd6d8a_0_122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Экспортированные компоненты. Компоненты в которых настроены intent фильтры. Неявные интенты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Закрыть дополнительным permission. Сделать не экспортируемый компонент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2cbf1bd6d8a_0_12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Уязвимость компонентов</a:t>
            </a:r>
            <a:endParaRPr/>
          </a:p>
        </p:txBody>
      </p:sp>
      <p:sp>
        <p:nvSpPr>
          <p:cNvPr id="749" name="Google Shape;749;g2cbf1bd6d8a_0_12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cbf1bd6d8a_0_128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com.companyX.activities.ActivityA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android:exported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2cbf1bd6d8a_0_12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Exported</a:t>
            </a:r>
            <a:endParaRPr/>
          </a:p>
        </p:txBody>
      </p:sp>
      <p:sp>
        <p:nvSpPr>
          <p:cNvPr id="756" name="Google Shape;756;g2cbf1bd6d8a_0_12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cbf1bd6d8a_0_134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&lt;permission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android:name="com.companyX.permission.custom"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android:description="@string/custom_permission_description"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android:icon="R.drawable.ic_custom_permission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android:label="@string/custom_permission_label"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android:protectionLevel="signature"/&gt;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receiver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com.companyX.receivers.ReceiverA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android:permission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com.companyX.permission.custom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android:priority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999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action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com.companyX.action.ACTION_A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receiver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g2cbf1bd6d8a_0_134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</a:t>
            </a:r>
            <a:endParaRPr/>
          </a:p>
        </p:txBody>
      </p:sp>
      <p:sp>
        <p:nvSpPr>
          <p:cNvPr id="763" name="Google Shape;763;g2cbf1bd6d8a_0_13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cbf1bd6d8a_0_140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Открыть файл локальный а в нем есть вредоносный скрипт, позволяющий получить содержимое приватного файла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использовать Android &gt; 6. Не разрешать открывать локальные файлы. Закрыть доступ к webview извне </a:t>
            </a:r>
            <a:endParaRPr/>
          </a:p>
        </p:txBody>
      </p:sp>
      <p:sp>
        <p:nvSpPr>
          <p:cNvPr id="769" name="Google Shape;769;g2cbf1bd6d8a_0_14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770" name="Google Shape;770;g2cbf1bd6d8a_0_14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cbf1bd6d8a_0_146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MobSF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bytecode-viewer</a:t>
            </a:r>
            <a:endParaRPr sz="1500">
              <a:solidFill>
                <a:schemeClr val="hlink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2cbf1bd6d8a_0_14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Вспомогательный софт</a:t>
            </a:r>
            <a:endParaRPr/>
          </a:p>
        </p:txBody>
      </p:sp>
      <p:sp>
        <p:nvSpPr>
          <p:cNvPr id="777" name="Google Shape;777;g2cbf1bd6d8a_0_14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8" name="Google Shape;778;g2cbf1bd6d8a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925" y="2257675"/>
            <a:ext cx="8182650" cy="3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12dbef81_0_4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Что это?</a:t>
            </a:r>
            <a:endParaRPr/>
          </a:p>
        </p:txBody>
      </p:sp>
      <p:sp>
        <p:nvSpPr>
          <p:cNvPr id="402" name="Google Shape;402;g22c12dbef81_0_4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g22c12dbef81_0_49"/>
          <p:cNvSpPr txBox="1"/>
          <p:nvPr>
            <p:ph idx="1" type="body"/>
          </p:nvPr>
        </p:nvSpPr>
        <p:spPr>
          <a:xfrm>
            <a:off x="677317" y="1773250"/>
            <a:ext cx="108558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CI/CD - одна из практик DevOps, которая заключается в комбинации непрерывной интеграции и непрерывной доставке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В настоящий момент DevOps стремятся применять CI/CD практически для всех задач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  <p:sp>
        <p:nvSpPr>
          <p:cNvPr id="784" name="Google Shape;784;p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790" name="Google Shape;790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  <p:sp>
        <p:nvSpPr>
          <p:cNvPr id="791" name="Google Shape;791;p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c12dbef81_0_117"/>
          <p:cNvSpPr txBox="1"/>
          <p:nvPr>
            <p:ph idx="1" type="body"/>
          </p:nvPr>
        </p:nvSpPr>
        <p:spPr>
          <a:xfrm>
            <a:off x="677333" y="1773238"/>
            <a:ext cx="53172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CI - continuous integration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CD - continuous delivery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CD - continuous deployment</a:t>
            </a:r>
            <a:endParaRPr/>
          </a:p>
        </p:txBody>
      </p:sp>
      <p:sp>
        <p:nvSpPr>
          <p:cNvPr id="409" name="Google Shape;409;g22c12dbef81_0_11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Расшифровка</a:t>
            </a:r>
            <a:endParaRPr/>
          </a:p>
        </p:txBody>
      </p:sp>
      <p:sp>
        <p:nvSpPr>
          <p:cNvPr id="410" name="Google Shape;410;g22c12dbef81_0_11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c12dbef81_0_16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Что это?</a:t>
            </a:r>
            <a:endParaRPr/>
          </a:p>
        </p:txBody>
      </p:sp>
      <p:sp>
        <p:nvSpPr>
          <p:cNvPr id="416" name="Google Shape;416;g22c12dbef81_0_1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g22c12dbef81_0_16"/>
          <p:cNvSpPr txBox="1"/>
          <p:nvPr>
            <p:ph idx="1" type="body"/>
          </p:nvPr>
        </p:nvSpPr>
        <p:spPr>
          <a:xfrm>
            <a:off x="6311900" y="2040900"/>
            <a:ext cx="5208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CD — практика разработки ПО, которое производится короткими итерациями, гарантируя, что сборка является стабильным и может быть передано в эксплуатацию в любое время, а передача его не происходит вручную</a:t>
            </a:r>
            <a:endParaRPr/>
          </a:p>
        </p:txBody>
      </p:sp>
      <p:sp>
        <p:nvSpPr>
          <p:cNvPr id="418" name="Google Shape;418;g22c12dbef81_0_16"/>
          <p:cNvSpPr txBox="1"/>
          <p:nvPr>
            <p:ph idx="2" type="body"/>
          </p:nvPr>
        </p:nvSpPr>
        <p:spPr>
          <a:xfrm>
            <a:off x="671512" y="2040888"/>
            <a:ext cx="54246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CI</a:t>
            </a:r>
            <a:r>
              <a:rPr lang="en-US" sz="1800">
                <a:solidFill>
                  <a:schemeClr val="dk1"/>
                </a:solidFill>
              </a:rPr>
              <a:t> — </a:t>
            </a:r>
            <a:r>
              <a:rPr lang="en-US" sz="1800"/>
              <a:t>практика разработки ПО, которая заключается в постоянном слиянии рабочих копий в общую основную ветвь разработки и выполнении частых автоматизированных сборок проекта для скорейшего выявления потенциальных дефектов и решения интеграционных проблем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c12dbef81_0_57"/>
          <p:cNvSpPr txBox="1"/>
          <p:nvPr>
            <p:ph idx="1" type="body"/>
          </p:nvPr>
        </p:nvSpPr>
        <p:spPr>
          <a:xfrm>
            <a:off x="6311900" y="2040900"/>
            <a:ext cx="52086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24" name="Google Shape;424;g22c12dbef81_0_57"/>
          <p:cNvSpPr txBox="1"/>
          <p:nvPr>
            <p:ph idx="2" type="body"/>
          </p:nvPr>
        </p:nvSpPr>
        <p:spPr>
          <a:xfrm>
            <a:off x="671512" y="2040888"/>
            <a:ext cx="54246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Плюсы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проблемы интеграции выявляются и исправляются быстро, что оказывается дешевле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немедленный прогон модульных тестов для свежих изменений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постоянное наличие текущей стабильной версии вместе с продуктами сборок — для тестирования, демонстрации, и т. п.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немедленный эффект от неполного или неработающего кода приучает разработчиков к работе в итеративном режиме с более коротким циклом.</a:t>
            </a:r>
            <a:endParaRPr/>
          </a:p>
        </p:txBody>
      </p:sp>
      <p:sp>
        <p:nvSpPr>
          <p:cNvPr id="425" name="Google Shape;425;g22c12dbef81_0_57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</a:t>
            </a:r>
            <a:endParaRPr/>
          </a:p>
        </p:txBody>
      </p:sp>
      <p:sp>
        <p:nvSpPr>
          <p:cNvPr id="426" name="Google Shape;426;g22c12dbef81_0_5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