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Play"/>
      <p:regular r:id="rId27"/>
      <p:bold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kzJrMWAwiqpa8V8+QzY5LcGax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lay-bold.fntdata"/><Relationship Id="rId27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Activity. Fragment. Lifecycle</a:t>
            </a:r>
            <a:endParaRPr b="1" sz="23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716afab649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1716afab649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716afab649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g1716afab649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bbd851bf3d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bbd851bf3d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bbd851bf3d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bbd851bf3d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bbd851bf3d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bbd851bf3d_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bbd851bf3d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bbd851bf3d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bbd851bf3d_1_4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bbd851bf3d_1_4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bbd851bf3d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1bbd851bf3d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g1bbd851bf3d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bbd851bf3d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1bbd851bf3d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1bbd851bf3d_1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716afab649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g1716afab649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716afab6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g1716afab64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16afab64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g1716afab649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16afab64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g1716afab64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16afab64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1716afab649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716afab64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g1716afab649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16afab649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1716afab649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16afab649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g1716afab649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bd851bf3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g1bbd851bf3d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x">
  <p:cSld name="TITLE_AND_BODY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3066459" y="-1"/>
            <a:ext cx="9141308" cy="685798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−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53" name="Google Shape;53;p9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54" name="Google Shape;54;p9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55" name="Google Shape;55;p9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6" name="Google Shape;56;p9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57" name="Google Shape;57;p9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">
  <p:cSld name="Акцент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677333" y="692150"/>
            <a:ext cx="2681817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AutoNum type="arabicPeriod"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+ текст в две колонки">
  <p:cSld name="2_Заголовок + текст в две колонк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2" type="body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Финальный слайд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117" name="Google Shape;117;p14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>
            <p:ph type="title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120" name="Google Shape;120;p14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23" name="Google Shape;123;p14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раздела">
  <p:cSld name="1_Титульный слайд раздела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Заголовок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">
  <p:cSld name="Заголовок + текст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2 строки + объект">
  <p:cSld name="Заголовок в 2 строки + объект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2 объекта">
  <p:cSld name="Заголовок + 2 объекта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писок">
  <p:cSld name="Заголовок + список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type="title"/>
          </p:nvPr>
        </p:nvSpPr>
        <p:spPr>
          <a:xfrm>
            <a:off x="677333" y="692150"/>
            <a:ext cx="5165528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актоид">
  <p:cSld name="1 фактоид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00" id="147" name="Google Shape;147;p25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864"/>
              <a:buFont typeface="Play"/>
              <a:buNone/>
              <a:defRPr b="1" sz="15864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 + текст">
  <p:cSld name="2 фактоида + текст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3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4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5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">
  <p:cSld name="4 фактоида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None/>
              <a:defRPr b="1" sz="8800">
                <a:latin typeface="Play"/>
                <a:ea typeface="Play"/>
                <a:cs typeface="Play"/>
                <a:sym typeface="Play"/>
              </a:defRPr>
            </a:lvl1pPr>
            <a:lvl2pPr indent="-787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2pPr>
            <a:lvl3pPr indent="-787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−"/>
              <a:defRPr b="1" sz="8800">
                <a:latin typeface="Play"/>
                <a:ea typeface="Play"/>
                <a:cs typeface="Play"/>
                <a:sym typeface="Play"/>
              </a:defRPr>
            </a:lvl3pPr>
            <a:lvl4pPr indent="-787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4pPr>
            <a:lvl5pPr indent="-787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3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4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5" type="body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6" type="body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7" type="body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8" type="body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 + текст">
  <p:cSld name="4 фактоида + текст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3" type="body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4" type="body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5" type="body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6" type="body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7" type="body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8" type="body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9" type="body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идов">
  <p:cSld name="6 фактоидов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2" type="body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3" type="body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4" type="body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5" type="body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6" type="body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7" type="body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8" type="body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9" type="body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3" type="body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4" type="body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5" type="body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6" type="body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фактоидов">
  <p:cSld name="9 фактоидов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2" type="body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3" type="body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4" type="body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5" type="body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6" type="body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7" type="body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8" type="body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9" type="body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3" type="body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idx="14" type="body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15" type="body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16" type="body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17" type="body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8" type="body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19" type="body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20" type="body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21" type="body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22" type="body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фактоидов">
  <p:cSld name="8 фактоидов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2" type="body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3" type="body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4" type="body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5" type="body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6" type="body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7" type="body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8" type="body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9" type="body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13" type="body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14" type="body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15" type="body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idx="16" type="body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32"/>
          <p:cNvSpPr txBox="1"/>
          <p:nvPr>
            <p:ph idx="17" type="body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32"/>
          <p:cNvSpPr txBox="1"/>
          <p:nvPr>
            <p:ph idx="18" type="body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2"/>
          <p:cNvSpPr txBox="1"/>
          <p:nvPr>
            <p:ph idx="19" type="body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2"/>
          <p:cNvSpPr txBox="1"/>
          <p:nvPr>
            <p:ph type="title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 android)">
  <p:cSld name="Два мокапа телефона (1 android)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41" name="Google Shape;24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8754" y="692150"/>
            <a:ext cx="2655711" cy="5508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34"/>
          <p:cNvSpPr/>
          <p:nvPr>
            <p:ph idx="2" type="pic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5" id="243" name="Google Shape;24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412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/>
          <p:nvPr>
            <p:ph idx="3" type="pic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 android) ">
  <p:cSld name="Два мокапа телефона (2 android) 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2" id="249" name="Google Shape;24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0573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/>
          <p:nvPr>
            <p:ph idx="2" type="pic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4" id="251" name="Google Shape;25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5948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/>
          <p:nvPr>
            <p:ph idx="3" type="pic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(android) ">
  <p:cSld name="Увеличенный мокап телефона (android) 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1" id="255" name="Google Shape;25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1106" y="692150"/>
            <a:ext cx="3863417" cy="801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>
            <p:ph idx="2" type="pic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раздела">
  <p:cSld name="Титульный слайд раздела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9" id="64" name="Google Shape;64;p13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">
  <p:cSld name="Мокап телефона 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7"/>
          <p:cNvSpPr/>
          <p:nvPr>
            <p:ph idx="2" type="pic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7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3" id="265" name="Google Shape;26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8240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)">
  <p:cSld name="Два мокапа телефона (1)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8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70" name="Google Shape;270;p38"/>
          <p:cNvGrpSpPr/>
          <p:nvPr/>
        </p:nvGrpSpPr>
        <p:grpSpPr>
          <a:xfrm>
            <a:off x="8616939" y="452281"/>
            <a:ext cx="3169717" cy="5991384"/>
            <a:chOff x="0" y="0"/>
            <a:chExt cx="3169716" cy="5991382"/>
          </a:xfrm>
        </p:grpSpPr>
        <p:sp>
          <p:nvSpPr>
            <p:cNvPr id="271" name="Google Shape;271;p38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4" id="272" name="Google Shape;272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8"/>
          <p:cNvSpPr/>
          <p:nvPr>
            <p:ph idx="2" type="pic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74" name="Google Shape;274;p38"/>
          <p:cNvGrpSpPr/>
          <p:nvPr/>
        </p:nvGrpSpPr>
        <p:grpSpPr>
          <a:xfrm>
            <a:off x="5750197" y="452281"/>
            <a:ext cx="3169717" cy="5991384"/>
            <a:chOff x="0" y="0"/>
            <a:chExt cx="3169716" cy="5991382"/>
          </a:xfrm>
        </p:grpSpPr>
        <p:sp>
          <p:nvSpPr>
            <p:cNvPr id="275" name="Google Shape;275;p38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9" id="276" name="Google Shape;276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38"/>
          <p:cNvSpPr/>
          <p:nvPr>
            <p:ph idx="3" type="pic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)">
  <p:cSld name="Два мокапа телефона (2)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9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83" name="Google Shape;283;p39"/>
          <p:cNvSpPr/>
          <p:nvPr>
            <p:ph idx="2" type="pic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9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39"/>
          <p:cNvSpPr/>
          <p:nvPr>
            <p:ph idx="3" type="pic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1" id="286" name="Google Shape;28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5641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2" id="287" name="Google Shape;28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896" y="452281"/>
            <a:ext cx="3169717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">
  <p:cSld name="Увеличенный мокап телефона 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40"/>
          <p:cNvSpPr/>
          <p:nvPr>
            <p:ph idx="2" type="pic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40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94" name="Google Shape;29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9061" y="498013"/>
            <a:ext cx="4303546" cy="813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(16:9)">
  <p:cSld name="Скриншот (16:9)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>
            <p:ph idx="2" type="pic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Рисунок 1" id="298" name="Google Shape;29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6900" y="1773238"/>
            <a:ext cx="5868988" cy="30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41"/>
          <p:cNvSpPr txBox="1"/>
          <p:nvPr>
            <p:ph type="title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криншот (1)">
  <p:cSld name="Заголовок + скриншот (1)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5" name="Google Shape;305;p42"/>
          <p:cNvSpPr txBox="1"/>
          <p:nvPr>
            <p:ph idx="2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фото">
  <p:cSld name="1_1 фото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4"/>
          <p:cNvSpPr txBox="1"/>
          <p:nvPr>
            <p:ph type="title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 + подпись">
  <p:cSld name="1 фото + подпись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>
            <p:ph idx="2" type="pic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5"/>
          <p:cNvSpPr txBox="1"/>
          <p:nvPr>
            <p:ph idx="3" type="body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4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кружке">
  <p:cSld name="Фото в кружке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>
            <p:ph idx="2" type="pic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6"/>
          <p:cNvSpPr txBox="1"/>
          <p:nvPr>
            <p:ph type="title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ообществ">
  <p:cSld name="16 сообществ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>
            <p:ph idx="2" type="pic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/>
          <p:nvPr>
            <p:ph idx="3" type="pic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7"/>
          <p:cNvSpPr/>
          <p:nvPr>
            <p:ph idx="4" type="pic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7"/>
          <p:cNvSpPr/>
          <p:nvPr>
            <p:ph idx="5" type="pic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7"/>
          <p:cNvSpPr/>
          <p:nvPr>
            <p:ph idx="6" type="pic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7"/>
          <p:cNvSpPr/>
          <p:nvPr>
            <p:ph idx="7" type="pic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/>
          <p:nvPr>
            <p:ph idx="8" type="pic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/>
          <p:nvPr>
            <p:ph idx="9" type="pic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/>
          <p:nvPr>
            <p:ph idx="13" type="pic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7"/>
          <p:cNvSpPr/>
          <p:nvPr>
            <p:ph idx="14" type="pic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7"/>
          <p:cNvSpPr/>
          <p:nvPr>
            <p:ph idx="15" type="pic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7"/>
          <p:cNvSpPr/>
          <p:nvPr>
            <p:ph idx="16" type="pic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7"/>
          <p:cNvSpPr/>
          <p:nvPr>
            <p:ph idx="17" type="pic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7"/>
          <p:cNvSpPr/>
          <p:nvPr>
            <p:ph idx="18" type="pic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7"/>
          <p:cNvSpPr/>
          <p:nvPr>
            <p:ph idx="19" type="pic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7"/>
          <p:cNvSpPr/>
          <p:nvPr>
            <p:ph idx="20" type="pic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 + подпись">
  <p:cSld name="Финальный с QR + подпись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68" name="Google Shape;68;p15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−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">
  <p:cSld name="Цитата 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>
                <a:solidFill>
                  <a:schemeClr val="accent1"/>
                </a:solidFill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−"/>
              <a:defRPr sz="3600"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48"/>
          <p:cNvSpPr/>
          <p:nvPr>
            <p:ph idx="2" type="pic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8"/>
          <p:cNvSpPr txBox="1"/>
          <p:nvPr>
            <p:ph idx="3" type="body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48"/>
          <p:cNvSpPr txBox="1"/>
          <p:nvPr>
            <p:ph idx="4" type="body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48"/>
          <p:cNvSpPr txBox="1"/>
          <p:nvPr>
            <p:ph idx="5" type="body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без фото">
  <p:cSld name="Цитата без фото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  <a:defRPr sz="4400">
                <a:solidFill>
                  <a:schemeClr val="accent1"/>
                </a:solidFill>
              </a:defRPr>
            </a:lvl1pPr>
            <a:lvl2pPr indent="-508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2pPr>
            <a:lvl3pPr indent="-508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−"/>
              <a:defRPr sz="4400">
                <a:solidFill>
                  <a:schemeClr val="accent1"/>
                </a:solidFill>
              </a:defRPr>
            </a:lvl3pPr>
            <a:lvl4pPr indent="-508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4pPr>
            <a:lvl5pPr indent="-508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9"/>
          <p:cNvSpPr txBox="1"/>
          <p:nvPr>
            <p:ph idx="2" type="body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49"/>
          <p:cNvSpPr txBox="1"/>
          <p:nvPr>
            <p:ph idx="3" type="body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9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">
  <p:cSld name="Финальный с QR">
    <p:bg>
      <p:bgPr>
        <a:solidFill>
          <a:schemeClr val="accen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359" name="Google Shape;359;p50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type="title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61" name="Google Shape;361;p50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">
  <p:cSld name="2 фактоида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2" id="74" name="Google Shape;74;p26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95885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2pPr>
            <a:lvl3pPr indent="-95885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−"/>
              <a:defRPr b="1" sz="11500">
                <a:latin typeface="Play"/>
                <a:ea typeface="Play"/>
                <a:cs typeface="Play"/>
                <a:sym typeface="Play"/>
              </a:defRPr>
            </a:lvl3pPr>
            <a:lvl4pPr indent="-95885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4pPr>
            <a:lvl5pPr indent="-95885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2" type="body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3" type="body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4" type="body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−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83" name="Google Shape;83;p16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84" name="Google Shape;84;p16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85" name="Google Shape;85;p16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87" name="Google Shape;87;p16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(android) ">
  <p:cSld name="Мокап телефона (android) 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2" id="90" name="Google Shape;9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43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3"/>
          <p:cNvSpPr/>
          <p:nvPr>
            <p:ph idx="2" type="pic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3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объект">
  <p:cSld name="Заголовок + объект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">
  <p:cSld name="1 фото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43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1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-1" y="-114752"/>
            <a:ext cx="12188151" cy="64312"/>
            <a:chOff x="0" y="0"/>
            <a:chExt cx="12188149" cy="64310"/>
          </a:xfrm>
        </p:grpSpPr>
        <p:cxnSp>
          <p:nvCxnSpPr>
            <p:cNvPr id="7" name="Google Shape;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" name="Google Shape;26;p8"/>
          <p:cNvGrpSpPr/>
          <p:nvPr/>
        </p:nvGrpSpPr>
        <p:grpSpPr>
          <a:xfrm>
            <a:off x="-4" y="6987088"/>
            <a:ext cx="12188151" cy="64312"/>
            <a:chOff x="0" y="0"/>
            <a:chExt cx="12188149" cy="64310"/>
          </a:xfrm>
        </p:grpSpPr>
        <p:cxnSp>
          <p:nvCxnSpPr>
            <p:cNvPr id="27" name="Google Shape;2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−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>
            <p:ph idx="1" type="body"/>
          </p:nvPr>
        </p:nvSpPr>
        <p:spPr>
          <a:xfrm>
            <a:off x="658812" y="3639110"/>
            <a:ext cx="10223501" cy="27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9"/>
              <a:buFont typeface="Helvetica Neue"/>
              <a:buNone/>
            </a:pPr>
            <a:r>
              <a:rPr lang="en-US" sz="1879"/>
              <a:t>Червяков Алексей</a:t>
            </a:r>
            <a:endParaRPr/>
          </a:p>
        </p:txBody>
      </p:sp>
      <p:sp>
        <p:nvSpPr>
          <p:cNvPr id="368" name="Google Shape;368;p1"/>
          <p:cNvSpPr txBox="1"/>
          <p:nvPr>
            <p:ph type="title"/>
          </p:nvPr>
        </p:nvSpPr>
        <p:spPr>
          <a:xfrm>
            <a:off x="622300" y="699320"/>
            <a:ext cx="10220325" cy="25206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/>
              <a:t>WebView</a:t>
            </a:r>
            <a:endParaRPr/>
          </a:p>
        </p:txBody>
      </p:sp>
      <p:sp>
        <p:nvSpPr>
          <p:cNvPr id="369" name="Google Shape;369;p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716afab649_0_10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// manifest</a:t>
            </a:r>
            <a:endParaRPr sz="2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uses-permission </a:t>
            </a:r>
            <a:r>
              <a:rPr lang="en-US" sz="2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android.permission.INTERNET</a:t>
            </a: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2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2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// layout</a:t>
            </a:r>
            <a:endParaRPr sz="2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WebView</a:t>
            </a:r>
            <a:endParaRPr sz="21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@+id/webview</a:t>
            </a: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1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1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1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2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2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// load page</a:t>
            </a:r>
            <a:endParaRPr sz="2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webview.loadUrl(url)</a:t>
            </a:r>
            <a:endParaRPr sz="2500"/>
          </a:p>
        </p:txBody>
      </p:sp>
      <p:sp>
        <p:nvSpPr>
          <p:cNvPr id="432" name="Google Shape;432;g1716afab649_0_10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Из чего состоит webView</a:t>
            </a:r>
            <a:endParaRPr/>
          </a:p>
        </p:txBody>
      </p:sp>
      <p:sp>
        <p:nvSpPr>
          <p:cNvPr id="433" name="Google Shape;433;g1716afab649_0_10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716afab649_0_110"/>
          <p:cNvSpPr txBox="1"/>
          <p:nvPr>
            <p:ph idx="1" type="body"/>
          </p:nvPr>
        </p:nvSpPr>
        <p:spPr>
          <a:xfrm>
            <a:off x="6018058" y="1744788"/>
            <a:ext cx="53043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73"/>
              <a:buNone/>
            </a:pPr>
            <a:r>
              <a:rPr b="1" lang="en-US" sz="2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Дополнительно</a:t>
            </a:r>
            <a:endParaRPr b="1"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// advanced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webview.settings.apply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javaScriptEnabled = true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439" name="Google Shape;439;g1716afab649_0_11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Из чего состоит WebView</a:t>
            </a:r>
            <a:endParaRPr/>
          </a:p>
        </p:txBody>
      </p:sp>
      <p:sp>
        <p:nvSpPr>
          <p:cNvPr id="440" name="Google Shape;440;g1716afab649_0_11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g1716afab649_0_110"/>
          <p:cNvSpPr txBox="1"/>
          <p:nvPr>
            <p:ph idx="2" type="body"/>
          </p:nvPr>
        </p:nvSpPr>
        <p:spPr>
          <a:xfrm>
            <a:off x="588499" y="1744789"/>
            <a:ext cx="5304300" cy="44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коде можно еще донастроить WebView под свои нужды (включить JavaScript или сделать ручную обработку переходов)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bbd851bf3d_1_14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Настройка webView</a:t>
            </a:r>
            <a:endParaRPr/>
          </a:p>
        </p:txBody>
      </p:sp>
      <p:sp>
        <p:nvSpPr>
          <p:cNvPr id="447" name="Google Shape;447;g1bbd851bf3d_1_14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g1bbd851bf3d_1_14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bbd851bf3d_1_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webview.apply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webViewClient = SandboxWebClient()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SandboxWebClient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WebViewClient()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shouldOverrideUrlLoading(view: WebView?, </a:t>
            </a: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?): </a:t>
            </a:r>
            <a:r>
              <a:rPr lang="en-US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(isForbiddenUrl(url))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Toast.makeText(view!!.context, 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"Forbidden Url: $url"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Toast.</a:t>
            </a:r>
            <a:r>
              <a:rPr lang="en-US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LENGTH_LONG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).show()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protected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fun isForbiddenUrl(url: </a:t>
            </a:r>
            <a:r>
              <a:rPr lang="en-US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?): </a:t>
            </a:r>
            <a:r>
              <a:rPr lang="en-US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!url.isNullOrBlank() &amp;&amp; url.startsWith(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bbd851bf3d_1_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Собственная обработка переходов</a:t>
            </a:r>
            <a:endParaRPr/>
          </a:p>
        </p:txBody>
      </p:sp>
      <p:sp>
        <p:nvSpPr>
          <p:cNvPr id="455" name="Google Shape;455;g1bbd851bf3d_1_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bbd851bf3d_1_2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manifest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meta-data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android.webkit.WebView.EnableSafeBrowsing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android:value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. . .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. . .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manifest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g1bbd851bf3d_1_2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Safe Browsing</a:t>
            </a:r>
            <a:endParaRPr/>
          </a:p>
        </p:txBody>
      </p:sp>
      <p:sp>
        <p:nvSpPr>
          <p:cNvPr id="462" name="Google Shape;462;g1bbd851bf3d_1_2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bbd851bf3d_1_35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</a:t>
            </a:r>
            <a:endParaRPr/>
          </a:p>
        </p:txBody>
      </p:sp>
      <p:sp>
        <p:nvSpPr>
          <p:cNvPr id="468" name="Google Shape;468;g1bbd851bf3d_1_3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g1bbd851bf3d_1_35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bbd851bf3d_1_413"/>
          <p:cNvSpPr txBox="1"/>
          <p:nvPr>
            <p:ph idx="1" type="body"/>
          </p:nvPr>
        </p:nvSpPr>
        <p:spPr>
          <a:xfrm>
            <a:off x="671512" y="1773238"/>
            <a:ext cx="10861800" cy="44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 webView = findViewById(R.id.webView);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String htmlText = "&lt;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&gt;Percent test: 100%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&gt;";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webView.loadUrl(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"www.google.ru"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webView.loadData(htmlText, "text/html", "en_US");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webView.loadDataWithBaseURL(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htmlText,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"text/html"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"en_US"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g1bbd851bf3d_1_41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Загрузка страницы</a:t>
            </a:r>
            <a:endParaRPr/>
          </a:p>
        </p:txBody>
      </p:sp>
      <p:sp>
        <p:nvSpPr>
          <p:cNvPr id="476" name="Google Shape;476;g1bbd851bf3d_1_41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bbd851bf3d_1_4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Взаимодействие Android с функциями страницы</a:t>
            </a:r>
            <a:endParaRPr/>
          </a:p>
        </p:txBody>
      </p:sp>
      <p:sp>
        <p:nvSpPr>
          <p:cNvPr id="483" name="Google Shape;483;g1bbd851bf3d_1_41"/>
          <p:cNvSpPr txBox="1"/>
          <p:nvPr>
            <p:ph idx="1" type="body"/>
          </p:nvPr>
        </p:nvSpPr>
        <p:spPr>
          <a:xfrm>
            <a:off x="677333" y="1773238"/>
            <a:ext cx="53043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Проще всего построить взаимодействие при помощи вызова JavaScript функций самой страницы. Код самой функции уже может делать изменения на странице.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Необходимо разрешить использование JavaScript.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Для вызова JavaScript-функции поможет метод </a:t>
            </a:r>
            <a:r>
              <a:rPr b="1" lang="en-US"/>
              <a:t>evaluateJavascript</a:t>
            </a:r>
            <a:r>
              <a:rPr lang="en-US"/>
              <a:t>. Где первый параметр - это вызов самой функции. Второй параметр - подписка на результат исполнения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Если поискать еще варианты вызова, для старых Android работал такой вариант </a:t>
            </a:r>
            <a:r>
              <a:rPr b="1" lang="en-US"/>
              <a:t>webview.loadUrl("javascript:enable();")</a:t>
            </a:r>
            <a:r>
              <a:rPr lang="en-US"/>
              <a:t>.</a:t>
            </a:r>
            <a:endParaRPr/>
          </a:p>
        </p:txBody>
      </p:sp>
      <p:sp>
        <p:nvSpPr>
          <p:cNvPr id="484" name="Google Shape;484;g1bbd851bf3d_1_41"/>
          <p:cNvSpPr txBox="1"/>
          <p:nvPr/>
        </p:nvSpPr>
        <p:spPr>
          <a:xfrm>
            <a:off x="6597150" y="1773250"/>
            <a:ext cx="509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!!!!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webview.settings.apply {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javaScriptEnabled = </a:t>
            </a:r>
            <a:r>
              <a:rPr b="0" i="0" lang="en-US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without result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webview.evaluateJavascript(</a:t>
            </a:r>
            <a:r>
              <a:rPr b="0" i="0" lang="en-US" sz="12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"function1()"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with result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webview.evaluateJavascript(</a:t>
            </a:r>
            <a:r>
              <a:rPr b="0" i="0" lang="en-US" sz="12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"function2(‘$param’)"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2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return String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bbd851bf3d_1_48"/>
          <p:cNvSpPr txBox="1"/>
          <p:nvPr>
            <p:ph idx="1" type="body"/>
          </p:nvPr>
        </p:nvSpPr>
        <p:spPr>
          <a:xfrm>
            <a:off x="677333" y="1773238"/>
            <a:ext cx="53043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Необходимо разрешить использование JavaScript.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Зарегистрировать свой </a:t>
            </a:r>
            <a:r>
              <a:rPr b="1" lang="en-US"/>
              <a:t>JavascriptInterface</a:t>
            </a:r>
            <a:r>
              <a:rPr lang="en-US"/>
              <a:t> при помощи метода </a:t>
            </a:r>
            <a:r>
              <a:rPr b="1" lang="en-US"/>
              <a:t>addJavascriptInterface. </a:t>
            </a:r>
            <a:r>
              <a:rPr lang="en-US"/>
              <a:t>Второй параметр метода, </a:t>
            </a:r>
            <a:r>
              <a:rPr b="1" lang="en-US"/>
              <a:t>name</a:t>
            </a:r>
            <a:r>
              <a:rPr lang="en-US"/>
              <a:t>, потребуется для того, чтобы дергать методы именно этого интерфейса со страницы.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JavascriptInterface </a:t>
            </a:r>
            <a:r>
              <a:rPr lang="en-US"/>
              <a:t>класс создается без наследования. Но методам, к которым будет обращаться JavaScript, надо будет пометить аннотацией </a:t>
            </a:r>
            <a:r>
              <a:rPr b="1" lang="en-US"/>
              <a:t>@JavascriptInterface.</a:t>
            </a:r>
            <a:endParaRPr b="1"/>
          </a:p>
        </p:txBody>
      </p:sp>
      <p:sp>
        <p:nvSpPr>
          <p:cNvPr id="491" name="Google Shape;491;g1bbd851bf3d_1_4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Взаимодействие страницы с Android</a:t>
            </a:r>
            <a:endParaRPr/>
          </a:p>
        </p:txBody>
      </p:sp>
      <p:sp>
        <p:nvSpPr>
          <p:cNvPr id="492" name="Google Shape;492;g1bbd851bf3d_1_48"/>
          <p:cNvSpPr txBox="1"/>
          <p:nvPr/>
        </p:nvSpPr>
        <p:spPr>
          <a:xfrm>
            <a:off x="6369950" y="1770400"/>
            <a:ext cx="5663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!!!!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webview.settings.apply {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javaScriptEnabled = </a:t>
            </a:r>
            <a:r>
              <a:rPr b="0" i="0" lang="en-US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set callback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webview.apply {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addJavascriptInterface(CustomWebInterface(), </a:t>
            </a:r>
            <a:r>
              <a:rPr b="0" i="0" lang="en-US" sz="12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i="0" lang="en-US" sz="12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Android</a:t>
            </a:r>
            <a:r>
              <a:rPr b="0" i="0" lang="en-US" sz="120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callback example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200" u="none" cap="none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CustomWebInterface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(val activity: Activity) {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@JavascriptInterface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fun showToast(</a:t>
            </a:r>
            <a:r>
              <a:rPr b="0" i="0" lang="en-US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1200" u="none" cap="none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on page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showAndroidToast(message) {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Android</a:t>
            </a: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.showToast(message);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716afab649_0_83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Вопросы?</a:t>
            </a:r>
            <a:endParaRPr/>
          </a:p>
        </p:txBody>
      </p:sp>
      <p:sp>
        <p:nvSpPr>
          <p:cNvPr id="498" name="Google Shape;498;g1716afab649_0_83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716afab649_0_0"/>
          <p:cNvSpPr txBox="1"/>
          <p:nvPr>
            <p:ph idx="1" type="body"/>
          </p:nvPr>
        </p:nvSpPr>
        <p:spPr>
          <a:xfrm>
            <a:off x="6096000" y="692151"/>
            <a:ext cx="5437200" cy="5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127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Что такое webview</a:t>
            </a:r>
            <a:endParaRPr sz="2700"/>
          </a:p>
          <a:p>
            <a:pPr indent="-412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Зачем нам может понадобиться</a:t>
            </a:r>
            <a:endParaRPr sz="2700"/>
          </a:p>
          <a:p>
            <a:pPr indent="-4127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Как настраивать</a:t>
            </a:r>
            <a:endParaRPr sz="2700"/>
          </a:p>
          <a:p>
            <a:pPr indent="-4000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Где используется</a:t>
            </a:r>
            <a:endParaRPr sz="2700"/>
          </a:p>
        </p:txBody>
      </p:sp>
      <p:sp>
        <p:nvSpPr>
          <p:cNvPr id="375" name="Google Shape;375;g1716afab649_0_0"/>
          <p:cNvSpPr txBox="1"/>
          <p:nvPr>
            <p:ph type="title"/>
          </p:nvPr>
        </p:nvSpPr>
        <p:spPr>
          <a:xfrm>
            <a:off x="677333" y="692150"/>
            <a:ext cx="51654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Наш план</a:t>
            </a:r>
            <a:endParaRPr/>
          </a:p>
        </p:txBody>
      </p:sp>
      <p:sp>
        <p:nvSpPr>
          <p:cNvPr id="376" name="Google Shape;376;g1716afab649_0_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"/>
          <p:cNvSpPr txBox="1"/>
          <p:nvPr>
            <p:ph type="title"/>
          </p:nvPr>
        </p:nvSpPr>
        <p:spPr>
          <a:xfrm>
            <a:off x="603170" y="1119966"/>
            <a:ext cx="7508955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Пишем код</a:t>
            </a:r>
            <a:endParaRPr/>
          </a:p>
        </p:txBody>
      </p:sp>
      <p:sp>
        <p:nvSpPr>
          <p:cNvPr id="504" name="Google Shape;504;p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Оставьте отзыв!</a:t>
            </a:r>
            <a:endParaRPr/>
          </a:p>
        </p:txBody>
      </p:sp>
      <p:sp>
        <p:nvSpPr>
          <p:cNvPr id="510" name="Google Shape;510;p6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70"/>
              <a:buFont typeface="Helvetica Neue"/>
              <a:buNone/>
            </a:pPr>
            <a:r>
              <a:rPr lang="en-US" sz="6270"/>
              <a:t>Спасибо </a:t>
            </a:r>
            <a:br>
              <a:rPr lang="en-US" sz="6270"/>
            </a:br>
            <a:r>
              <a:rPr lang="en-US" sz="6270"/>
              <a:t>за внимание!</a:t>
            </a:r>
            <a:endParaRPr/>
          </a:p>
        </p:txBody>
      </p:sp>
      <p:sp>
        <p:nvSpPr>
          <p:cNvPr id="516" name="Google Shape;516;p7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Червяков Алексей</a:t>
            </a:r>
            <a:endParaRPr/>
          </a:p>
        </p:txBody>
      </p:sp>
      <p:sp>
        <p:nvSpPr>
          <p:cNvPr id="517" name="Google Shape;517;p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716afab649_0_17"/>
          <p:cNvSpPr txBox="1"/>
          <p:nvPr>
            <p:ph type="title"/>
          </p:nvPr>
        </p:nvSpPr>
        <p:spPr>
          <a:xfrm>
            <a:off x="603175" y="1119975"/>
            <a:ext cx="51588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540"/>
              <a:t>Организационные моменты</a:t>
            </a:r>
            <a:endParaRPr sz="4540"/>
          </a:p>
        </p:txBody>
      </p:sp>
      <p:sp>
        <p:nvSpPr>
          <p:cNvPr id="382" name="Google Shape;382;g1716afab649_0_1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716afab649_0_5"/>
          <p:cNvSpPr txBox="1"/>
          <p:nvPr>
            <p:ph idx="1" type="body"/>
          </p:nvPr>
        </p:nvSpPr>
        <p:spPr>
          <a:xfrm>
            <a:off x="658812" y="5842000"/>
            <a:ext cx="5437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8" name="Google Shape;388;g1716afab649_0_5"/>
          <p:cNvSpPr txBox="1"/>
          <p:nvPr>
            <p:ph type="title"/>
          </p:nvPr>
        </p:nvSpPr>
        <p:spPr>
          <a:xfrm>
            <a:off x="620712" y="3724881"/>
            <a:ext cx="54753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Напоминание отметиться на портале</a:t>
            </a:r>
            <a:endParaRPr/>
          </a:p>
        </p:txBody>
      </p:sp>
      <p:sp>
        <p:nvSpPr>
          <p:cNvPr id="389" name="Google Shape;389;g1716afab649_0_5"/>
          <p:cNvSpPr txBox="1"/>
          <p:nvPr/>
        </p:nvSpPr>
        <p:spPr>
          <a:xfrm>
            <a:off x="620700" y="890750"/>
            <a:ext cx="11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-US" sz="7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🖥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716afab649_0_5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716afab649_0_22"/>
          <p:cNvSpPr txBox="1"/>
          <p:nvPr>
            <p:ph idx="2" type="body"/>
          </p:nvPr>
        </p:nvSpPr>
        <p:spPr>
          <a:xfrm>
            <a:off x="672850" y="3799550"/>
            <a:ext cx="813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Тест для проверки материала</a:t>
            </a:r>
            <a:endParaRPr/>
          </a:p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сдать до 27 декабря</a:t>
            </a:r>
            <a:endParaRPr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15 минут</a:t>
            </a:r>
            <a:endParaRPr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5 баллов</a:t>
            </a:r>
            <a:endParaRPr/>
          </a:p>
        </p:txBody>
      </p:sp>
      <p:sp>
        <p:nvSpPr>
          <p:cNvPr id="396" name="Google Shape;396;g1716afab649_0_22"/>
          <p:cNvSpPr txBox="1"/>
          <p:nvPr>
            <p:ph idx="3" type="body"/>
          </p:nvPr>
        </p:nvSpPr>
        <p:spPr>
          <a:xfrm>
            <a:off x="671514" y="1045517"/>
            <a:ext cx="8131200" cy="1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rPr lang="en-US"/>
              <a:t>Домашнее задание</a:t>
            </a:r>
            <a:endParaRPr/>
          </a:p>
        </p:txBody>
      </p:sp>
      <p:sp>
        <p:nvSpPr>
          <p:cNvPr id="397" name="Google Shape;397;g1716afab649_0_2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716afab649_0_31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WebView</a:t>
            </a:r>
            <a:endParaRPr/>
          </a:p>
        </p:txBody>
      </p:sp>
      <p:sp>
        <p:nvSpPr>
          <p:cNvPr id="403" name="Google Shape;403;g1716afab649_0_31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716afab649_0_87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WebView</a:t>
            </a:r>
            <a:endParaRPr/>
          </a:p>
        </p:txBody>
      </p:sp>
      <p:sp>
        <p:nvSpPr>
          <p:cNvPr id="409" name="Google Shape;409;g1716afab649_0_87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браузер внутри приложения</a:t>
            </a:r>
            <a:endParaRPr/>
          </a:p>
        </p:txBody>
      </p:sp>
      <p:sp>
        <p:nvSpPr>
          <p:cNvPr id="410" name="Google Shape;410;g1716afab649_0_87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716afab649_0_92"/>
          <p:cNvSpPr txBox="1"/>
          <p:nvPr>
            <p:ph idx="1" type="body"/>
          </p:nvPr>
        </p:nvSpPr>
        <p:spPr>
          <a:xfrm>
            <a:off x="671526" y="2055975"/>
            <a:ext cx="58710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компонент, который позволяет встраивать в наше приложение web страницы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g1716afab649_0_92"/>
          <p:cNvSpPr txBox="1"/>
          <p:nvPr>
            <p:ph type="title"/>
          </p:nvPr>
        </p:nvSpPr>
        <p:spPr>
          <a:xfrm>
            <a:off x="677333" y="692150"/>
            <a:ext cx="5418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WebView</a:t>
            </a:r>
            <a:endParaRPr/>
          </a:p>
        </p:txBody>
      </p:sp>
      <p:sp>
        <p:nvSpPr>
          <p:cNvPr id="417" name="Google Shape;417;g1716afab649_0_92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8" name="Google Shape;418;g1716afab649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225" y="1104575"/>
            <a:ext cx="2331474" cy="48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bbd851bf3d_1_0"/>
          <p:cNvSpPr txBox="1"/>
          <p:nvPr>
            <p:ph idx="1" type="body"/>
          </p:nvPr>
        </p:nvSpPr>
        <p:spPr>
          <a:xfrm>
            <a:off x="671526" y="2055975"/>
            <a:ext cx="58710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Отобразить какую-то дополнительную (второстепенную) информацию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Отображать информацию, которая должна быть изменяемой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Имеющийся опросник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 оплаты (?)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Делаем приложение на основе адаптивного сайта (?)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Общаться с JS (?)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g1bbd851bf3d_1_0"/>
          <p:cNvSpPr txBox="1"/>
          <p:nvPr>
            <p:ph type="title"/>
          </p:nvPr>
        </p:nvSpPr>
        <p:spPr>
          <a:xfrm>
            <a:off x="677333" y="692150"/>
            <a:ext cx="5418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WebView</a:t>
            </a:r>
            <a:endParaRPr/>
          </a:p>
        </p:txBody>
      </p:sp>
      <p:sp>
        <p:nvSpPr>
          <p:cNvPr id="425" name="Google Shape;425;g1bbd851bf3d_1_0"/>
          <p:cNvSpPr txBox="1"/>
          <p:nvPr>
            <p:ph idx="12" type="sldNum"/>
          </p:nvPr>
        </p:nvSpPr>
        <p:spPr>
          <a:xfrm>
            <a:off x="5892800" y="6172200"/>
            <a:ext cx="284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6" name="Google Shape;426;g1bbd851bf3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225" y="1104575"/>
            <a:ext cx="2331474" cy="48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