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Play"/>
      <p:regular r:id="rId36"/>
      <p:bold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Helvetica Neue"/>
      <p:regular r:id="rId42"/>
      <p:bold r:id="rId43"/>
      <p:italic r:id="rId44"/>
      <p:boldItalic r:id="rId45"/>
    </p:embeddedFon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0" roundtripDataSignature="AMtx7mgs9k0VxWcyOrI9KfFY/2o8vFy1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HelveticaNeue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HelveticaNeue-italic.fntdata"/><Relationship Id="rId43" Type="http://schemas.openxmlformats.org/officeDocument/2006/relationships/font" Target="fonts/HelveticaNeue-bold.fntdata"/><Relationship Id="rId46" Type="http://schemas.openxmlformats.org/officeDocument/2006/relationships/font" Target="fonts/RobotoMono-regular.fntdata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font" Target="fonts/Play-bold.fntdata"/><Relationship Id="rId36" Type="http://schemas.openxmlformats.org/officeDocument/2006/relationships/font" Target="fonts/Play-regular.fntdata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abr.com/ru/company/swordfish_security/blog/565092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xakep.ru/2017/08/14/android-task-hijacking/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MobSF/Mobile-Security-Framework-MobSF" TargetMode="External"/><Relationship Id="rId3" Type="http://schemas.openxmlformats.org/officeDocument/2006/relationships/hyperlink" Target="https://habr.com/ru/post/429252/" TargetMode="External"/><Relationship Id="rId4" Type="http://schemas.openxmlformats.org/officeDocument/2006/relationships/hyperlink" Target="https://github.com/Konloch/bytecode-viewer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19433aeaf2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19433aeaf2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19433aeaf2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19433aeaf2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19433aeaf2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19433aeaf2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19433aeaf2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19433aeaf2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19433aeaf2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19433aeaf2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0e6f67d61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Google Shape;466;g20e6f67d61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19433aeaf2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19433aeaf2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19433aeaf2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19433aeaf2_0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19433aeaf2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19433aeaf2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19433aeaf2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19433aeaf2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716afab64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g1716afab64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https://habr.com/ru/company/swordfish_security/blog/565092/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19433aeaf2_0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19433aeaf2_0_1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19433aeaf2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19433aeaf2_0_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19433aeaf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4" name="Google Shape;514;g219433aeaf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19433aeaf2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19433aeaf2_0_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19433aeaf2_0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19433aeaf2_0_1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19433aeaf2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19433aeaf2_0_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https://xakep.ru/2017/08/14/android-task-hijacking/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19433aeaf2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19433aeaf2_0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19433aeaf2_0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19433aeaf2_0_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19433aeaf2_0_1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19433aeaf2_0_1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19433aeaf2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19433aeaf2_0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https://github.com/MobSF/Mobile-Security-Framework-MobSF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https://habr.com/ru/post/429252/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https://github.com/Konloch/bytecode-viewer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16afab649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g1716afab649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0" name="Google Shape;57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6" name="Google Shape;57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16afab649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g1716afab649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16afab649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g1716afab649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Кто был на курсе безопасности android?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19433aeaf2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19433aeaf2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https://habr.com/ru/company/swordfish_security/blog/661093/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19433aeaf2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19433aeaf2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Чтобы соединиться с сервером, клиент отправляет ему некоторый Hello-запрос. Условно, он говорит: “Привет сервер, я хотел бы начать с тобой общение“.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 сервере хранится пара ключей: приватный ключ (его никому нельзя передавать, раскрывать, и его компрометация ведет к самым печальным последствиям) и публичный ключ.</a:t>
            </a:r>
            <a:b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ответ на запрос клиента, сервер отправляет ему свой сертификат, в котором содержится его публичный ключ.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Клиент на своей стороне вырабатывает предварительный секрет (большое случайное число), шифрует его на публичном ключе сервера, и этот зашифрованный секрет отправляет по сети серверу.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Сервер, используя свой приватный ключ, расшифровывает предварительный секрет, и обе стороны независимо друг от друга вырабатывают Главный секрет, используя криптографическую магию.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После того, как на обеих сторонах имеется одинаковый главный секрет, вырабатываются сеансовые ключи. На их основе уже и происходит шифрование данных. С этого момента защищенное соединение считается установленным и можно начинать передавать данные.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19433aeaf2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19433aeaf2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первой части отличий никаких: клиент также отправляет запрос на подключение к серверу.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Затем сервер так же возвращает клиенту свой публичный ключ из пары ключей вместе с сертификатом.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 вот с этого момента применяются свойства эфемерных шифронаборов, а также немного криптографической магии. Вместо генерации предварительного секрета и его шифрования на публичном ключе, клиентская сторона вырабатывает свою пару ключей Диффи Хелмана, и открытый (публичный) ключ отправляет на сервер.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Сервер на своей стороне также генерирует ключи с использованием эфемерного алгоритма и передает сгенерированный публичный ключ на сторону клиента.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Вот тут происходит настоящая криптографическая магия, и на основе всей информации стороны независимо друг от друга могут сгенерировать Предварительный и Главный секреты.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После этого на основе Главного секрета вырабатываются сеансовые ключи и начинается процесс передачи зашифрованных данных.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19433aeaf2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19433aeaf2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x">
  <p:cSld name="TITLE_AND_BODY">
    <p:bg>
      <p:bgPr>
        <a:solidFill>
          <a:schemeClr val="accen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3066459" y="-1"/>
            <a:ext cx="9141308" cy="685798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247" y="0"/>
                </a:lnTo>
                <a:lnTo>
                  <a:pt x="5264" y="224"/>
                </a:lnTo>
                <a:cubicBezTo>
                  <a:pt x="6034" y="8449"/>
                  <a:pt x="9024" y="14784"/>
                  <a:pt x="12452" y="15686"/>
                </a:cubicBezTo>
                <a:lnTo>
                  <a:pt x="12452" y="0"/>
                </a:lnTo>
                <a:lnTo>
                  <a:pt x="17681" y="0"/>
                </a:lnTo>
                <a:lnTo>
                  <a:pt x="17681" y="8069"/>
                </a:lnTo>
                <a:cubicBezTo>
                  <a:pt x="19007" y="7754"/>
                  <a:pt x="20229" y="6910"/>
                  <a:pt x="21286" y="5755"/>
                </a:cubicBezTo>
                <a:lnTo>
                  <a:pt x="21600" y="5388"/>
                </a:lnTo>
                <a:lnTo>
                  <a:pt x="21600" y="16444"/>
                </a:lnTo>
                <a:lnTo>
                  <a:pt x="21392" y="16258"/>
                </a:lnTo>
                <a:cubicBezTo>
                  <a:pt x="20401" y="15447"/>
                  <a:pt x="19187" y="14840"/>
                  <a:pt x="17681" y="14562"/>
                </a:cubicBezTo>
                <a:lnTo>
                  <a:pt x="17681" y="21600"/>
                </a:lnTo>
                <a:lnTo>
                  <a:pt x="9354" y="21600"/>
                </a:lnTo>
                <a:lnTo>
                  <a:pt x="9304" y="21566"/>
                </a:lnTo>
                <a:cubicBezTo>
                  <a:pt x="4189" y="17853"/>
                  <a:pt x="1138" y="10154"/>
                  <a:pt x="127" y="12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−"/>
              <a:defRPr sz="2000">
                <a:solidFill>
                  <a:srgbClr val="FFFFFF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53" name="Google Shape;53;p9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54" name="Google Shape;54;p9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55" name="Google Shape;55;p9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6" name="Google Shape;56;p9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57" name="Google Shape;57;p9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Финальный слайд">
    <p:bg>
      <p:bgPr>
        <a:solidFill>
          <a:schemeClr val="accen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95" name="Google Shape;95;p14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type="title"/>
          </p:nvPr>
        </p:nvSpPr>
        <p:spPr>
          <a:xfrm>
            <a:off x="620712" y="583317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97" name="Google Shape;97;p14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98" name="Google Shape;98;p14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99" name="Google Shape;99;p14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01" name="Google Shape;101;p14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ание">
  <p:cSld name="Содержание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677333" y="692150"/>
            <a:ext cx="2681817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4043362" y="692150"/>
            <a:ext cx="7489826" cy="550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AutoNum type="arabicPeriod"/>
              <a:defRPr sz="2400"/>
            </a:lvl1pPr>
            <a:lvl2pPr indent="-3810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2pPr>
            <a:lvl3pPr indent="-3810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−"/>
              <a:defRPr sz="2400"/>
            </a:lvl3pPr>
            <a:lvl4pPr indent="-3810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4pPr>
            <a:lvl5pPr indent="-3810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 раздела">
  <p:cSld name="1_Титульный слайд раздела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title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Helvetica Neue"/>
              <a:buNone/>
              <a:defRPr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Заголовок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−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Helvetica Neue"/>
              <a:buNone/>
              <a:defRPr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16" name="Google Shape;116;p16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117" name="Google Shape;117;p16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118" name="Google Shape;118;p16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20" name="Google Shape;120;p16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2 строки + объект">
  <p:cSld name="Заголовок в 2 строки + объект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6311901" y="692150"/>
            <a:ext cx="5208587" cy="5545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−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671512" y="2040888"/>
            <a:ext cx="5424489" cy="4159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2 объекта">
  <p:cSld name="Заголовок + 2 объекта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677333" y="1773238"/>
            <a:ext cx="5317066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актоид">
  <p:cSld name="1 фактоид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00" id="134" name="Google Shape;134;p25"/>
          <p:cNvPicPr preferRelativeResize="0"/>
          <p:nvPr/>
        </p:nvPicPr>
        <p:blipFill rotWithShape="1">
          <a:blip r:embed="rId2">
            <a:alphaModFix/>
          </a:blip>
          <a:srcRect b="18805" l="34451" r="15832" t="19158"/>
          <a:stretch/>
        </p:blipFill>
        <p:spPr>
          <a:xfrm>
            <a:off x="5939755" y="-1"/>
            <a:ext cx="62522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658812" y="4363180"/>
            <a:ext cx="10224001" cy="525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810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2pPr>
            <a:lvl3pPr indent="-3810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−"/>
              <a:defRPr sz="2400"/>
            </a:lvl3pPr>
            <a:lvl4pPr indent="-3810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4pPr>
            <a:lvl5pPr indent="-3810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2" type="body"/>
          </p:nvPr>
        </p:nvSpPr>
        <p:spPr>
          <a:xfrm>
            <a:off x="671512" y="1773238"/>
            <a:ext cx="10224001" cy="2407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864"/>
              <a:buFont typeface="Play"/>
              <a:buNone/>
              <a:defRPr b="1" sz="15864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фактоида">
  <p:cSld name="2 фактоида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2" id="139" name="Google Shape;139;p26"/>
          <p:cNvPicPr preferRelativeResize="0"/>
          <p:nvPr/>
        </p:nvPicPr>
        <p:blipFill rotWithShape="1">
          <a:blip r:embed="rId2">
            <a:alphaModFix/>
          </a:blip>
          <a:srcRect b="18805" l="34451" r="15832" t="19158"/>
          <a:stretch/>
        </p:blipFill>
        <p:spPr>
          <a:xfrm>
            <a:off x="5939755" y="-1"/>
            <a:ext cx="62522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672853" y="3878708"/>
            <a:ext cx="8131145" cy="1767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None/>
              <a:defRPr b="1" sz="11500">
                <a:latin typeface="Play"/>
                <a:ea typeface="Play"/>
                <a:cs typeface="Play"/>
                <a:sym typeface="Play"/>
              </a:defRPr>
            </a:lvl1pPr>
            <a:lvl2pPr indent="-95885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2pPr>
            <a:lvl3pPr indent="-95885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−"/>
              <a:defRPr b="1" sz="11500">
                <a:latin typeface="Play"/>
                <a:ea typeface="Play"/>
                <a:cs typeface="Play"/>
                <a:sym typeface="Play"/>
              </a:defRPr>
            </a:lvl3pPr>
            <a:lvl4pPr indent="-95885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4pPr>
            <a:lvl5pPr indent="-95885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2" type="body"/>
          </p:nvPr>
        </p:nvSpPr>
        <p:spPr>
          <a:xfrm>
            <a:off x="672852" y="5715425"/>
            <a:ext cx="8131144" cy="48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3" type="body"/>
          </p:nvPr>
        </p:nvSpPr>
        <p:spPr>
          <a:xfrm>
            <a:off x="671514" y="1045517"/>
            <a:ext cx="8131144" cy="1767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None/>
              <a:defRPr b="1" sz="115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4" type="body"/>
          </p:nvPr>
        </p:nvSpPr>
        <p:spPr>
          <a:xfrm>
            <a:off x="671512" y="2882234"/>
            <a:ext cx="8131145" cy="48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список">
  <p:cSld name="Заголовок + список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6096000" y="692151"/>
            <a:ext cx="5437188" cy="5508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type="title"/>
          </p:nvPr>
        </p:nvSpPr>
        <p:spPr>
          <a:xfrm>
            <a:off x="677333" y="692150"/>
            <a:ext cx="5165528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фактоида + текст">
  <p:cSld name="2 фактоида + текст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671514" y="1773238"/>
            <a:ext cx="5135728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2" type="body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3" type="body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4" type="body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5" type="body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ида">
  <p:cSld name="4 фактоида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None/>
              <a:defRPr b="1" sz="8800">
                <a:latin typeface="Play"/>
                <a:ea typeface="Play"/>
                <a:cs typeface="Play"/>
                <a:sym typeface="Play"/>
              </a:defRPr>
            </a:lvl1pPr>
            <a:lvl2pPr indent="-7874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2pPr>
            <a:lvl3pPr indent="-7874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−"/>
              <a:defRPr b="1" sz="8800">
                <a:latin typeface="Play"/>
                <a:ea typeface="Play"/>
                <a:cs typeface="Play"/>
                <a:sym typeface="Play"/>
              </a:defRPr>
            </a:lvl3pPr>
            <a:lvl4pPr indent="-7874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4pPr>
            <a:lvl5pPr indent="-7874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2" type="body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3" type="body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4" type="body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5" type="body"/>
          </p:nvPr>
        </p:nvSpPr>
        <p:spPr>
          <a:xfrm>
            <a:off x="680011" y="3864033"/>
            <a:ext cx="5239527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6" type="body"/>
          </p:nvPr>
        </p:nvSpPr>
        <p:spPr>
          <a:xfrm>
            <a:off x="680010" y="5058095"/>
            <a:ext cx="5239527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7" type="body"/>
          </p:nvPr>
        </p:nvSpPr>
        <p:spPr>
          <a:xfrm>
            <a:off x="678672" y="1773238"/>
            <a:ext cx="5239527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8" type="body"/>
          </p:nvPr>
        </p:nvSpPr>
        <p:spPr>
          <a:xfrm>
            <a:off x="678672" y="2967300"/>
            <a:ext cx="5239527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ида + текст">
  <p:cSld name="4 фактоида + текст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5345017" y="617219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2" type="body"/>
          </p:nvPr>
        </p:nvSpPr>
        <p:spPr>
          <a:xfrm>
            <a:off x="5345017" y="1620441"/>
            <a:ext cx="2779201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9"/>
          <p:cNvSpPr txBox="1"/>
          <p:nvPr>
            <p:ph idx="3" type="body"/>
          </p:nvPr>
        </p:nvSpPr>
        <p:spPr>
          <a:xfrm>
            <a:off x="5345017" y="2680785"/>
            <a:ext cx="2779202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4" type="body"/>
          </p:nvPr>
        </p:nvSpPr>
        <p:spPr>
          <a:xfrm>
            <a:off x="5345017" y="3684008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5" type="body"/>
          </p:nvPr>
        </p:nvSpPr>
        <p:spPr>
          <a:xfrm>
            <a:off x="8424464" y="617219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6" type="body"/>
          </p:nvPr>
        </p:nvSpPr>
        <p:spPr>
          <a:xfrm>
            <a:off x="8424463" y="1620441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7" type="body"/>
          </p:nvPr>
        </p:nvSpPr>
        <p:spPr>
          <a:xfrm>
            <a:off x="8424464" y="2680785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9"/>
          <p:cNvSpPr txBox="1"/>
          <p:nvPr>
            <p:ph idx="8" type="body"/>
          </p:nvPr>
        </p:nvSpPr>
        <p:spPr>
          <a:xfrm>
            <a:off x="8424463" y="3684008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9" type="body"/>
          </p:nvPr>
        </p:nvSpPr>
        <p:spPr>
          <a:xfrm>
            <a:off x="668348" y="2495795"/>
            <a:ext cx="3384001" cy="1110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type="title"/>
          </p:nvPr>
        </p:nvSpPr>
        <p:spPr>
          <a:xfrm>
            <a:off x="677333" y="692150"/>
            <a:ext cx="3366031" cy="1601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фактоидов">
  <p:cSld name="6 фактоидов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5345019" y="617219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5345019" y="1452768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3" type="body"/>
          </p:nvPr>
        </p:nvSpPr>
        <p:spPr>
          <a:xfrm>
            <a:off x="8375766" y="617219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4" type="body"/>
          </p:nvPr>
        </p:nvSpPr>
        <p:spPr>
          <a:xfrm>
            <a:off x="8375766" y="1452768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5" type="body"/>
          </p:nvPr>
        </p:nvSpPr>
        <p:spPr>
          <a:xfrm>
            <a:off x="5345019" y="2293322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6" type="body"/>
          </p:nvPr>
        </p:nvSpPr>
        <p:spPr>
          <a:xfrm>
            <a:off x="5345019" y="3128871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7" type="body"/>
          </p:nvPr>
        </p:nvSpPr>
        <p:spPr>
          <a:xfrm>
            <a:off x="8375766" y="2293322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8" type="body"/>
          </p:nvPr>
        </p:nvSpPr>
        <p:spPr>
          <a:xfrm>
            <a:off x="8375766" y="3128872"/>
            <a:ext cx="2484001" cy="597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9" type="body"/>
          </p:nvPr>
        </p:nvSpPr>
        <p:spPr>
          <a:xfrm>
            <a:off x="5345019" y="3971488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3" type="body"/>
          </p:nvPr>
        </p:nvSpPr>
        <p:spPr>
          <a:xfrm>
            <a:off x="5345019" y="4807039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14" type="body"/>
          </p:nvPr>
        </p:nvSpPr>
        <p:spPr>
          <a:xfrm>
            <a:off x="8375766" y="3971488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5" type="body"/>
          </p:nvPr>
        </p:nvSpPr>
        <p:spPr>
          <a:xfrm>
            <a:off x="8375766" y="4807039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6" type="body"/>
          </p:nvPr>
        </p:nvSpPr>
        <p:spPr>
          <a:xfrm>
            <a:off x="671512" y="2496200"/>
            <a:ext cx="3384002" cy="1110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фактоидов">
  <p:cSld name="9 фактоидов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5342973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2" type="body"/>
          </p:nvPr>
        </p:nvSpPr>
        <p:spPr>
          <a:xfrm>
            <a:off x="5342973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1"/>
          <p:cNvSpPr txBox="1"/>
          <p:nvPr>
            <p:ph idx="3" type="body"/>
          </p:nvPr>
        </p:nvSpPr>
        <p:spPr>
          <a:xfrm>
            <a:off x="7395992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346"/>
              <a:buFont typeface="Helvetica Neue"/>
              <a:buNone/>
              <a:defRPr sz="5346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4" type="body"/>
          </p:nvPr>
        </p:nvSpPr>
        <p:spPr>
          <a:xfrm>
            <a:off x="7395992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5" type="body"/>
          </p:nvPr>
        </p:nvSpPr>
        <p:spPr>
          <a:xfrm>
            <a:off x="9445338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346"/>
              <a:buFont typeface="Helvetica Neue"/>
              <a:buNone/>
              <a:defRPr sz="5346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6" type="body"/>
          </p:nvPr>
        </p:nvSpPr>
        <p:spPr>
          <a:xfrm>
            <a:off x="9445338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7" type="body"/>
          </p:nvPr>
        </p:nvSpPr>
        <p:spPr>
          <a:xfrm>
            <a:off x="5342973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8" type="body"/>
          </p:nvPr>
        </p:nvSpPr>
        <p:spPr>
          <a:xfrm>
            <a:off x="5342973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idx="9" type="body"/>
          </p:nvPr>
        </p:nvSpPr>
        <p:spPr>
          <a:xfrm>
            <a:off x="7399667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3" type="body"/>
          </p:nvPr>
        </p:nvSpPr>
        <p:spPr>
          <a:xfrm>
            <a:off x="7399667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14" type="body"/>
          </p:nvPr>
        </p:nvSpPr>
        <p:spPr>
          <a:xfrm>
            <a:off x="9452688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5" type="body"/>
          </p:nvPr>
        </p:nvSpPr>
        <p:spPr>
          <a:xfrm>
            <a:off x="9452688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16" type="body"/>
          </p:nvPr>
        </p:nvSpPr>
        <p:spPr>
          <a:xfrm>
            <a:off x="5342973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17" type="body"/>
          </p:nvPr>
        </p:nvSpPr>
        <p:spPr>
          <a:xfrm>
            <a:off x="5342973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1"/>
          <p:cNvSpPr txBox="1"/>
          <p:nvPr>
            <p:ph idx="18" type="body"/>
          </p:nvPr>
        </p:nvSpPr>
        <p:spPr>
          <a:xfrm>
            <a:off x="7395992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1"/>
          <p:cNvSpPr txBox="1"/>
          <p:nvPr>
            <p:ph idx="19" type="body"/>
          </p:nvPr>
        </p:nvSpPr>
        <p:spPr>
          <a:xfrm>
            <a:off x="7395992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31"/>
          <p:cNvSpPr txBox="1"/>
          <p:nvPr>
            <p:ph idx="20" type="body"/>
          </p:nvPr>
        </p:nvSpPr>
        <p:spPr>
          <a:xfrm>
            <a:off x="9445338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31"/>
          <p:cNvSpPr txBox="1"/>
          <p:nvPr>
            <p:ph idx="21" type="body"/>
          </p:nvPr>
        </p:nvSpPr>
        <p:spPr>
          <a:xfrm>
            <a:off x="9445338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1"/>
          <p:cNvSpPr txBox="1"/>
          <p:nvPr>
            <p:ph idx="22" type="body"/>
          </p:nvPr>
        </p:nvSpPr>
        <p:spPr>
          <a:xfrm>
            <a:off x="671512" y="2487266"/>
            <a:ext cx="3384002" cy="1110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1"/>
          <p:cNvSpPr txBox="1"/>
          <p:nvPr>
            <p:ph type="title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фактоидов">
  <p:cSld name="8 фактоидов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671512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2"/>
          <p:cNvSpPr txBox="1"/>
          <p:nvPr>
            <p:ph idx="2" type="body"/>
          </p:nvPr>
        </p:nvSpPr>
        <p:spPr>
          <a:xfrm>
            <a:off x="671512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2"/>
          <p:cNvSpPr txBox="1"/>
          <p:nvPr>
            <p:ph idx="3" type="body"/>
          </p:nvPr>
        </p:nvSpPr>
        <p:spPr>
          <a:xfrm>
            <a:off x="3433450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32"/>
          <p:cNvSpPr txBox="1"/>
          <p:nvPr>
            <p:ph idx="4" type="body"/>
          </p:nvPr>
        </p:nvSpPr>
        <p:spPr>
          <a:xfrm>
            <a:off x="3433450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32"/>
          <p:cNvSpPr txBox="1"/>
          <p:nvPr>
            <p:ph idx="5" type="body"/>
          </p:nvPr>
        </p:nvSpPr>
        <p:spPr>
          <a:xfrm>
            <a:off x="6195388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32"/>
          <p:cNvSpPr txBox="1"/>
          <p:nvPr>
            <p:ph idx="6" type="body"/>
          </p:nvPr>
        </p:nvSpPr>
        <p:spPr>
          <a:xfrm>
            <a:off x="6195388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32"/>
          <p:cNvSpPr txBox="1"/>
          <p:nvPr>
            <p:ph idx="7" type="body"/>
          </p:nvPr>
        </p:nvSpPr>
        <p:spPr>
          <a:xfrm>
            <a:off x="8957326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32"/>
          <p:cNvSpPr txBox="1"/>
          <p:nvPr>
            <p:ph idx="8" type="body"/>
          </p:nvPr>
        </p:nvSpPr>
        <p:spPr>
          <a:xfrm>
            <a:off x="8957326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32"/>
          <p:cNvSpPr txBox="1"/>
          <p:nvPr>
            <p:ph idx="9" type="body"/>
          </p:nvPr>
        </p:nvSpPr>
        <p:spPr>
          <a:xfrm>
            <a:off x="671512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32"/>
          <p:cNvSpPr txBox="1"/>
          <p:nvPr>
            <p:ph idx="13" type="body"/>
          </p:nvPr>
        </p:nvSpPr>
        <p:spPr>
          <a:xfrm>
            <a:off x="671512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32"/>
          <p:cNvSpPr txBox="1"/>
          <p:nvPr>
            <p:ph idx="14" type="body"/>
          </p:nvPr>
        </p:nvSpPr>
        <p:spPr>
          <a:xfrm>
            <a:off x="3433450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32"/>
          <p:cNvSpPr txBox="1"/>
          <p:nvPr>
            <p:ph idx="15" type="body"/>
          </p:nvPr>
        </p:nvSpPr>
        <p:spPr>
          <a:xfrm>
            <a:off x="3433450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16" type="body"/>
          </p:nvPr>
        </p:nvSpPr>
        <p:spPr>
          <a:xfrm>
            <a:off x="6195388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17" type="body"/>
          </p:nvPr>
        </p:nvSpPr>
        <p:spPr>
          <a:xfrm>
            <a:off x="6195388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18" type="body"/>
          </p:nvPr>
        </p:nvSpPr>
        <p:spPr>
          <a:xfrm>
            <a:off x="8957326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idx="19" type="body"/>
          </p:nvPr>
        </p:nvSpPr>
        <p:spPr>
          <a:xfrm>
            <a:off x="8957326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type="title"/>
          </p:nvPr>
        </p:nvSpPr>
        <p:spPr>
          <a:xfrm>
            <a:off x="677333" y="692150"/>
            <a:ext cx="10868555" cy="62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окап телефона (android) ">
  <p:cSld name="Мокап телефона (android) 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2" id="233" name="Google Shape;23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8439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/>
          <p:nvPr>
            <p:ph idx="2" type="pic"/>
          </p:nvPr>
        </p:nvSpPr>
        <p:spPr>
          <a:xfrm>
            <a:off x="7767579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33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37" name="Google Shape;237;p3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1 android)">
  <p:cSld name="Два мокапа телефона (1 android)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34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0" id="241" name="Google Shape;24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8754" y="692150"/>
            <a:ext cx="2655711" cy="55086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2" name="Google Shape;242;p34"/>
          <p:cNvSpPr/>
          <p:nvPr>
            <p:ph idx="2" type="pic"/>
          </p:nvPr>
        </p:nvSpPr>
        <p:spPr>
          <a:xfrm>
            <a:off x="9057892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5" id="243" name="Google Shape;243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04129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/>
          <p:nvPr>
            <p:ph idx="3" type="pic"/>
          </p:nvPr>
        </p:nvSpPr>
        <p:spPr>
          <a:xfrm>
            <a:off x="6343267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2 android) ">
  <p:cSld name="Два мокапа телефона (2 android) 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35"/>
          <p:cNvSpPr txBox="1"/>
          <p:nvPr>
            <p:ph type="title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2" id="249" name="Google Shape;24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0573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/>
          <p:nvPr>
            <p:ph idx="2" type="pic"/>
          </p:nvPr>
        </p:nvSpPr>
        <p:spPr>
          <a:xfrm>
            <a:off x="3469713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4" id="251" name="Google Shape;25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5948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/>
          <p:nvPr>
            <p:ph idx="3" type="pic"/>
          </p:nvPr>
        </p:nvSpPr>
        <p:spPr>
          <a:xfrm>
            <a:off x="755088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3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Увеличенный мокап телефона (android) ">
  <p:cSld name="Увеличенный мокап телефона (android) 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1" id="255" name="Google Shape;25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71106" y="692150"/>
            <a:ext cx="3863417" cy="801372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/>
          <p:nvPr>
            <p:ph idx="2" type="pic"/>
          </p:nvPr>
        </p:nvSpPr>
        <p:spPr>
          <a:xfrm>
            <a:off x="7274308" y="1170527"/>
            <a:ext cx="3457423" cy="73454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type="title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раздела">
  <p:cSld name="Титульный слайд раздела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9" id="64" name="Google Shape;64;p13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окап телефона ">
  <p:cSld name="Мокап телефона 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/>
          <p:nvPr/>
        </p:nvSpPr>
        <p:spPr>
          <a:xfrm>
            <a:off x="7915319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37"/>
          <p:cNvSpPr/>
          <p:nvPr>
            <p:ph idx="2" type="pic"/>
          </p:nvPr>
        </p:nvSpPr>
        <p:spPr>
          <a:xfrm>
            <a:off x="79603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37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3" id="265" name="Google Shape;265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88240" y="452281"/>
            <a:ext cx="3169716" cy="599138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1)">
  <p:cSld name="Два мокапа телефона (1)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38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270" name="Google Shape;270;p38"/>
          <p:cNvGrpSpPr/>
          <p:nvPr/>
        </p:nvGrpSpPr>
        <p:grpSpPr>
          <a:xfrm>
            <a:off x="8616939" y="452281"/>
            <a:ext cx="3169717" cy="5991384"/>
            <a:chOff x="0" y="0"/>
            <a:chExt cx="3169716" cy="5991382"/>
          </a:xfrm>
        </p:grpSpPr>
        <p:sp>
          <p:nvSpPr>
            <p:cNvPr id="271" name="Google Shape;271;p38"/>
            <p:cNvSpPr/>
            <p:nvPr/>
          </p:nvSpPr>
          <p:spPr>
            <a:xfrm>
              <a:off x="327079" y="346752"/>
              <a:ext cx="2515560" cy="5321046"/>
            </a:xfrm>
            <a:prstGeom prst="roundRect">
              <a:avLst>
                <a:gd fmla="val 9524" name="adj"/>
              </a:avLst>
            </a:prstGeom>
            <a:solidFill>
              <a:srgbClr val="00000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Рисунок 14" id="272" name="Google Shape;272;p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3169716" cy="59913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38"/>
          <p:cNvSpPr/>
          <p:nvPr>
            <p:ph idx="2" type="pic"/>
          </p:nvPr>
        </p:nvSpPr>
        <p:spPr>
          <a:xfrm>
            <a:off x="89890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74" name="Google Shape;274;p38"/>
          <p:cNvGrpSpPr/>
          <p:nvPr/>
        </p:nvGrpSpPr>
        <p:grpSpPr>
          <a:xfrm>
            <a:off x="5750197" y="452281"/>
            <a:ext cx="3169717" cy="5991384"/>
            <a:chOff x="0" y="0"/>
            <a:chExt cx="3169716" cy="5991382"/>
          </a:xfrm>
        </p:grpSpPr>
        <p:sp>
          <p:nvSpPr>
            <p:cNvPr id="275" name="Google Shape;275;p38"/>
            <p:cNvSpPr/>
            <p:nvPr/>
          </p:nvSpPr>
          <p:spPr>
            <a:xfrm>
              <a:off x="327078" y="346752"/>
              <a:ext cx="2515560" cy="5321046"/>
            </a:xfrm>
            <a:prstGeom prst="roundRect">
              <a:avLst>
                <a:gd fmla="val 9524" name="adj"/>
              </a:avLst>
            </a:prstGeom>
            <a:solidFill>
              <a:srgbClr val="00000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Рисунок 19" id="276" name="Google Shape;276;p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3169716" cy="59913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Google Shape;277;p38"/>
          <p:cNvSpPr/>
          <p:nvPr>
            <p:ph idx="3" type="pic"/>
          </p:nvPr>
        </p:nvSpPr>
        <p:spPr>
          <a:xfrm>
            <a:off x="6122287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2)">
  <p:cSld name="Два мокапа телефона (2)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/>
          <p:nvPr/>
        </p:nvSpPr>
        <p:spPr>
          <a:xfrm>
            <a:off x="3622719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39"/>
          <p:cNvSpPr txBox="1"/>
          <p:nvPr>
            <p:ph type="title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83" name="Google Shape;283;p39"/>
          <p:cNvSpPr/>
          <p:nvPr>
            <p:ph idx="2" type="pic"/>
          </p:nvPr>
        </p:nvSpPr>
        <p:spPr>
          <a:xfrm>
            <a:off x="36677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9"/>
          <p:cNvSpPr/>
          <p:nvPr/>
        </p:nvSpPr>
        <p:spPr>
          <a:xfrm>
            <a:off x="755974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39"/>
          <p:cNvSpPr/>
          <p:nvPr>
            <p:ph idx="3" type="pic"/>
          </p:nvPr>
        </p:nvSpPr>
        <p:spPr>
          <a:xfrm>
            <a:off x="800987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1" id="286" name="Google Shape;28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95641" y="452281"/>
            <a:ext cx="3169716" cy="59913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2" id="287" name="Google Shape;28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8896" y="452281"/>
            <a:ext cx="3169717" cy="599138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Увеличенный мокап телефона ">
  <p:cSld name="Увеличенный мокап телефона 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/>
          <p:nvPr/>
        </p:nvSpPr>
        <p:spPr>
          <a:xfrm>
            <a:off x="7508393" y="991395"/>
            <a:ext cx="3355919" cy="7215894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40"/>
          <p:cNvSpPr/>
          <p:nvPr>
            <p:ph idx="2" type="pic"/>
          </p:nvPr>
        </p:nvSpPr>
        <p:spPr>
          <a:xfrm>
            <a:off x="7530642" y="991396"/>
            <a:ext cx="3311421" cy="71640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40"/>
          <p:cNvSpPr txBox="1"/>
          <p:nvPr>
            <p:ph type="title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0" id="294" name="Google Shape;29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39061" y="498013"/>
            <a:ext cx="4303546" cy="813454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криншот (16:9)">
  <p:cSld name="Скриншот (16:9)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>
            <p:ph idx="2" type="pic"/>
          </p:nvPr>
        </p:nvSpPr>
        <p:spPr>
          <a:xfrm>
            <a:off x="5671079" y="2083205"/>
            <a:ext cx="5866490" cy="359961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Рисунок 1" id="298" name="Google Shape;29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76900" y="1773238"/>
            <a:ext cx="5868988" cy="30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/>
          <p:nvPr>
            <p:ph idx="1" type="body"/>
          </p:nvPr>
        </p:nvSpPr>
        <p:spPr>
          <a:xfrm>
            <a:off x="671514" y="177323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41"/>
          <p:cNvSpPr txBox="1"/>
          <p:nvPr>
            <p:ph type="title"/>
          </p:nvPr>
        </p:nvSpPr>
        <p:spPr>
          <a:xfrm>
            <a:off x="677333" y="692150"/>
            <a:ext cx="10868555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01" name="Google Shape;301;p4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ото">
  <p:cSld name="1 фото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43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4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 фото">
  <p:cSld name="1_1 фото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44"/>
          <p:cNvSpPr txBox="1"/>
          <p:nvPr>
            <p:ph type="title"/>
          </p:nvPr>
        </p:nvSpPr>
        <p:spPr>
          <a:xfrm>
            <a:off x="6870171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6864350" y="2018599"/>
            <a:ext cx="4649787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ото + подпись">
  <p:cSld name="1 фото + подпись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>
            <p:ph idx="2" type="pic"/>
          </p:nvPr>
        </p:nvSpPr>
        <p:spPr>
          <a:xfrm>
            <a:off x="6096000" y="692151"/>
            <a:ext cx="5437188" cy="4182177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6096000" y="5147214"/>
            <a:ext cx="5449888" cy="352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−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45"/>
          <p:cNvSpPr txBox="1"/>
          <p:nvPr>
            <p:ph idx="3" type="body"/>
          </p:nvPr>
        </p:nvSpPr>
        <p:spPr>
          <a:xfrm>
            <a:off x="6096000" y="5553075"/>
            <a:ext cx="5449888" cy="684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p45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17" name="Google Shape;317;p45"/>
          <p:cNvSpPr txBox="1"/>
          <p:nvPr>
            <p:ph idx="4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кружке">
  <p:cSld name="Фото в кружке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>
            <p:ph idx="2" type="pic"/>
          </p:nvPr>
        </p:nvSpPr>
        <p:spPr>
          <a:xfrm>
            <a:off x="1608083" y="1773236"/>
            <a:ext cx="3156226" cy="3156227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46"/>
          <p:cNvSpPr txBox="1"/>
          <p:nvPr>
            <p:ph type="title"/>
          </p:nvPr>
        </p:nvSpPr>
        <p:spPr>
          <a:xfrm>
            <a:off x="5340350" y="2201187"/>
            <a:ext cx="4891857" cy="1063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5337597" y="3441163"/>
            <a:ext cx="4894516" cy="117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4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ообществ">
  <p:cSld name="16 сообществ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/>
          <p:nvPr>
            <p:ph idx="2" type="pic"/>
          </p:nvPr>
        </p:nvSpPr>
        <p:spPr>
          <a:xfrm>
            <a:off x="5349730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7"/>
          <p:cNvSpPr/>
          <p:nvPr>
            <p:ph idx="3" type="pic"/>
          </p:nvPr>
        </p:nvSpPr>
        <p:spPr>
          <a:xfrm>
            <a:off x="6950626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7"/>
          <p:cNvSpPr/>
          <p:nvPr>
            <p:ph idx="4" type="pic"/>
          </p:nvPr>
        </p:nvSpPr>
        <p:spPr>
          <a:xfrm>
            <a:off x="8511196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7"/>
          <p:cNvSpPr/>
          <p:nvPr>
            <p:ph idx="5" type="pic"/>
          </p:nvPr>
        </p:nvSpPr>
        <p:spPr>
          <a:xfrm>
            <a:off x="10112093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7"/>
          <p:cNvSpPr/>
          <p:nvPr>
            <p:ph idx="6" type="pic"/>
          </p:nvPr>
        </p:nvSpPr>
        <p:spPr>
          <a:xfrm>
            <a:off x="5349730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7"/>
          <p:cNvSpPr/>
          <p:nvPr>
            <p:ph idx="7" type="pic"/>
          </p:nvPr>
        </p:nvSpPr>
        <p:spPr>
          <a:xfrm>
            <a:off x="6950626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7"/>
          <p:cNvSpPr/>
          <p:nvPr>
            <p:ph idx="8" type="pic"/>
          </p:nvPr>
        </p:nvSpPr>
        <p:spPr>
          <a:xfrm>
            <a:off x="8511196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47"/>
          <p:cNvSpPr/>
          <p:nvPr>
            <p:ph idx="9" type="pic"/>
          </p:nvPr>
        </p:nvSpPr>
        <p:spPr>
          <a:xfrm>
            <a:off x="10112093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7"/>
          <p:cNvSpPr/>
          <p:nvPr>
            <p:ph idx="13" type="pic"/>
          </p:nvPr>
        </p:nvSpPr>
        <p:spPr>
          <a:xfrm>
            <a:off x="5349730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7"/>
          <p:cNvSpPr/>
          <p:nvPr>
            <p:ph idx="14" type="pic"/>
          </p:nvPr>
        </p:nvSpPr>
        <p:spPr>
          <a:xfrm>
            <a:off x="6950626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47"/>
          <p:cNvSpPr/>
          <p:nvPr>
            <p:ph idx="15" type="pic"/>
          </p:nvPr>
        </p:nvSpPr>
        <p:spPr>
          <a:xfrm>
            <a:off x="8511196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47"/>
          <p:cNvSpPr/>
          <p:nvPr>
            <p:ph idx="16" type="pic"/>
          </p:nvPr>
        </p:nvSpPr>
        <p:spPr>
          <a:xfrm>
            <a:off x="10112093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7"/>
          <p:cNvSpPr/>
          <p:nvPr>
            <p:ph idx="17" type="pic"/>
          </p:nvPr>
        </p:nvSpPr>
        <p:spPr>
          <a:xfrm>
            <a:off x="5349730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47"/>
          <p:cNvSpPr/>
          <p:nvPr>
            <p:ph idx="18" type="pic"/>
          </p:nvPr>
        </p:nvSpPr>
        <p:spPr>
          <a:xfrm>
            <a:off x="6950626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7"/>
          <p:cNvSpPr/>
          <p:nvPr>
            <p:ph idx="19" type="pic"/>
          </p:nvPr>
        </p:nvSpPr>
        <p:spPr>
          <a:xfrm>
            <a:off x="8511196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47"/>
          <p:cNvSpPr/>
          <p:nvPr>
            <p:ph idx="20" type="pic"/>
          </p:nvPr>
        </p:nvSpPr>
        <p:spPr>
          <a:xfrm>
            <a:off x="10112093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671512" y="2550946"/>
            <a:ext cx="3371851" cy="3686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47"/>
          <p:cNvSpPr txBox="1"/>
          <p:nvPr>
            <p:ph type="title"/>
          </p:nvPr>
        </p:nvSpPr>
        <p:spPr>
          <a:xfrm>
            <a:off x="677333" y="692148"/>
            <a:ext cx="3366031" cy="170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43" name="Google Shape;343;p4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 QR + подпись">
  <p:cSld name="Финальный с QR + подпись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68" name="Google Shape;68;p15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620712" y="37248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15"/>
          <p:cNvSpPr/>
          <p:nvPr>
            <p:ph idx="2" type="pic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658812" y="5842000"/>
            <a:ext cx="5437189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−"/>
              <a:defRPr>
                <a:solidFill>
                  <a:srgbClr val="FFFFFF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">
  <p:cSld name="Цитата 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/>
        </p:nvSpPr>
        <p:spPr>
          <a:xfrm>
            <a:off x="3105308" y="-1049150"/>
            <a:ext cx="1876110" cy="439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0"/>
              <a:buFont typeface="Play"/>
              <a:buNone/>
            </a:pPr>
            <a:r>
              <a:rPr b="1" i="0" lang="en-US" sz="28800" u="none" cap="none" strike="noStrik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8"/>
          <p:cNvSpPr txBox="1"/>
          <p:nvPr>
            <p:ph idx="1" type="body"/>
          </p:nvPr>
        </p:nvSpPr>
        <p:spPr>
          <a:xfrm>
            <a:off x="5346701" y="711408"/>
            <a:ext cx="6199187" cy="1061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sz="3600">
                <a:solidFill>
                  <a:schemeClr val="accent1"/>
                </a:solidFill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−"/>
              <a:defRPr sz="3600"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48"/>
          <p:cNvSpPr/>
          <p:nvPr>
            <p:ph idx="2" type="pic"/>
          </p:nvPr>
        </p:nvSpPr>
        <p:spPr>
          <a:xfrm>
            <a:off x="671513" y="800101"/>
            <a:ext cx="3370772" cy="3371553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8"/>
          <p:cNvSpPr txBox="1"/>
          <p:nvPr>
            <p:ph idx="3" type="body"/>
          </p:nvPr>
        </p:nvSpPr>
        <p:spPr>
          <a:xfrm>
            <a:off x="672591" y="4580421"/>
            <a:ext cx="3372027" cy="888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9" name="Google Shape;349;p48"/>
          <p:cNvSpPr txBox="1"/>
          <p:nvPr>
            <p:ph idx="4" type="body"/>
          </p:nvPr>
        </p:nvSpPr>
        <p:spPr>
          <a:xfrm>
            <a:off x="672591" y="5490167"/>
            <a:ext cx="3370772" cy="710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0" name="Google Shape;350;p48"/>
          <p:cNvSpPr txBox="1"/>
          <p:nvPr>
            <p:ph idx="5" type="body"/>
          </p:nvPr>
        </p:nvSpPr>
        <p:spPr>
          <a:xfrm>
            <a:off x="5346701" y="1983399"/>
            <a:ext cx="6194152" cy="4166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1" name="Google Shape;351;p4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без фото">
  <p:cSld name="Цитата без фото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idx="1" type="body"/>
          </p:nvPr>
        </p:nvSpPr>
        <p:spPr>
          <a:xfrm>
            <a:off x="3359150" y="692151"/>
            <a:ext cx="8174039" cy="1609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  <a:defRPr sz="4400">
                <a:solidFill>
                  <a:schemeClr val="accent1"/>
                </a:solidFill>
              </a:defRPr>
            </a:lvl1pPr>
            <a:lvl2pPr indent="-508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2pPr>
            <a:lvl3pPr indent="-508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−"/>
              <a:defRPr sz="4400">
                <a:solidFill>
                  <a:schemeClr val="accent1"/>
                </a:solidFill>
              </a:defRPr>
            </a:lvl3pPr>
            <a:lvl4pPr indent="-508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4pPr>
            <a:lvl5pPr indent="-508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49"/>
          <p:cNvSpPr txBox="1"/>
          <p:nvPr>
            <p:ph idx="2" type="body"/>
          </p:nvPr>
        </p:nvSpPr>
        <p:spPr>
          <a:xfrm>
            <a:off x="3359150" y="5738829"/>
            <a:ext cx="8200515" cy="461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49"/>
          <p:cNvSpPr txBox="1"/>
          <p:nvPr>
            <p:ph idx="3" type="body"/>
          </p:nvPr>
        </p:nvSpPr>
        <p:spPr>
          <a:xfrm>
            <a:off x="3366813" y="2459421"/>
            <a:ext cx="8174040" cy="1609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49"/>
          <p:cNvSpPr txBox="1"/>
          <p:nvPr/>
        </p:nvSpPr>
        <p:spPr>
          <a:xfrm>
            <a:off x="635951" y="-1049151"/>
            <a:ext cx="1876110" cy="439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0"/>
              <a:buFont typeface="Play"/>
              <a:buNone/>
            </a:pPr>
            <a:r>
              <a:rPr b="1" i="0" lang="en-US" sz="28800" u="none" cap="none" strike="noStrik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 QR">
  <p:cSld name="Финальный с QR">
    <p:bg>
      <p:bgPr>
        <a:solidFill>
          <a:schemeClr val="accen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359" name="Google Shape;359;p50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0"/>
          <p:cNvSpPr txBox="1"/>
          <p:nvPr>
            <p:ph type="title"/>
          </p:nvPr>
        </p:nvSpPr>
        <p:spPr>
          <a:xfrm>
            <a:off x="620712" y="43725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61" name="Google Shape;361;p50"/>
          <p:cNvSpPr/>
          <p:nvPr>
            <p:ph idx="2" type="pic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5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Акцент">
  <p:cSld name="Акцент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1999416" y="2971951"/>
            <a:ext cx="8193167" cy="91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объект">
  <p:cSld name="Заголовок + объект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658812" y="1773238"/>
            <a:ext cx="10874376" cy="44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текст">
  <p:cSld name="Заголовок + текст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671512" y="1773238"/>
            <a:ext cx="10861676" cy="4464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Заголовок + текст в две колонки">
  <p:cSld name="2_Заголовок + текст в две колонки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idx="1" type="body"/>
          </p:nvPr>
        </p:nvSpPr>
        <p:spPr>
          <a:xfrm>
            <a:off x="677333" y="1773238"/>
            <a:ext cx="5304366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2" type="body"/>
          </p:nvPr>
        </p:nvSpPr>
        <p:spPr>
          <a:xfrm>
            <a:off x="6228824" y="1773239"/>
            <a:ext cx="5304364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скриншот (1)">
  <p:cSld name="Заголовок + скриншот (1)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2"/>
          <p:cNvSpPr txBox="1"/>
          <p:nvPr>
            <p:ph idx="1" type="body"/>
          </p:nvPr>
        </p:nvSpPr>
        <p:spPr>
          <a:xfrm>
            <a:off x="6096000" y="692150"/>
            <a:ext cx="5437188" cy="550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2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92" name="Google Shape;92;p42"/>
          <p:cNvSpPr txBox="1"/>
          <p:nvPr>
            <p:ph idx="2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-1" y="-114752"/>
            <a:ext cx="12188151" cy="64312"/>
            <a:chOff x="0" y="0"/>
            <a:chExt cx="12188149" cy="64310"/>
          </a:xfrm>
        </p:grpSpPr>
        <p:cxnSp>
          <p:nvCxnSpPr>
            <p:cNvPr id="7" name="Google Shape;7;p8"/>
            <p:cNvCxnSpPr/>
            <p:nvPr/>
          </p:nvCxnSpPr>
          <p:spPr>
            <a:xfrm flipH="1">
              <a:off x="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" name="Google Shape;8;p8"/>
            <p:cNvCxnSpPr/>
            <p:nvPr/>
          </p:nvCxnSpPr>
          <p:spPr>
            <a:xfrm>
              <a:off x="677119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" name="Google Shape;9;p8"/>
            <p:cNvCxnSpPr/>
            <p:nvPr/>
          </p:nvCxnSpPr>
          <p:spPr>
            <a:xfrm>
              <a:off x="135423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" name="Google Shape;10;p8"/>
            <p:cNvCxnSpPr/>
            <p:nvPr/>
          </p:nvCxnSpPr>
          <p:spPr>
            <a:xfrm>
              <a:off x="203135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" name="Google Shape;11;p8"/>
            <p:cNvCxnSpPr/>
            <p:nvPr/>
          </p:nvCxnSpPr>
          <p:spPr>
            <a:xfrm>
              <a:off x="270847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8"/>
            <p:cNvCxnSpPr/>
            <p:nvPr/>
          </p:nvCxnSpPr>
          <p:spPr>
            <a:xfrm>
              <a:off x="338559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8"/>
            <p:cNvCxnSpPr/>
            <p:nvPr/>
          </p:nvCxnSpPr>
          <p:spPr>
            <a:xfrm>
              <a:off x="406271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8"/>
            <p:cNvCxnSpPr/>
            <p:nvPr/>
          </p:nvCxnSpPr>
          <p:spPr>
            <a:xfrm>
              <a:off x="473983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8"/>
            <p:cNvCxnSpPr/>
            <p:nvPr/>
          </p:nvCxnSpPr>
          <p:spPr>
            <a:xfrm>
              <a:off x="5416952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8"/>
            <p:cNvCxnSpPr/>
            <p:nvPr/>
          </p:nvCxnSpPr>
          <p:spPr>
            <a:xfrm>
              <a:off x="6094071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8"/>
            <p:cNvCxnSpPr/>
            <p:nvPr/>
          </p:nvCxnSpPr>
          <p:spPr>
            <a:xfrm>
              <a:off x="677119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8"/>
            <p:cNvCxnSpPr/>
            <p:nvPr/>
          </p:nvCxnSpPr>
          <p:spPr>
            <a:xfrm>
              <a:off x="744830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8"/>
            <p:cNvCxnSpPr/>
            <p:nvPr/>
          </p:nvCxnSpPr>
          <p:spPr>
            <a:xfrm>
              <a:off x="812542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8"/>
            <p:cNvCxnSpPr/>
            <p:nvPr/>
          </p:nvCxnSpPr>
          <p:spPr>
            <a:xfrm>
              <a:off x="880254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8"/>
            <p:cNvCxnSpPr/>
            <p:nvPr/>
          </p:nvCxnSpPr>
          <p:spPr>
            <a:xfrm>
              <a:off x="947966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8"/>
            <p:cNvCxnSpPr/>
            <p:nvPr/>
          </p:nvCxnSpPr>
          <p:spPr>
            <a:xfrm>
              <a:off x="1015678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8"/>
            <p:cNvCxnSpPr/>
            <p:nvPr/>
          </p:nvCxnSpPr>
          <p:spPr>
            <a:xfrm>
              <a:off x="1083390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8"/>
            <p:cNvCxnSpPr/>
            <p:nvPr/>
          </p:nvCxnSpPr>
          <p:spPr>
            <a:xfrm>
              <a:off x="1151102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8"/>
            <p:cNvCxnSpPr/>
            <p:nvPr/>
          </p:nvCxnSpPr>
          <p:spPr>
            <a:xfrm>
              <a:off x="1218814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" name="Google Shape;26;p8"/>
          <p:cNvGrpSpPr/>
          <p:nvPr/>
        </p:nvGrpSpPr>
        <p:grpSpPr>
          <a:xfrm>
            <a:off x="-4" y="6987088"/>
            <a:ext cx="12188151" cy="64312"/>
            <a:chOff x="0" y="0"/>
            <a:chExt cx="12188149" cy="64310"/>
          </a:xfrm>
        </p:grpSpPr>
        <p:cxnSp>
          <p:nvCxnSpPr>
            <p:cNvPr id="27" name="Google Shape;27;p8"/>
            <p:cNvCxnSpPr/>
            <p:nvPr/>
          </p:nvCxnSpPr>
          <p:spPr>
            <a:xfrm flipH="1">
              <a:off x="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8"/>
            <p:cNvCxnSpPr/>
            <p:nvPr/>
          </p:nvCxnSpPr>
          <p:spPr>
            <a:xfrm>
              <a:off x="677119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8"/>
            <p:cNvCxnSpPr/>
            <p:nvPr/>
          </p:nvCxnSpPr>
          <p:spPr>
            <a:xfrm>
              <a:off x="135423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8"/>
            <p:cNvCxnSpPr/>
            <p:nvPr/>
          </p:nvCxnSpPr>
          <p:spPr>
            <a:xfrm>
              <a:off x="203135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8"/>
            <p:cNvCxnSpPr/>
            <p:nvPr/>
          </p:nvCxnSpPr>
          <p:spPr>
            <a:xfrm>
              <a:off x="270847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8"/>
            <p:cNvCxnSpPr/>
            <p:nvPr/>
          </p:nvCxnSpPr>
          <p:spPr>
            <a:xfrm>
              <a:off x="338559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8"/>
            <p:cNvCxnSpPr/>
            <p:nvPr/>
          </p:nvCxnSpPr>
          <p:spPr>
            <a:xfrm>
              <a:off x="406271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8"/>
            <p:cNvCxnSpPr/>
            <p:nvPr/>
          </p:nvCxnSpPr>
          <p:spPr>
            <a:xfrm>
              <a:off x="473983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8"/>
            <p:cNvCxnSpPr/>
            <p:nvPr/>
          </p:nvCxnSpPr>
          <p:spPr>
            <a:xfrm>
              <a:off x="5416952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8"/>
            <p:cNvCxnSpPr/>
            <p:nvPr/>
          </p:nvCxnSpPr>
          <p:spPr>
            <a:xfrm>
              <a:off x="6094071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8"/>
            <p:cNvCxnSpPr/>
            <p:nvPr/>
          </p:nvCxnSpPr>
          <p:spPr>
            <a:xfrm>
              <a:off x="677119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8"/>
            <p:cNvCxnSpPr/>
            <p:nvPr/>
          </p:nvCxnSpPr>
          <p:spPr>
            <a:xfrm>
              <a:off x="744830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8"/>
            <p:cNvCxnSpPr/>
            <p:nvPr/>
          </p:nvCxnSpPr>
          <p:spPr>
            <a:xfrm>
              <a:off x="812542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8"/>
            <p:cNvCxnSpPr/>
            <p:nvPr/>
          </p:nvCxnSpPr>
          <p:spPr>
            <a:xfrm>
              <a:off x="880254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8"/>
            <p:cNvCxnSpPr/>
            <p:nvPr/>
          </p:nvCxnSpPr>
          <p:spPr>
            <a:xfrm>
              <a:off x="947966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8"/>
            <p:cNvCxnSpPr/>
            <p:nvPr/>
          </p:nvCxnSpPr>
          <p:spPr>
            <a:xfrm>
              <a:off x="1015678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8"/>
            <p:cNvCxnSpPr/>
            <p:nvPr/>
          </p:nvCxnSpPr>
          <p:spPr>
            <a:xfrm>
              <a:off x="1083390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8"/>
            <p:cNvCxnSpPr/>
            <p:nvPr/>
          </p:nvCxnSpPr>
          <p:spPr>
            <a:xfrm>
              <a:off x="1151102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8"/>
            <p:cNvCxnSpPr/>
            <p:nvPr/>
          </p:nvCxnSpPr>
          <p:spPr>
            <a:xfrm>
              <a:off x="1218814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" name="Google Shape;46;p8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−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"/>
          <p:cNvSpPr txBox="1"/>
          <p:nvPr>
            <p:ph idx="1" type="body"/>
          </p:nvPr>
        </p:nvSpPr>
        <p:spPr>
          <a:xfrm>
            <a:off x="658812" y="3639110"/>
            <a:ext cx="10223501" cy="277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79"/>
              <a:buFont typeface="Helvetica Neue"/>
              <a:buNone/>
            </a:pPr>
            <a:r>
              <a:rPr lang="en-US" sz="1879"/>
              <a:t>Червяков Алексей</a:t>
            </a:r>
            <a:endParaRPr/>
          </a:p>
        </p:txBody>
      </p:sp>
      <p:sp>
        <p:nvSpPr>
          <p:cNvPr id="368" name="Google Shape;368;p1"/>
          <p:cNvSpPr txBox="1"/>
          <p:nvPr>
            <p:ph type="title"/>
          </p:nvPr>
        </p:nvSpPr>
        <p:spPr>
          <a:xfrm>
            <a:off x="622300" y="699320"/>
            <a:ext cx="10220325" cy="25206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/>
              <a:t>Безопасность</a:t>
            </a:r>
            <a:endParaRPr/>
          </a:p>
        </p:txBody>
      </p:sp>
      <p:sp>
        <p:nvSpPr>
          <p:cNvPr id="369" name="Google Shape;369;p1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19433aeaf2_0_37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219433aeaf2_0_37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MITM</a:t>
            </a:r>
            <a:endParaRPr/>
          </a:p>
        </p:txBody>
      </p:sp>
      <p:sp>
        <p:nvSpPr>
          <p:cNvPr id="433" name="Google Shape;433;g219433aeaf2_0_37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4" name="Google Shape;434;g219433aeaf2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00" y="1600200"/>
            <a:ext cx="108394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19433aeaf2_0_46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219433aeaf2_0_46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SSL Pinning</a:t>
            </a:r>
            <a:endParaRPr/>
          </a:p>
        </p:txBody>
      </p:sp>
      <p:sp>
        <p:nvSpPr>
          <p:cNvPr id="441" name="Google Shape;441;g219433aeaf2_0_46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2" name="Google Shape;442;g219433aeaf2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075" y="1869250"/>
            <a:ext cx="10185551" cy="40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19433aeaf2_0_53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5871F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&lt;?xml version="1.0" encoding="utf-8"?&gt;</a:t>
            </a:r>
            <a:endParaRPr sz="17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manifest</a:t>
            </a: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... &gt;</a:t>
            </a:r>
            <a:endParaRPr sz="17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</a:t>
            </a: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android:networkSecurityConfig=</a:t>
            </a:r>
            <a:r>
              <a:rPr lang="en-US" sz="17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"@xml/network_security_config"</a:t>
            </a:r>
            <a:endParaRPr sz="1750">
              <a:solidFill>
                <a:srgbClr val="C82829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... &gt;</a:t>
            </a:r>
            <a:endParaRPr sz="17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7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</a:t>
            </a: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manifest</a:t>
            </a: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300"/>
          </a:p>
        </p:txBody>
      </p:sp>
      <p:sp>
        <p:nvSpPr>
          <p:cNvPr id="448" name="Google Shape;448;g219433aeaf2_0_5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Настройка в android (стандартный механизм)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219433aeaf2_0_53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19433aeaf2_0_60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network-security-config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domain-config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includeSubdomains=</a:t>
            </a:r>
            <a:r>
              <a:rPr lang="en-US" sz="16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"true"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example.com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pin-set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pin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digest=</a:t>
            </a:r>
            <a:r>
              <a:rPr lang="en-US" sz="16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"SHA-256"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7HIpactkIAq2Y49orFOOQKurWxmmSFZhBCoQYcRhJ3Y=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pin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pin-set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domain-config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network-security-config</a:t>
            </a:r>
            <a:r>
              <a:rPr lang="en-US" sz="16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/>
          </a:p>
        </p:txBody>
      </p:sp>
      <p:sp>
        <p:nvSpPr>
          <p:cNvPr id="455" name="Google Shape;455;g219433aeaf2_0_6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Настройка в android (стандартный механизм)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219433aeaf2_0_6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19433aeaf2_0_67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CertificatePinner certPinner = </a:t>
            </a:r>
            <a:r>
              <a:rPr b="1" lang="en-US" sz="1650">
                <a:solidFill>
                  <a:srgbClr val="8959A8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CertificatePinner.Builder()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.add(</a:t>
            </a:r>
            <a:r>
              <a:rPr lang="en-US" sz="16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"appmattus.com"</a:t>
            </a: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US" sz="16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"sha256/4hw5tz+scE+TW+mlai5YipDfFWn1dqvfLG+nU7tq1V8="</a:t>
            </a: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.build();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OkHttpClient okHttpClient = </a:t>
            </a:r>
            <a:r>
              <a:rPr b="1" lang="en-US" sz="1650">
                <a:solidFill>
                  <a:srgbClr val="8959A8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OkHttpClient.Builder()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.certificatePinner(certPinner)</a:t>
            </a:r>
            <a:endParaRPr sz="16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.build();</a:t>
            </a:r>
            <a:endParaRPr sz="2200"/>
          </a:p>
        </p:txBody>
      </p:sp>
      <p:sp>
        <p:nvSpPr>
          <p:cNvPr id="462" name="Google Shape;462;g219433aeaf2_0_67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Okhttp client</a:t>
            </a:r>
            <a:endParaRPr/>
          </a:p>
        </p:txBody>
      </p:sp>
      <p:sp>
        <p:nvSpPr>
          <p:cNvPr id="463" name="Google Shape;463;g219433aeaf2_0_67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0e6f67d61e_0_0"/>
          <p:cNvSpPr txBox="1"/>
          <p:nvPr>
            <p:ph type="title"/>
          </p:nvPr>
        </p:nvSpPr>
        <p:spPr>
          <a:xfrm>
            <a:off x="603176" y="1119975"/>
            <a:ext cx="58665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Безопасность хранения данных</a:t>
            </a:r>
            <a:endParaRPr/>
          </a:p>
        </p:txBody>
      </p:sp>
      <p:sp>
        <p:nvSpPr>
          <p:cNvPr id="469" name="Google Shape;469;g20e6f67d61e_0_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9433aeaf2_0_74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Хранение данных</a:t>
            </a:r>
            <a:endParaRPr/>
          </a:p>
        </p:txBody>
      </p:sp>
      <p:sp>
        <p:nvSpPr>
          <p:cNvPr id="475" name="Google Shape;475;g219433aeaf2_0_74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6" name="Google Shape;476;g219433aeaf2_0_74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Проблема:</a:t>
            </a:r>
            <a:br>
              <a:rPr lang="en-US"/>
            </a:br>
            <a:r>
              <a:rPr lang="en-US"/>
              <a:t>Данные хранятся на устройстве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Решение:</a:t>
            </a:r>
            <a:br>
              <a:rPr lang="en-US"/>
            </a:br>
            <a:r>
              <a:rPr lang="en-US"/>
              <a:t>Шифрование данных android &gt; 6 версии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19433aeaf2_0_82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rgbClr val="BB0066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</a:t>
            </a:r>
            <a:r>
              <a:rPr lang="en-US" sz="1750">
                <a:solidFill>
                  <a:srgbClr val="3A3A3A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50">
                <a:solidFill>
                  <a:srgbClr val="336699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r>
              <a:rPr lang="en-US" sz="1750">
                <a:solidFill>
                  <a:srgbClr val="3A3A3A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 editor = getSharedPreferences(</a:t>
            </a:r>
            <a:r>
              <a:rPr lang="en-US" sz="1750">
                <a:solidFill>
                  <a:srgbClr val="DD2200"/>
                </a:solidFill>
                <a:highlight>
                  <a:srgbClr val="FFF0F0"/>
                </a:highlight>
                <a:latin typeface="Courier New"/>
                <a:ea typeface="Courier New"/>
                <a:cs typeface="Courier New"/>
                <a:sym typeface="Courier New"/>
              </a:rPr>
              <a:t>"preferenceName"</a:t>
            </a:r>
            <a:r>
              <a:rPr lang="en-US" sz="1750">
                <a:solidFill>
                  <a:srgbClr val="3A3A3A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750">
                <a:solidFill>
                  <a:srgbClr val="003366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MODE_PRIVATE</a:t>
            </a:r>
            <a:r>
              <a:rPr lang="en-US" sz="1750">
                <a:solidFill>
                  <a:srgbClr val="3A3A3A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750">
                <a:solidFill>
                  <a:srgbClr val="336699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edit</a:t>
            </a:r>
            <a:r>
              <a:rPr lang="en-US" sz="1750">
                <a:solidFill>
                  <a:srgbClr val="3A3A3A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750">
              <a:solidFill>
                <a:srgbClr val="3A3A3A"/>
              </a:solidFill>
              <a:highlight>
                <a:srgbClr val="FBFA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3A3A3A"/>
              </a:solidFill>
              <a:highlight>
                <a:srgbClr val="FBFA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A3A3A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editor.</a:t>
            </a:r>
            <a:r>
              <a:rPr lang="en-US" sz="1750">
                <a:solidFill>
                  <a:srgbClr val="336699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putString</a:t>
            </a:r>
            <a:r>
              <a:rPr lang="en-US" sz="1750">
                <a:solidFill>
                  <a:srgbClr val="3A3A3A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50">
                <a:solidFill>
                  <a:srgbClr val="DD2200"/>
                </a:solidFill>
                <a:highlight>
                  <a:srgbClr val="FFF0F0"/>
                </a:highlight>
                <a:latin typeface="Courier New"/>
                <a:ea typeface="Courier New"/>
                <a:cs typeface="Courier New"/>
                <a:sym typeface="Courier New"/>
              </a:rPr>
              <a:t>"key"</a:t>
            </a:r>
            <a:r>
              <a:rPr lang="en-US" sz="1750">
                <a:solidFill>
                  <a:srgbClr val="3A3A3A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50">
                <a:solidFill>
                  <a:srgbClr val="DD2200"/>
                </a:solidFill>
                <a:highlight>
                  <a:srgbClr val="FFF0F0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en-US" sz="1750">
                <a:solidFill>
                  <a:srgbClr val="3A3A3A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50">
              <a:solidFill>
                <a:srgbClr val="3A3A3A"/>
              </a:solidFill>
              <a:highlight>
                <a:srgbClr val="FBFA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3A3A3A"/>
              </a:solidFill>
              <a:highlight>
                <a:srgbClr val="FBFA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A3A3A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editor.</a:t>
            </a:r>
            <a:r>
              <a:rPr lang="en-US" sz="1750">
                <a:solidFill>
                  <a:srgbClr val="336699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lang="en-US" sz="1750">
                <a:solidFill>
                  <a:srgbClr val="3A3A3A"/>
                </a:solidFill>
                <a:highlight>
                  <a:srgbClr val="FBFAFD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750">
              <a:solidFill>
                <a:srgbClr val="3A3A3A"/>
              </a:solidFill>
              <a:highlight>
                <a:srgbClr val="FBFA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A3A3A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</a:rPr>
              <a:t>MODE_PRIVATE</a:t>
            </a:r>
            <a:r>
              <a:rPr lang="en-US" sz="1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 - означает, что доступ к данным может получить только ваше приложение.</a:t>
            </a:r>
            <a:endParaRPr sz="2300"/>
          </a:p>
        </p:txBody>
      </p:sp>
      <p:sp>
        <p:nvSpPr>
          <p:cNvPr id="482" name="Google Shape;482;g219433aeaf2_0_82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219433aeaf2_0_82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19433aeaf2_0_105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Проблема:</a:t>
            </a:r>
            <a:br>
              <a:rPr lang="en-US"/>
            </a:br>
            <a:r>
              <a:rPr lang="en-US"/>
              <a:t>В shared preferences можно хранить данные, но как с ними взаимодействовать и обновлять. А еще есть кнопка очистить данные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Решение:</a:t>
            </a:r>
            <a:br>
              <a:rPr lang="en-US"/>
            </a:br>
            <a:r>
              <a:rPr lang="en-US"/>
              <a:t>Использовать account manager android &gt; 7 версии либо использовать БД с шифрованием, например realm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219433aeaf2_0_105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Хранение токена</a:t>
            </a:r>
            <a:endParaRPr/>
          </a:p>
        </p:txBody>
      </p:sp>
      <p:sp>
        <p:nvSpPr>
          <p:cNvPr id="490" name="Google Shape;490;g219433aeaf2_0_105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19433aeaf2_0_111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endParaRPr sz="1450">
              <a:solidFill>
                <a:srgbClr val="C82829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android:name=</a:t>
            </a:r>
            <a:r>
              <a:rPr lang="en-US" sz="14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".account.AuthenticatorService"</a:t>
            </a:r>
            <a:endParaRPr sz="1450">
              <a:solidFill>
                <a:srgbClr val="C82829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android:exported=</a:t>
            </a:r>
            <a:r>
              <a:rPr lang="en-US" sz="14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intent-filter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android:name=</a:t>
            </a:r>
            <a:r>
              <a:rPr lang="en-US" sz="14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"android.accounts.AccountAuthenticator"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4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intent-filter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meta-data</a:t>
            </a:r>
            <a:endParaRPr sz="1450">
              <a:solidFill>
                <a:srgbClr val="C82829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android:name=</a:t>
            </a:r>
            <a:r>
              <a:rPr lang="en-US" sz="14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"android.accounts.AccountAuthenticator"</a:t>
            </a:r>
            <a:endParaRPr sz="1450">
              <a:solidFill>
                <a:srgbClr val="C82829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android:resource=</a:t>
            </a:r>
            <a:r>
              <a:rPr lang="en-US" sz="14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"@xml/authenticator"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450">
              <a:solidFill>
                <a:srgbClr val="4D4D4C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D4D4C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 sz="14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/>
          </a:p>
        </p:txBody>
      </p:sp>
      <p:sp>
        <p:nvSpPr>
          <p:cNvPr id="496" name="Google Shape;496;g219433aeaf2_0_111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Account manager</a:t>
            </a:r>
            <a:endParaRPr/>
          </a:p>
        </p:txBody>
      </p:sp>
      <p:sp>
        <p:nvSpPr>
          <p:cNvPr id="497" name="Google Shape;497;g219433aeaf2_0_111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716afab649_0_0"/>
          <p:cNvSpPr txBox="1"/>
          <p:nvPr>
            <p:ph idx="1" type="body"/>
          </p:nvPr>
        </p:nvSpPr>
        <p:spPr>
          <a:xfrm>
            <a:off x="6096000" y="692151"/>
            <a:ext cx="5437200" cy="55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127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n-US" sz="2700"/>
              <a:t>Проблемы с сетью</a:t>
            </a:r>
            <a:endParaRPr sz="2700"/>
          </a:p>
          <a:p>
            <a:pPr indent="-4000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Проблемы с хранением</a:t>
            </a:r>
            <a:endParaRPr sz="2700"/>
          </a:p>
          <a:p>
            <a:pPr indent="-4000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Проблемы в приложении</a:t>
            </a:r>
            <a:endParaRPr sz="2700"/>
          </a:p>
        </p:txBody>
      </p:sp>
      <p:sp>
        <p:nvSpPr>
          <p:cNvPr id="375" name="Google Shape;375;g1716afab649_0_0"/>
          <p:cNvSpPr txBox="1"/>
          <p:nvPr>
            <p:ph type="title"/>
          </p:nvPr>
        </p:nvSpPr>
        <p:spPr>
          <a:xfrm>
            <a:off x="677333" y="692150"/>
            <a:ext cx="51654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Наш план</a:t>
            </a:r>
            <a:endParaRPr/>
          </a:p>
        </p:txBody>
      </p:sp>
      <p:sp>
        <p:nvSpPr>
          <p:cNvPr id="376" name="Google Shape;376;g1716afab649_0_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19433aeaf2_0_118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account-authenticator</a:t>
            </a: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750">
              <a:solidFill>
                <a:srgbClr val="C82829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xmlns:android=</a:t>
            </a:r>
            <a:r>
              <a:rPr lang="en-US" sz="17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  <a:endParaRPr sz="1750">
              <a:solidFill>
                <a:srgbClr val="C82829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android:accountType=</a:t>
            </a:r>
            <a:r>
              <a:rPr lang="en-US" sz="17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"@string/account_type"</a:t>
            </a:r>
            <a:endParaRPr sz="1750">
              <a:solidFill>
                <a:srgbClr val="C82829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android:label=</a:t>
            </a:r>
            <a:r>
              <a:rPr lang="en-US" sz="1750">
                <a:solidFill>
                  <a:srgbClr val="718C00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"@string/app_name"</a:t>
            </a:r>
            <a:r>
              <a:rPr lang="en-US" sz="1750">
                <a:solidFill>
                  <a:srgbClr val="C82829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2300"/>
          </a:p>
        </p:txBody>
      </p:sp>
      <p:sp>
        <p:nvSpPr>
          <p:cNvPr id="503" name="Google Shape;503;g219433aeaf2_0_118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Account manager</a:t>
            </a:r>
            <a:endParaRPr/>
          </a:p>
        </p:txBody>
      </p:sp>
      <p:sp>
        <p:nvSpPr>
          <p:cNvPr id="504" name="Google Shape;504;g219433aeaf2_0_118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19433aeaf2_0_90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Проблема:</a:t>
            </a:r>
            <a:br>
              <a:rPr lang="en-US"/>
            </a:br>
            <a:r>
              <a:rPr lang="en-US"/>
              <a:t>данные хранятся в xml shared preferences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Решение:</a:t>
            </a:r>
            <a:br>
              <a:rPr lang="en-US"/>
            </a:br>
            <a:r>
              <a:rPr lang="en-US"/>
              <a:t>Использовать шифрование дополнительное, например </a:t>
            </a:r>
            <a:r>
              <a:rPr lang="en-US"/>
              <a:t>javax.crypto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219433aeaf2_0_9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Рутованные девайсы</a:t>
            </a:r>
            <a:endParaRPr/>
          </a:p>
        </p:txBody>
      </p:sp>
      <p:sp>
        <p:nvSpPr>
          <p:cNvPr id="511" name="Google Shape;511;g219433aeaf2_0_9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19433aeaf2_0_0"/>
          <p:cNvSpPr txBox="1"/>
          <p:nvPr>
            <p:ph type="title"/>
          </p:nvPr>
        </p:nvSpPr>
        <p:spPr>
          <a:xfrm>
            <a:off x="603176" y="1119975"/>
            <a:ext cx="58665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Безопасность приложения</a:t>
            </a:r>
            <a:endParaRPr/>
          </a:p>
        </p:txBody>
      </p:sp>
      <p:sp>
        <p:nvSpPr>
          <p:cNvPr id="517" name="Google Shape;517;g219433aeaf2_0_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19433aeaf2_0_125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Обфускация</a:t>
            </a:r>
            <a:endParaRPr/>
          </a:p>
        </p:txBody>
      </p:sp>
      <p:sp>
        <p:nvSpPr>
          <p:cNvPr id="523" name="Google Shape;523;g219433aeaf2_0_125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4" name="Google Shape;524;g219433aeaf2_0_125"/>
          <p:cNvSpPr txBox="1"/>
          <p:nvPr>
            <p:ph idx="1" type="body"/>
          </p:nvPr>
        </p:nvSpPr>
        <p:spPr>
          <a:xfrm>
            <a:off x="671512" y="1773238"/>
            <a:ext cx="10861800" cy="44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Проблема:</a:t>
            </a:r>
            <a:br>
              <a:rPr lang="en-US"/>
            </a:br>
            <a:r>
              <a:rPr lang="en-US"/>
              <a:t>Можно декомпилировать apk и посмотреть, что в нем есть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Решение: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Использовать proguard или проприетарный обфускатор. Можно использовать JNI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19433aeaf2_0_150"/>
          <p:cNvSpPr txBox="1"/>
          <p:nvPr>
            <p:ph idx="1" type="body"/>
          </p:nvPr>
        </p:nvSpPr>
        <p:spPr>
          <a:xfrm>
            <a:off x="671512" y="1773238"/>
            <a:ext cx="10861800" cy="4464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31313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android {</a:t>
            </a:r>
            <a:endParaRPr sz="1550">
              <a:solidFill>
                <a:srgbClr val="31313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31313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   ...</a:t>
            </a:r>
            <a:endParaRPr sz="1550">
              <a:solidFill>
                <a:srgbClr val="31313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31313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   buildTypes {</a:t>
            </a:r>
            <a:endParaRPr sz="1550">
              <a:solidFill>
                <a:srgbClr val="31313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31313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       release {</a:t>
            </a:r>
            <a:endParaRPr sz="1550">
              <a:solidFill>
                <a:srgbClr val="31313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31313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           shrinkResources true</a:t>
            </a:r>
            <a:endParaRPr sz="1550">
              <a:solidFill>
                <a:srgbClr val="31313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31313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           minifyEnabled true</a:t>
            </a:r>
            <a:endParaRPr sz="1550">
              <a:solidFill>
                <a:srgbClr val="31313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31313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           proguardFiles getDefaultProguardFile('proguard-android.txt'),</a:t>
            </a:r>
            <a:endParaRPr sz="1550">
              <a:solidFill>
                <a:srgbClr val="31313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31313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                   'proguard-rules.pro'</a:t>
            </a:r>
            <a:endParaRPr sz="1550">
              <a:solidFill>
                <a:srgbClr val="31313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31313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sz="1550">
              <a:solidFill>
                <a:srgbClr val="31313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31313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  <a:endParaRPr sz="1550">
              <a:solidFill>
                <a:srgbClr val="31313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>
                <a:solidFill>
                  <a:srgbClr val="31313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550">
              <a:solidFill>
                <a:srgbClr val="31313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530" name="Google Shape;530;g219433aeaf2_0_15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Proguard</a:t>
            </a:r>
            <a:endParaRPr/>
          </a:p>
        </p:txBody>
      </p:sp>
      <p:sp>
        <p:nvSpPr>
          <p:cNvPr id="531" name="Google Shape;531;g219433aeaf2_0_15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9433aeaf2_0_143"/>
          <p:cNvSpPr txBox="1"/>
          <p:nvPr>
            <p:ph idx="1" type="body"/>
          </p:nvPr>
        </p:nvSpPr>
        <p:spPr>
          <a:xfrm>
            <a:off x="671512" y="1773238"/>
            <a:ext cx="10861800" cy="44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Проблема:</a:t>
            </a:r>
            <a:br>
              <a:rPr lang="en-US"/>
            </a:br>
            <a:r>
              <a:rPr lang="en-US"/>
              <a:t>Экспортированные компоненты. Компоненты в которых настроены intent фильтры. Неявные интенты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Решение: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Закрыть дополнительным permission. Сделать не экспортируемый компонент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219433aeaf2_0_14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Уязвимость компонентов</a:t>
            </a:r>
            <a:endParaRPr/>
          </a:p>
        </p:txBody>
      </p:sp>
      <p:sp>
        <p:nvSpPr>
          <p:cNvPr id="538" name="Google Shape;538;g219433aeaf2_0_143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19433aeaf2_0_166"/>
          <p:cNvSpPr txBox="1"/>
          <p:nvPr>
            <p:ph idx="1" type="body"/>
          </p:nvPr>
        </p:nvSpPr>
        <p:spPr>
          <a:xfrm>
            <a:off x="671512" y="1773238"/>
            <a:ext cx="10861800" cy="44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activity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com.companyX.activities.ActivityA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android:exported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"/&gt;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219433aeaf2_0_166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Exported</a:t>
            </a:r>
            <a:endParaRPr/>
          </a:p>
        </p:txBody>
      </p:sp>
      <p:sp>
        <p:nvSpPr>
          <p:cNvPr id="545" name="Google Shape;545;g219433aeaf2_0_166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19433aeaf2_0_157"/>
          <p:cNvSpPr txBox="1"/>
          <p:nvPr>
            <p:ph idx="1" type="body"/>
          </p:nvPr>
        </p:nvSpPr>
        <p:spPr>
          <a:xfrm>
            <a:off x="671512" y="1773238"/>
            <a:ext cx="10861800" cy="44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5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&lt;permission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android:name="com.companyX.permission.custom"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android:description="@string/custom_permission_description"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android:icon="R.drawable.ic_custom_permission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android:label="@string/custom_permission_label"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android:protectionLevel="signature"/&gt;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receiver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com.companyX.receivers.ReceiverA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android:permission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com.companyX.permission.custom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intent-filter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android:priority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999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action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com.companyX.action.ACTION_A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"/&gt;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intent-filter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receiver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Google Shape;551;g219433aeaf2_0_157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Permission</a:t>
            </a:r>
            <a:endParaRPr/>
          </a:p>
        </p:txBody>
      </p:sp>
      <p:sp>
        <p:nvSpPr>
          <p:cNvPr id="552" name="Google Shape;552;g219433aeaf2_0_157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19433aeaf2_0_179"/>
          <p:cNvSpPr txBox="1"/>
          <p:nvPr>
            <p:ph idx="1" type="body"/>
          </p:nvPr>
        </p:nvSpPr>
        <p:spPr>
          <a:xfrm>
            <a:off x="671512" y="1773238"/>
            <a:ext cx="10861800" cy="44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Проблема: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Открыть файл локальный а в нем есть вредоносный скрипт, позволяющий получить содержимое приватного файла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Решение: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использовать Android &gt; 6. Не разрешать открывать локальные файлы. Закрыть доступ к webview извне </a:t>
            </a:r>
            <a:endParaRPr/>
          </a:p>
        </p:txBody>
      </p:sp>
      <p:sp>
        <p:nvSpPr>
          <p:cNvPr id="558" name="Google Shape;558;g219433aeaf2_0_179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WebView</a:t>
            </a:r>
            <a:endParaRPr/>
          </a:p>
        </p:txBody>
      </p:sp>
      <p:sp>
        <p:nvSpPr>
          <p:cNvPr id="559" name="Google Shape;559;g219433aeaf2_0_179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19433aeaf2_0_132"/>
          <p:cNvSpPr txBox="1"/>
          <p:nvPr>
            <p:ph idx="1" type="body"/>
          </p:nvPr>
        </p:nvSpPr>
        <p:spPr>
          <a:xfrm>
            <a:off x="671512" y="1773238"/>
            <a:ext cx="10861800" cy="44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MobSF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6F8FA"/>
                </a:highlight>
                <a:latin typeface="Arial"/>
                <a:ea typeface="Arial"/>
                <a:cs typeface="Arial"/>
                <a:sym typeface="Arial"/>
              </a:rPr>
              <a:t>bytecode-viewer</a:t>
            </a:r>
            <a:endParaRPr sz="1500">
              <a:solidFill>
                <a:schemeClr val="hlink"/>
              </a:solidFill>
              <a:highlight>
                <a:srgbClr val="F6F8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219433aeaf2_0_132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Вспомогательный софт</a:t>
            </a:r>
            <a:endParaRPr/>
          </a:p>
        </p:txBody>
      </p:sp>
      <p:sp>
        <p:nvSpPr>
          <p:cNvPr id="566" name="Google Shape;566;g219433aeaf2_0_132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7" name="Google Shape;567;g219433aeaf2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925" y="2257675"/>
            <a:ext cx="8182650" cy="38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716afab649_0_17"/>
          <p:cNvSpPr txBox="1"/>
          <p:nvPr>
            <p:ph type="title"/>
          </p:nvPr>
        </p:nvSpPr>
        <p:spPr>
          <a:xfrm>
            <a:off x="603175" y="1119975"/>
            <a:ext cx="51588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540"/>
              <a:t>Организационные моменты</a:t>
            </a:r>
            <a:endParaRPr sz="4540"/>
          </a:p>
        </p:txBody>
      </p:sp>
      <p:sp>
        <p:nvSpPr>
          <p:cNvPr id="382" name="Google Shape;382;g1716afab649_0_17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"/>
          <p:cNvSpPr txBox="1"/>
          <p:nvPr>
            <p:ph type="title"/>
          </p:nvPr>
        </p:nvSpPr>
        <p:spPr>
          <a:xfrm>
            <a:off x="620712" y="583317"/>
            <a:ext cx="5475289" cy="27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>
                <a:solidFill>
                  <a:srgbClr val="FFFFFF"/>
                </a:solidFill>
              </a:rPr>
              <a:t>Оставьте отзыв!</a:t>
            </a:r>
            <a:endParaRPr/>
          </a:p>
        </p:txBody>
      </p:sp>
      <p:sp>
        <p:nvSpPr>
          <p:cNvPr id="573" name="Google Shape;573;p6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"/>
          <p:cNvSpPr txBox="1"/>
          <p:nvPr>
            <p:ph type="title"/>
          </p:nvPr>
        </p:nvSpPr>
        <p:spPr>
          <a:xfrm>
            <a:off x="620712" y="37248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70"/>
              <a:buFont typeface="Helvetica Neue"/>
              <a:buNone/>
            </a:pPr>
            <a:r>
              <a:rPr lang="en-US" sz="6270"/>
              <a:t>Спасибо </a:t>
            </a:r>
            <a:br>
              <a:rPr lang="en-US" sz="6270"/>
            </a:br>
            <a:r>
              <a:rPr lang="en-US" sz="6270"/>
              <a:t>за внимание!</a:t>
            </a:r>
            <a:endParaRPr/>
          </a:p>
        </p:txBody>
      </p:sp>
      <p:sp>
        <p:nvSpPr>
          <p:cNvPr id="579" name="Google Shape;579;p7"/>
          <p:cNvSpPr txBox="1"/>
          <p:nvPr>
            <p:ph idx="1" type="body"/>
          </p:nvPr>
        </p:nvSpPr>
        <p:spPr>
          <a:xfrm>
            <a:off x="658812" y="5842000"/>
            <a:ext cx="5437189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Червяков Алексей</a:t>
            </a:r>
            <a:endParaRPr/>
          </a:p>
        </p:txBody>
      </p:sp>
      <p:sp>
        <p:nvSpPr>
          <p:cNvPr id="580" name="Google Shape;580;p7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716afab649_0_5"/>
          <p:cNvSpPr txBox="1"/>
          <p:nvPr>
            <p:ph idx="1" type="body"/>
          </p:nvPr>
        </p:nvSpPr>
        <p:spPr>
          <a:xfrm>
            <a:off x="658812" y="5842000"/>
            <a:ext cx="5437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88" name="Google Shape;388;g1716afab649_0_5"/>
          <p:cNvSpPr txBox="1"/>
          <p:nvPr>
            <p:ph type="title"/>
          </p:nvPr>
        </p:nvSpPr>
        <p:spPr>
          <a:xfrm>
            <a:off x="620712" y="3724881"/>
            <a:ext cx="54753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Напоминание отметиться на портале</a:t>
            </a:r>
            <a:endParaRPr/>
          </a:p>
        </p:txBody>
      </p:sp>
      <p:sp>
        <p:nvSpPr>
          <p:cNvPr id="389" name="Google Shape;389;g1716afab649_0_5"/>
          <p:cNvSpPr txBox="1"/>
          <p:nvPr/>
        </p:nvSpPr>
        <p:spPr>
          <a:xfrm>
            <a:off x="620700" y="890750"/>
            <a:ext cx="118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-US" sz="7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🖥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716afab649_0_5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716afab649_0_31"/>
          <p:cNvSpPr txBox="1"/>
          <p:nvPr>
            <p:ph type="title"/>
          </p:nvPr>
        </p:nvSpPr>
        <p:spPr>
          <a:xfrm>
            <a:off x="603176" y="1119975"/>
            <a:ext cx="55509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Безопасность сети</a:t>
            </a:r>
            <a:endParaRPr/>
          </a:p>
        </p:txBody>
      </p:sp>
      <p:sp>
        <p:nvSpPr>
          <p:cNvPr id="396" name="Google Shape;396;g1716afab649_0_31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9433aeaf2_0_5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Безопасность сети</a:t>
            </a:r>
            <a:endParaRPr/>
          </a:p>
        </p:txBody>
      </p:sp>
      <p:sp>
        <p:nvSpPr>
          <p:cNvPr id="402" name="Google Shape;402;g219433aeaf2_0_5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g219433aeaf2_0_5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Проблема:</a:t>
            </a:r>
            <a:endParaRPr b="1"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 — широко распространённый протокол передачи данных, изначально предназначенный для передачи гипертекстовых документов (тех, которые могут содержать ссылки, позволяющие организовать переход к другим документам).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Решение:</a:t>
            </a:r>
            <a:endParaRPr b="1"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Для того, чтобы предотвратить возможность чтения и модификации запросов, поверх обычного HTTP добавили SSL и появился протокол HTTPS, где буква S расшифровывается как Secure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использовать SSL/TLS сертификат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19433aeaf2_0_14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219433aeaf2_0_14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TLS handshake (RSA)</a:t>
            </a:r>
            <a:endParaRPr/>
          </a:p>
        </p:txBody>
      </p:sp>
      <p:sp>
        <p:nvSpPr>
          <p:cNvPr id="410" name="Google Shape;410;g219433aeaf2_0_14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1" name="Google Shape;411;g219433aeaf2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825" y="1179350"/>
            <a:ext cx="7693824" cy="50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19433aeaf2_0_22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219433aeaf2_0_22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TLS handshake (DHE)</a:t>
            </a:r>
            <a:endParaRPr/>
          </a:p>
        </p:txBody>
      </p:sp>
      <p:sp>
        <p:nvSpPr>
          <p:cNvPr id="418" name="Google Shape;418;g219433aeaf2_0_22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9" name="Google Shape;419;g219433aeaf2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475" y="1336250"/>
            <a:ext cx="7511050" cy="49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19433aeaf2_0_30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Проблема:</a:t>
            </a:r>
            <a:br>
              <a:rPr lang="en-US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Атака на канал связи, при которой злоумышленник находится в одной сети с вами и обладает контролем над точкой доступа, или каким-то образом может перенаправить вас на свой прокси-сервер внутри сети. Злоумышленник для клиента представляется конечным сервером, а для сервера - клиентом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Решение:</a:t>
            </a:r>
            <a:br>
              <a:rPr lang="en-US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качестве защиты мобильного приложения от подобных атак применяют механизм, который называется SSL Pinning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219433aeaf2_0_3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MITM (Man in the middle)</a:t>
            </a:r>
            <a:endParaRPr/>
          </a:p>
        </p:txBody>
      </p:sp>
      <p:sp>
        <p:nvSpPr>
          <p:cNvPr id="426" name="Google Shape;426;g219433aeaf2_0_3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