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hdB9gUT81vBVMdx9yZQ5jCHcTi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Unit 5</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and Principles</a:t>
            </a:r>
            <a:endParaRPr/>
          </a:p>
        </p:txBody>
      </p:sp>
      <p:sp>
        <p:nvSpPr>
          <p:cNvPr id="139" name="Google Shape;139;p10"/>
          <p:cNvSpPr txBox="1"/>
          <p:nvPr>
            <p:ph idx="1" type="body"/>
          </p:nvPr>
        </p:nvSpPr>
        <p:spPr>
          <a:xfrm>
            <a:off x="457200" y="1371600"/>
            <a:ext cx="8229600" cy="5410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b="1" lang="en-US"/>
              <a:t>Working software is the primary measure of progress</a:t>
            </a:r>
            <a:r>
              <a:rPr lang="en-US"/>
              <a:t> – Delivering functional software to the customer is the ultimate factor that measures progress.</a:t>
            </a:r>
            <a:endParaRPr/>
          </a:p>
          <a:p>
            <a:pPr indent="-342900" lvl="0" marL="342900" rtl="0" algn="l">
              <a:lnSpc>
                <a:spcPct val="100000"/>
              </a:lnSpc>
              <a:spcBef>
                <a:spcPts val="448"/>
              </a:spcBef>
              <a:spcAft>
                <a:spcPts val="0"/>
              </a:spcAft>
              <a:buClr>
                <a:schemeClr val="dk1"/>
              </a:buClr>
              <a:buSzPct val="100000"/>
              <a:buChar char="•"/>
            </a:pPr>
            <a:r>
              <a:rPr b="1" lang="en-US"/>
              <a:t>Agile processes to support a consistent development pace </a:t>
            </a:r>
            <a:r>
              <a:rPr lang="en-US"/>
              <a:t>–</a:t>
            </a:r>
            <a:r>
              <a:rPr b="1" lang="en-US"/>
              <a:t> </a:t>
            </a:r>
            <a:r>
              <a:rPr lang="en-US"/>
              <a:t>Teams establish a repeatable and maintainable speed at which they can deliver working software, and they repeat it with each release.</a:t>
            </a:r>
            <a:endParaRPr/>
          </a:p>
          <a:p>
            <a:pPr indent="-342900" lvl="0" marL="342900" rtl="0" algn="l">
              <a:lnSpc>
                <a:spcPct val="100000"/>
              </a:lnSpc>
              <a:spcBef>
                <a:spcPts val="448"/>
              </a:spcBef>
              <a:spcAft>
                <a:spcPts val="0"/>
              </a:spcAft>
              <a:buClr>
                <a:schemeClr val="dk1"/>
              </a:buClr>
              <a:buSzPct val="100000"/>
              <a:buChar char="•"/>
            </a:pPr>
            <a:r>
              <a:rPr b="1" lang="en-US"/>
              <a:t>Attention to technical detail and design enhances agility </a:t>
            </a:r>
            <a:r>
              <a:rPr lang="en-US"/>
              <a:t>– The right skills and good design ensures the team can maintain the pace, constantly improve the product, and sustain change.</a:t>
            </a:r>
            <a:endParaRPr/>
          </a:p>
          <a:p>
            <a:pPr indent="-342900" lvl="0" marL="342900" rtl="0" algn="l">
              <a:lnSpc>
                <a:spcPct val="100000"/>
              </a:lnSpc>
              <a:spcBef>
                <a:spcPts val="448"/>
              </a:spcBef>
              <a:spcAft>
                <a:spcPts val="0"/>
              </a:spcAft>
              <a:buClr>
                <a:schemeClr val="dk1"/>
              </a:buClr>
              <a:buSzPct val="100000"/>
              <a:buChar char="•"/>
            </a:pPr>
            <a:r>
              <a:rPr b="1" lang="en-US"/>
              <a:t>Simplicity</a:t>
            </a:r>
            <a:r>
              <a:rPr lang="en-US"/>
              <a:t> – Develop just enough to get the job done for right now.</a:t>
            </a:r>
            <a:endParaRPr/>
          </a:p>
          <a:p>
            <a:pPr indent="-342900" lvl="0" marL="342900" rtl="0" algn="l">
              <a:lnSpc>
                <a:spcPct val="100000"/>
              </a:lnSpc>
              <a:spcBef>
                <a:spcPts val="448"/>
              </a:spcBef>
              <a:spcAft>
                <a:spcPts val="0"/>
              </a:spcAft>
              <a:buClr>
                <a:schemeClr val="dk1"/>
              </a:buClr>
              <a:buSzPct val="100000"/>
              <a:buChar char="•"/>
            </a:pPr>
            <a:r>
              <a:rPr b="1" lang="en-US"/>
              <a:t>Self-organizing teams encourage great architectures, requirements, and designs </a:t>
            </a:r>
            <a:r>
              <a:rPr lang="en-US"/>
              <a:t>– Skilled and motivated team members who have decision-making power, take ownership, communicate regularly with other team members, and share ideas that deliver quality products.</a:t>
            </a:r>
            <a:endParaRPr/>
          </a:p>
          <a:p>
            <a:pPr indent="-342900" lvl="0" marL="342900" rtl="0" algn="l">
              <a:lnSpc>
                <a:spcPct val="100000"/>
              </a:lnSpc>
              <a:spcBef>
                <a:spcPts val="448"/>
              </a:spcBef>
              <a:spcAft>
                <a:spcPts val="0"/>
              </a:spcAft>
              <a:buClr>
                <a:schemeClr val="dk1"/>
              </a:buClr>
              <a:buSzPct val="100000"/>
              <a:buChar char="•"/>
            </a:pPr>
            <a:r>
              <a:rPr b="1" lang="en-US"/>
              <a:t>Regular reflections on how to become more effective </a:t>
            </a:r>
            <a:r>
              <a:rPr lang="en-US"/>
              <a:t>– Self-improvement, process improvement, advancing skills, and techniques help team members work more efficiently.</a:t>
            </a:r>
            <a:endParaRPr/>
          </a:p>
          <a:p>
            <a:pPr indent="-20066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45" name="Google Shape;145;p11"/>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lang="en-US"/>
              <a:t>Toyota working model :</a:t>
            </a:r>
            <a:endParaRPr/>
          </a:p>
          <a:p>
            <a:pPr indent="-342900" lvl="0" marL="342900" rtl="0" algn="l">
              <a:lnSpc>
                <a:spcPct val="100000"/>
              </a:lnSpc>
              <a:spcBef>
                <a:spcPts val="592"/>
              </a:spcBef>
              <a:spcAft>
                <a:spcPts val="0"/>
              </a:spcAft>
              <a:buClr>
                <a:schemeClr val="dk1"/>
              </a:buClr>
              <a:buSzPct val="100000"/>
              <a:buChar char="•"/>
            </a:pPr>
            <a:r>
              <a:rPr lang="en-US"/>
              <a:t>Error prevention to eliminate mistake</a:t>
            </a:r>
            <a:endParaRPr/>
          </a:p>
          <a:p>
            <a:pPr indent="-342900" lvl="0" marL="342900" rtl="0" algn="l">
              <a:lnSpc>
                <a:spcPct val="100000"/>
              </a:lnSpc>
              <a:spcBef>
                <a:spcPts val="592"/>
              </a:spcBef>
              <a:spcAft>
                <a:spcPts val="0"/>
              </a:spcAft>
              <a:buClr>
                <a:schemeClr val="dk1"/>
              </a:buClr>
              <a:buSzPct val="100000"/>
              <a:buChar char="•"/>
            </a:pPr>
            <a:r>
              <a:rPr lang="en-US"/>
              <a:t>Stop production where action is required</a:t>
            </a:r>
            <a:endParaRPr/>
          </a:p>
          <a:p>
            <a:pPr indent="-342900" lvl="0" marL="342900" rtl="0" algn="l">
              <a:lnSpc>
                <a:spcPct val="100000"/>
              </a:lnSpc>
              <a:spcBef>
                <a:spcPts val="592"/>
              </a:spcBef>
              <a:spcAft>
                <a:spcPts val="0"/>
              </a:spcAft>
              <a:buClr>
                <a:schemeClr val="dk1"/>
              </a:buClr>
              <a:buSzPct val="100000"/>
              <a:buChar char="•"/>
            </a:pPr>
            <a:r>
              <a:rPr lang="en-US"/>
              <a:t>Identify and learn</a:t>
            </a:r>
            <a:endParaRPr/>
          </a:p>
          <a:p>
            <a:pPr indent="-342900" lvl="0" marL="342900" rtl="0" algn="l">
              <a:lnSpc>
                <a:spcPct val="100000"/>
              </a:lnSpc>
              <a:spcBef>
                <a:spcPts val="592"/>
              </a:spcBef>
              <a:spcAft>
                <a:spcPts val="0"/>
              </a:spcAft>
              <a:buClr>
                <a:schemeClr val="dk1"/>
              </a:buClr>
              <a:buSzPct val="100000"/>
              <a:buChar char="•"/>
            </a:pPr>
            <a:r>
              <a:rPr lang="en-US"/>
              <a:t>JIT</a:t>
            </a:r>
            <a:endParaRPr/>
          </a:p>
          <a:p>
            <a:pPr indent="-342900" lvl="0" marL="342900" rtl="0" algn="l">
              <a:lnSpc>
                <a:spcPct val="100000"/>
              </a:lnSpc>
              <a:spcBef>
                <a:spcPts val="592"/>
              </a:spcBef>
              <a:spcAft>
                <a:spcPts val="0"/>
              </a:spcAft>
              <a:buClr>
                <a:schemeClr val="dk1"/>
              </a:buClr>
              <a:buSzPct val="100000"/>
              <a:buChar char="•"/>
            </a:pPr>
            <a:r>
              <a:rPr lang="en-US"/>
              <a:t>Voice areas of improvement</a:t>
            </a:r>
            <a:endParaRPr/>
          </a:p>
          <a:p>
            <a:pPr indent="-342900" lvl="0" marL="342900" rtl="0" algn="l">
              <a:lnSpc>
                <a:spcPct val="100000"/>
              </a:lnSpc>
              <a:spcBef>
                <a:spcPts val="592"/>
              </a:spcBef>
              <a:spcAft>
                <a:spcPts val="0"/>
              </a:spcAft>
              <a:buClr>
                <a:schemeClr val="dk1"/>
              </a:buClr>
              <a:buSzPct val="100000"/>
              <a:buChar char="•"/>
            </a:pPr>
            <a:r>
              <a:rPr lang="en-US"/>
              <a:t>Understand the working environment</a:t>
            </a:r>
            <a:endParaRPr/>
          </a:p>
          <a:p>
            <a:pPr indent="-342900" lvl="0" marL="342900" rtl="0" algn="l">
              <a:lnSpc>
                <a:spcPct val="100000"/>
              </a:lnSpc>
              <a:spcBef>
                <a:spcPts val="592"/>
              </a:spcBef>
              <a:spcAft>
                <a:spcPts val="0"/>
              </a:spcAft>
              <a:buClr>
                <a:schemeClr val="dk1"/>
              </a:buClr>
              <a:buSzPct val="100000"/>
              <a:buChar char="•"/>
            </a:pPr>
            <a:r>
              <a:rPr lang="en-US"/>
              <a:t>Business information to be shared openly</a:t>
            </a:r>
            <a:endParaRPr/>
          </a:p>
          <a:p>
            <a:pPr indent="-342900" lvl="0" marL="342900" rtl="0" algn="l">
              <a:lnSpc>
                <a:spcPct val="100000"/>
              </a:lnSpc>
              <a:spcBef>
                <a:spcPts val="592"/>
              </a:spcBef>
              <a:spcAft>
                <a:spcPts val="0"/>
              </a:spcAft>
              <a:buClr>
                <a:schemeClr val="dk1"/>
              </a:buClr>
              <a:buSzPct val="100000"/>
              <a:buChar char="•"/>
            </a:pPr>
            <a:r>
              <a:rPr lang="en-US"/>
              <a:t>Kanban</a:t>
            </a:r>
            <a:endParaRPr/>
          </a:p>
          <a:p>
            <a:pPr indent="-342900" lvl="0" marL="342900" rtl="0" algn="l">
              <a:lnSpc>
                <a:spcPct val="100000"/>
              </a:lnSpc>
              <a:spcBef>
                <a:spcPts val="592"/>
              </a:spcBef>
              <a:spcAft>
                <a:spcPts val="0"/>
              </a:spcAft>
              <a:buClr>
                <a:schemeClr val="dk1"/>
              </a:buClr>
              <a:buSzPct val="100000"/>
              <a:buChar char="•"/>
            </a:pPr>
            <a:r>
              <a:rPr lang="en-US"/>
              <a:t>Actions and process must be transparent</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Kanban for software teams:</a:t>
            </a:r>
            <a:endParaRPr/>
          </a:p>
          <a:p>
            <a:pPr indent="-342900" lvl="0" marL="342900" rtl="0" algn="l">
              <a:lnSpc>
                <a:spcPct val="100000"/>
              </a:lnSpc>
              <a:spcBef>
                <a:spcPts val="592"/>
              </a:spcBef>
              <a:spcAft>
                <a:spcPts val="0"/>
              </a:spcAft>
              <a:buClr>
                <a:schemeClr val="dk1"/>
              </a:buClr>
              <a:buSzPct val="100000"/>
              <a:buChar char="•"/>
            </a:pPr>
            <a:r>
              <a:rPr lang="en-US"/>
              <a:t>Agile software development teams today are able to leverage these same JIT principles by matching the amount of work in progress (WIP) to the team's capacity. This gives teams more flexible planning options, faster output, clearer focus, and transparency throughout the development cycle.</a:t>
            </a:r>
            <a:endParaRPr/>
          </a:p>
          <a:p>
            <a:pPr indent="-342900" lvl="0" marL="342900" rtl="0" algn="l">
              <a:lnSpc>
                <a:spcPct val="100000"/>
              </a:lnSpc>
              <a:spcBef>
                <a:spcPts val="592"/>
              </a:spcBef>
              <a:spcAft>
                <a:spcPts val="0"/>
              </a:spcAft>
              <a:buClr>
                <a:schemeClr val="dk1"/>
              </a:buClr>
              <a:buSzPct val="100000"/>
              <a:buChar char="•"/>
            </a:pP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lang="en-US"/>
              <a:t>According to Kanban practices, big changes at the beginning of any process are discouraged. When you do begin to make changes, be sure to do so gradually to ensure your team is comfortable with the new process. </a:t>
            </a:r>
            <a:endParaRPr/>
          </a:p>
          <a:p>
            <a:pPr indent="-342900" lvl="0" marL="342900" rtl="0" algn="l">
              <a:lnSpc>
                <a:spcPct val="100000"/>
              </a:lnSpc>
              <a:spcBef>
                <a:spcPts val="496"/>
              </a:spcBef>
              <a:spcAft>
                <a:spcPts val="0"/>
              </a:spcAft>
              <a:buClr>
                <a:schemeClr val="dk1"/>
              </a:buClr>
              <a:buSzPct val="100000"/>
              <a:buChar char="•"/>
            </a:pPr>
            <a:r>
              <a:rPr lang="en-US"/>
              <a:t>Kanban principles also encourage team members to understand and respect everyone’s role within the organization. This means knowing everyone’s job title and understanding what that role entails. Kanban encourages collaboration when it comes to identifying any changes that are needed. </a:t>
            </a:r>
            <a:endParaRPr/>
          </a:p>
          <a:p>
            <a:pPr indent="-342900" lvl="0" marL="342900" rtl="0" algn="l">
              <a:lnSpc>
                <a:spcPct val="100000"/>
              </a:lnSpc>
              <a:spcBef>
                <a:spcPts val="496"/>
              </a:spcBef>
              <a:spcAft>
                <a:spcPts val="0"/>
              </a:spcAft>
              <a:buClr>
                <a:schemeClr val="dk1"/>
              </a:buClr>
              <a:buSzPct val="100000"/>
              <a:buChar char="•"/>
            </a:pPr>
            <a:r>
              <a:rPr lang="en-US"/>
              <a:t>Kanban also encourages equal contributions from all team members when it comes to offering ideas. Even entry-level employees can provide useful input that can help to improve overall efficiency. </a:t>
            </a:r>
            <a:endParaRPr/>
          </a:p>
          <a:p>
            <a:pPr indent="-185420" lvl="0" marL="342900" rtl="0" algn="l">
              <a:lnSpc>
                <a:spcPct val="100000"/>
              </a:lnSpc>
              <a:spcBef>
                <a:spcPts val="496"/>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Kanban boards</a:t>
            </a:r>
            <a:endParaRPr/>
          </a:p>
          <a:p>
            <a:pPr indent="-342900" lvl="0" marL="342900" rtl="0" algn="l">
              <a:lnSpc>
                <a:spcPct val="100000"/>
              </a:lnSpc>
              <a:spcBef>
                <a:spcPts val="640"/>
              </a:spcBef>
              <a:spcAft>
                <a:spcPts val="0"/>
              </a:spcAft>
              <a:buClr>
                <a:schemeClr val="dk1"/>
              </a:buClr>
              <a:buSzPts val="3200"/>
              <a:buChar char="•"/>
            </a:pPr>
            <a:r>
              <a:rPr lang="en-US"/>
              <a:t>The work of all kanban teams revolves around a kanban board, a tool used to visualize work and optimize the flow of the work among the team.</a:t>
            </a:r>
            <a:endParaRPr/>
          </a:p>
          <a:p>
            <a:pPr indent="-342900" lvl="0" marL="342900" rtl="0" algn="l">
              <a:lnSpc>
                <a:spcPct val="100000"/>
              </a:lnSpc>
              <a:spcBef>
                <a:spcPts val="640"/>
              </a:spcBef>
              <a:spcAft>
                <a:spcPts val="0"/>
              </a:spcAft>
              <a:buClr>
                <a:schemeClr val="dk1"/>
              </a:buClr>
              <a:buSzPts val="3200"/>
              <a:buChar char="•"/>
            </a:pPr>
            <a:r>
              <a:rPr lang="en-US"/>
              <a:t>virtual boards are a crucial feature in any agile software development tool for their traceability, easier collaboration, and accessibility from multiple locations.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 basic kanban board has a three-step workflow: To Do, In Progress, and Done. </a:t>
            </a:r>
            <a:endParaRPr/>
          </a:p>
          <a:p>
            <a:pPr indent="-342900" lvl="0" marL="342900" rtl="0" algn="l">
              <a:lnSpc>
                <a:spcPct val="100000"/>
              </a:lnSpc>
              <a:spcBef>
                <a:spcPts val="640"/>
              </a:spcBef>
              <a:spcAft>
                <a:spcPts val="0"/>
              </a:spcAft>
              <a:buClr>
                <a:schemeClr val="dk1"/>
              </a:buClr>
              <a:buSzPts val="3200"/>
              <a:buChar char="•"/>
            </a:pPr>
            <a:r>
              <a:rPr lang="en-US"/>
              <a:t>The kanban methodology relies upon full transparency of work and real-time communication of capacity</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pic>
        <p:nvPicPr>
          <p:cNvPr id="175" name="Google Shape;175;p16"/>
          <p:cNvPicPr preferRelativeResize="0"/>
          <p:nvPr>
            <p:ph idx="1" type="body"/>
          </p:nvPr>
        </p:nvPicPr>
        <p:blipFill rotWithShape="1">
          <a:blip r:embed="rId3">
            <a:alphaModFix/>
          </a:blip>
          <a:srcRect b="0" l="0" r="0" t="0"/>
          <a:stretch/>
        </p:blipFill>
        <p:spPr>
          <a:xfrm>
            <a:off x="838200" y="1752600"/>
            <a:ext cx="6705600" cy="480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81" name="Google Shape;181;p17"/>
          <p:cNvSpPr txBox="1"/>
          <p:nvPr>
            <p:ph idx="1" type="body"/>
          </p:nvPr>
        </p:nvSpPr>
        <p:spPr>
          <a:xfrm>
            <a:off x="457200" y="1143000"/>
            <a:ext cx="8229600" cy="5562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Lean : Lean is both a philosophy and a discipline which, at its core, increases access to information to ensure responsible decision making in the service of creating customer value.</a:t>
            </a:r>
            <a:endParaRPr/>
          </a:p>
          <a:p>
            <a:pPr indent="-342900" lvl="0" marL="342900" rtl="0" algn="l">
              <a:lnSpc>
                <a:spcPct val="100000"/>
              </a:lnSpc>
              <a:spcBef>
                <a:spcPts val="592"/>
              </a:spcBef>
              <a:spcAft>
                <a:spcPts val="0"/>
              </a:spcAft>
              <a:buClr>
                <a:schemeClr val="dk1"/>
              </a:buClr>
              <a:buSzPct val="100000"/>
              <a:buChar char="•"/>
            </a:pPr>
            <a:r>
              <a:rPr lang="en-US"/>
              <a:t>originally sprouted in Japan at Toyota Production System</a:t>
            </a:r>
            <a:endParaRPr/>
          </a:p>
          <a:p>
            <a:pPr indent="-342900" lvl="0" marL="342900" rtl="0" algn="l">
              <a:lnSpc>
                <a:spcPct val="100000"/>
              </a:lnSpc>
              <a:spcBef>
                <a:spcPts val="592"/>
              </a:spcBef>
              <a:spcAft>
                <a:spcPts val="0"/>
              </a:spcAft>
              <a:buClr>
                <a:schemeClr val="dk1"/>
              </a:buClr>
              <a:buSzPct val="100000"/>
              <a:buChar char="•"/>
            </a:pPr>
            <a:r>
              <a:rPr lang="en-US"/>
              <a:t>Lean methodology originated in the Japanese automobile industry in the late 1940s and 1950s, specifically at Toyota Motor Corporation. </a:t>
            </a:r>
            <a:endParaRPr/>
          </a:p>
          <a:p>
            <a:pPr indent="-342900" lvl="0" marL="342900" rtl="0" algn="l">
              <a:lnSpc>
                <a:spcPct val="100000"/>
              </a:lnSpc>
              <a:spcBef>
                <a:spcPts val="592"/>
              </a:spcBef>
              <a:spcAft>
                <a:spcPts val="0"/>
              </a:spcAft>
              <a:buClr>
                <a:schemeClr val="dk1"/>
              </a:buClr>
              <a:buSzPct val="100000"/>
              <a:buChar char="•"/>
            </a:pPr>
            <a:r>
              <a:rPr lang="en-US"/>
              <a:t>It was developed to respond to the inefficiencies and waste of traditional mass production methods. The goal of Lean was to eliminate waste and improve quality and efficiency.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87" name="Google Shape;187;p1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a:t>5 core principles:</a:t>
            </a:r>
            <a:endParaRPr/>
          </a:p>
          <a:p>
            <a:pPr indent="-342900" lvl="0" marL="342900" rtl="0" algn="l">
              <a:lnSpc>
                <a:spcPct val="100000"/>
              </a:lnSpc>
              <a:spcBef>
                <a:spcPts val="544"/>
              </a:spcBef>
              <a:spcAft>
                <a:spcPts val="0"/>
              </a:spcAft>
              <a:buClr>
                <a:schemeClr val="dk1"/>
              </a:buClr>
              <a:buSzPct val="100000"/>
              <a:buChar char="•"/>
            </a:pPr>
            <a:r>
              <a:rPr lang="en-US"/>
              <a:t>Value: Understand what customers value in a product or service</a:t>
            </a:r>
            <a:endParaRPr/>
          </a:p>
          <a:p>
            <a:pPr indent="-342900" lvl="0" marL="342900" rtl="0" algn="l">
              <a:lnSpc>
                <a:spcPct val="100000"/>
              </a:lnSpc>
              <a:spcBef>
                <a:spcPts val="544"/>
              </a:spcBef>
              <a:spcAft>
                <a:spcPts val="0"/>
              </a:spcAft>
              <a:buClr>
                <a:schemeClr val="dk1"/>
              </a:buClr>
              <a:buSzPct val="100000"/>
              <a:buChar char="•"/>
            </a:pPr>
            <a:r>
              <a:rPr lang="en-US"/>
              <a:t>Value Stream: What goes into maximizing value and eliminating waste throughout the entire process from design to production</a:t>
            </a:r>
            <a:endParaRPr/>
          </a:p>
          <a:p>
            <a:pPr indent="-342900" lvl="0" marL="342900" rtl="0" algn="l">
              <a:lnSpc>
                <a:spcPct val="100000"/>
              </a:lnSpc>
              <a:spcBef>
                <a:spcPts val="544"/>
              </a:spcBef>
              <a:spcAft>
                <a:spcPts val="0"/>
              </a:spcAft>
              <a:buClr>
                <a:schemeClr val="dk1"/>
              </a:buClr>
              <a:buSzPct val="100000"/>
              <a:buChar char="•"/>
            </a:pPr>
            <a:r>
              <a:rPr lang="en-US"/>
              <a:t>Flow: All product processes flow and synchronizes seamlessly with each other</a:t>
            </a:r>
            <a:endParaRPr/>
          </a:p>
          <a:p>
            <a:pPr indent="-342900" lvl="0" marL="342900" rtl="0" algn="l">
              <a:lnSpc>
                <a:spcPct val="100000"/>
              </a:lnSpc>
              <a:spcBef>
                <a:spcPts val="544"/>
              </a:spcBef>
              <a:spcAft>
                <a:spcPts val="0"/>
              </a:spcAft>
              <a:buClr>
                <a:schemeClr val="dk1"/>
              </a:buClr>
              <a:buSzPct val="100000"/>
              <a:buChar char="•"/>
            </a:pPr>
            <a:r>
              <a:rPr lang="en-US"/>
              <a:t>Pull: Flow is made possible by “pull,” or the idea that nothing is made before it is needed, thereby creating shorter delivery cycles</a:t>
            </a:r>
            <a:endParaRPr/>
          </a:p>
          <a:p>
            <a:pPr indent="-342900" lvl="0" marL="342900" rtl="0" algn="l">
              <a:lnSpc>
                <a:spcPct val="100000"/>
              </a:lnSpc>
              <a:spcBef>
                <a:spcPts val="544"/>
              </a:spcBef>
              <a:spcAft>
                <a:spcPts val="0"/>
              </a:spcAft>
              <a:buClr>
                <a:schemeClr val="dk1"/>
              </a:buClr>
              <a:buSzPct val="100000"/>
              <a:buChar char="•"/>
            </a:pPr>
            <a:r>
              <a:rPr lang="en-US"/>
              <a:t>Perfection: Relentlessly pursue perfection by constantly engaging the problem-solving process</a:t>
            </a:r>
            <a:endParaRPr/>
          </a:p>
          <a:p>
            <a:pPr indent="-170180" lvl="0" marL="342900" rtl="0" algn="l">
              <a:lnSpc>
                <a:spcPct val="100000"/>
              </a:lnSpc>
              <a:spcBef>
                <a:spcPts val="544"/>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93" name="Google Shape;193;p19"/>
          <p:cNvSpPr txBox="1"/>
          <p:nvPr>
            <p:ph idx="1" type="body"/>
          </p:nvPr>
        </p:nvSpPr>
        <p:spPr>
          <a:xfrm>
            <a:off x="457200" y="1295400"/>
            <a:ext cx="8229600" cy="5486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Another key to lean is its definition of waste, of which there are eight types:</a:t>
            </a:r>
            <a:endParaRPr/>
          </a:p>
          <a:p>
            <a:pPr indent="-342900" lvl="0" marL="342900" rtl="0" algn="l">
              <a:lnSpc>
                <a:spcPct val="100000"/>
              </a:lnSpc>
              <a:spcBef>
                <a:spcPts val="592"/>
              </a:spcBef>
              <a:spcAft>
                <a:spcPts val="0"/>
              </a:spcAft>
              <a:buClr>
                <a:schemeClr val="dk1"/>
              </a:buClr>
              <a:buSzPct val="100000"/>
              <a:buChar char="•"/>
            </a:pPr>
            <a:r>
              <a:rPr lang="en-US"/>
              <a:t>Motion: Unnecessary movement of people or processes (equipment and manufacturing machinery, for example). Repetitive movements that do not add value translates to wasted time and resources.</a:t>
            </a:r>
            <a:endParaRPr/>
          </a:p>
          <a:p>
            <a:pPr indent="-342900" lvl="0" marL="342900" rtl="0" algn="l">
              <a:lnSpc>
                <a:spcPct val="100000"/>
              </a:lnSpc>
              <a:spcBef>
                <a:spcPts val="592"/>
              </a:spcBef>
              <a:spcAft>
                <a:spcPts val="0"/>
              </a:spcAft>
              <a:buClr>
                <a:schemeClr val="dk1"/>
              </a:buClr>
              <a:buSzPct val="100000"/>
              <a:buChar char="•"/>
            </a:pPr>
            <a:r>
              <a:rPr lang="en-US"/>
              <a:t>Over-processing: Doing unnecessary processes or steps than what is required to create a valuable product.</a:t>
            </a:r>
            <a:endParaRPr/>
          </a:p>
          <a:p>
            <a:pPr indent="-342900" lvl="0" marL="342900" rtl="0" algn="l">
              <a:lnSpc>
                <a:spcPct val="100000"/>
              </a:lnSpc>
              <a:spcBef>
                <a:spcPts val="592"/>
              </a:spcBef>
              <a:spcAft>
                <a:spcPts val="0"/>
              </a:spcAft>
              <a:buClr>
                <a:schemeClr val="dk1"/>
              </a:buClr>
              <a:buSzPct val="100000"/>
              <a:buChar char="•"/>
            </a:pPr>
            <a:r>
              <a:rPr lang="en-US"/>
              <a:t>Extra-processing: Products require more work or quality than necessary to deliver value to the customer.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Agile Principles</a:t>
            </a:r>
            <a:endParaRPr/>
          </a:p>
          <a:p>
            <a:pPr indent="-342900" lvl="0" marL="342900" rtl="0" algn="l">
              <a:lnSpc>
                <a:spcPct val="100000"/>
              </a:lnSpc>
              <a:spcBef>
                <a:spcPts val="640"/>
              </a:spcBef>
              <a:spcAft>
                <a:spcPts val="0"/>
              </a:spcAft>
              <a:buClr>
                <a:schemeClr val="dk1"/>
              </a:buClr>
              <a:buSzPts val="3200"/>
              <a:buChar char="•"/>
            </a:pPr>
            <a:r>
              <a:rPr lang="en-US"/>
              <a:t>Agile Methodologies</a:t>
            </a:r>
            <a:endParaRPr/>
          </a:p>
          <a:p>
            <a:pPr indent="-342900" lvl="0" marL="342900" rtl="0" algn="l">
              <a:lnSpc>
                <a:spcPct val="100000"/>
              </a:lnSpc>
              <a:spcBef>
                <a:spcPts val="640"/>
              </a:spcBef>
              <a:spcAft>
                <a:spcPts val="0"/>
              </a:spcAft>
              <a:buClr>
                <a:schemeClr val="dk1"/>
              </a:buClr>
              <a:buSzPts val="3200"/>
              <a:buChar char="•"/>
            </a:pPr>
            <a:r>
              <a:rPr lang="en-US"/>
              <a:t>Relationship between Agile &amp; Scrum</a:t>
            </a:r>
            <a:endParaRPr/>
          </a:p>
          <a:p>
            <a:pPr indent="-342900" lvl="0" marL="342900" rtl="0" algn="l">
              <a:lnSpc>
                <a:spcPct val="100000"/>
              </a:lnSpc>
              <a:spcBef>
                <a:spcPts val="640"/>
              </a:spcBef>
              <a:spcAft>
                <a:spcPts val="0"/>
              </a:spcAft>
              <a:buClr>
                <a:schemeClr val="dk1"/>
              </a:buClr>
              <a:buSzPts val="3200"/>
              <a:buChar char="•"/>
            </a:pPr>
            <a:r>
              <a:rPr lang="en-US"/>
              <a:t>Lean</a:t>
            </a:r>
            <a:endParaRPr/>
          </a:p>
          <a:p>
            <a:pPr indent="-342900" lvl="0" marL="342900" rtl="0" algn="l">
              <a:lnSpc>
                <a:spcPct val="100000"/>
              </a:lnSpc>
              <a:spcBef>
                <a:spcPts val="640"/>
              </a:spcBef>
              <a:spcAft>
                <a:spcPts val="0"/>
              </a:spcAft>
              <a:buClr>
                <a:schemeClr val="dk1"/>
              </a:buClr>
              <a:buSzPts val="3200"/>
              <a:buChar char="•"/>
            </a:pPr>
            <a:r>
              <a:rPr lang="en-US"/>
              <a:t>DevOps</a:t>
            </a:r>
            <a:endParaRPr/>
          </a:p>
          <a:p>
            <a:pPr indent="-342900" lvl="0" marL="342900" rtl="0" algn="l">
              <a:lnSpc>
                <a:spcPct val="100000"/>
              </a:lnSpc>
              <a:spcBef>
                <a:spcPts val="640"/>
              </a:spcBef>
              <a:spcAft>
                <a:spcPts val="0"/>
              </a:spcAft>
              <a:buClr>
                <a:schemeClr val="dk1"/>
              </a:buClr>
              <a:buSzPts val="3200"/>
              <a:buChar char="•"/>
            </a:pPr>
            <a:r>
              <a:rPr lang="en-US"/>
              <a:t> IT Service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199" name="Google Shape;199;p20"/>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a:t>Defects: Manufacturing processes create defective products — which becomes wasted materials.</a:t>
            </a:r>
            <a:endParaRPr/>
          </a:p>
          <a:p>
            <a:pPr indent="-342900" lvl="0" marL="342900" rtl="0" algn="l">
              <a:lnSpc>
                <a:spcPct val="100000"/>
              </a:lnSpc>
              <a:spcBef>
                <a:spcPts val="544"/>
              </a:spcBef>
              <a:spcAft>
                <a:spcPts val="0"/>
              </a:spcAft>
              <a:buClr>
                <a:schemeClr val="dk1"/>
              </a:buClr>
              <a:buSzPct val="100000"/>
              <a:buChar char="•"/>
            </a:pPr>
            <a:r>
              <a:rPr lang="en-US"/>
              <a:t>Transport: Like motion, but over greater distances to include the transport of tools, inventory, people, or products further than necessary.</a:t>
            </a:r>
            <a:endParaRPr/>
          </a:p>
          <a:p>
            <a:pPr indent="-342900" lvl="0" marL="342900" rtl="0" algn="l">
              <a:lnSpc>
                <a:spcPct val="100000"/>
              </a:lnSpc>
              <a:spcBef>
                <a:spcPts val="544"/>
              </a:spcBef>
              <a:spcAft>
                <a:spcPts val="0"/>
              </a:spcAft>
              <a:buClr>
                <a:schemeClr val="dk1"/>
              </a:buClr>
              <a:buSzPct val="100000"/>
              <a:buChar char="•"/>
            </a:pPr>
            <a:r>
              <a:rPr lang="en-US"/>
              <a:t>Human Potential: Underused skills and talent due to poor employee management and team structure lead to a lack of morale and productivity.</a:t>
            </a:r>
            <a:endParaRPr/>
          </a:p>
          <a:p>
            <a:pPr indent="-342900" lvl="0" marL="342900" rtl="0" algn="l">
              <a:lnSpc>
                <a:spcPct val="100000"/>
              </a:lnSpc>
              <a:spcBef>
                <a:spcPts val="544"/>
              </a:spcBef>
              <a:spcAft>
                <a:spcPts val="0"/>
              </a:spcAft>
              <a:buClr>
                <a:schemeClr val="dk1"/>
              </a:buClr>
              <a:buSzPct val="100000"/>
              <a:buChar char="•"/>
            </a:pPr>
            <a:r>
              <a:rPr lang="en-US"/>
              <a:t>Waiting: Idle equipment and waiting on materials or equipment can slow down processes and efficiency.</a:t>
            </a:r>
            <a:endParaRPr/>
          </a:p>
          <a:p>
            <a:pPr indent="-342900" lvl="0" marL="342900" rtl="0" algn="l">
              <a:lnSpc>
                <a:spcPct val="100000"/>
              </a:lnSpc>
              <a:spcBef>
                <a:spcPts val="544"/>
              </a:spcBef>
              <a:spcAft>
                <a:spcPts val="0"/>
              </a:spcAft>
              <a:buClr>
                <a:schemeClr val="dk1"/>
              </a:buClr>
              <a:buSzPct val="100000"/>
              <a:buChar char="•"/>
            </a:pPr>
            <a:r>
              <a:rPr lang="en-US"/>
              <a:t>Inventory: Excessive products and inventory take up space, reveal overproduction, and create backwork.</a:t>
            </a:r>
            <a:br>
              <a:rPr lang="en-US"/>
            </a:br>
            <a:endParaRPr/>
          </a:p>
          <a:p>
            <a:pPr indent="-170180" lvl="0" marL="342900" rtl="0" algn="l">
              <a:lnSpc>
                <a:spcPct val="100000"/>
              </a:lnSpc>
              <a:spcBef>
                <a:spcPts val="544"/>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Methodologies</a:t>
            </a:r>
            <a:endParaRPr/>
          </a:p>
        </p:txBody>
      </p:sp>
      <p:sp>
        <p:nvSpPr>
          <p:cNvPr id="205" name="Google Shape;205;p21"/>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lang="en-US"/>
              <a:t>Pillars of Lean Methodology</a:t>
            </a:r>
            <a:endParaRPr/>
          </a:p>
          <a:p>
            <a:pPr indent="-342900" lvl="0" marL="342900" rtl="0" algn="l">
              <a:lnSpc>
                <a:spcPct val="100000"/>
              </a:lnSpc>
              <a:spcBef>
                <a:spcPts val="448"/>
              </a:spcBef>
              <a:spcAft>
                <a:spcPts val="0"/>
              </a:spcAft>
              <a:buClr>
                <a:schemeClr val="dk1"/>
              </a:buClr>
              <a:buSzPct val="100000"/>
              <a:buChar char="•"/>
            </a:pPr>
            <a:r>
              <a:rPr lang="en-US"/>
              <a:t>Elimination of waste: The aim is to eliminate anything that does not add value to the customer.</a:t>
            </a:r>
            <a:endParaRPr/>
          </a:p>
          <a:p>
            <a:pPr indent="-342900" lvl="0" marL="342900" rtl="0" algn="l">
              <a:lnSpc>
                <a:spcPct val="100000"/>
              </a:lnSpc>
              <a:spcBef>
                <a:spcPts val="448"/>
              </a:spcBef>
              <a:spcAft>
                <a:spcPts val="0"/>
              </a:spcAft>
              <a:buClr>
                <a:schemeClr val="dk1"/>
              </a:buClr>
              <a:buSzPct val="100000"/>
              <a:buChar char="•"/>
            </a:pPr>
            <a:r>
              <a:rPr lang="en-US"/>
              <a:t>Continuous improvement: Lean methodology stresses the importance of continuous improvement and encourages individuals to look for ways to improve processes constantly.</a:t>
            </a:r>
            <a:endParaRPr/>
          </a:p>
          <a:p>
            <a:pPr indent="-342900" lvl="0" marL="342900" rtl="0" algn="l">
              <a:lnSpc>
                <a:spcPct val="100000"/>
              </a:lnSpc>
              <a:spcBef>
                <a:spcPts val="448"/>
              </a:spcBef>
              <a:spcAft>
                <a:spcPts val="0"/>
              </a:spcAft>
              <a:buClr>
                <a:schemeClr val="dk1"/>
              </a:buClr>
              <a:buSzPct val="100000"/>
              <a:buChar char="•"/>
            </a:pPr>
            <a:r>
              <a:rPr lang="en-US"/>
              <a:t>Respect for people: Lean recognizes people's importance and ability to contribute to continuous improvement.</a:t>
            </a:r>
            <a:endParaRPr/>
          </a:p>
          <a:p>
            <a:pPr indent="-342900" lvl="0" marL="342900" rtl="0" algn="l">
              <a:lnSpc>
                <a:spcPct val="100000"/>
              </a:lnSpc>
              <a:spcBef>
                <a:spcPts val="448"/>
              </a:spcBef>
              <a:spcAft>
                <a:spcPts val="0"/>
              </a:spcAft>
              <a:buClr>
                <a:schemeClr val="dk1"/>
              </a:buClr>
              <a:buSzPct val="100000"/>
              <a:buChar char="•"/>
            </a:pPr>
            <a:r>
              <a:rPr lang="en-US"/>
              <a:t>Focus on the customer: Lean methodology places the customer at the center of everything and focuses on delivering value to the customer.</a:t>
            </a:r>
            <a:endParaRPr/>
          </a:p>
          <a:p>
            <a:pPr indent="-342900" lvl="0" marL="342900" rtl="0" algn="l">
              <a:lnSpc>
                <a:spcPct val="100000"/>
              </a:lnSpc>
              <a:spcBef>
                <a:spcPts val="448"/>
              </a:spcBef>
              <a:spcAft>
                <a:spcPts val="0"/>
              </a:spcAft>
              <a:buClr>
                <a:schemeClr val="dk1"/>
              </a:buClr>
              <a:buSzPct val="100000"/>
              <a:buChar char="•"/>
            </a:pPr>
            <a:r>
              <a:rPr lang="en-US"/>
              <a:t>Continuous flow: Lean aims to create a smooth and uninterrupted flow of work, from the customer's order to the delivery of the final product.</a:t>
            </a:r>
            <a:endParaRPr/>
          </a:p>
          <a:p>
            <a:pPr indent="-342900" lvl="0" marL="342900" rtl="0" algn="l">
              <a:lnSpc>
                <a:spcPct val="100000"/>
              </a:lnSpc>
              <a:spcBef>
                <a:spcPts val="448"/>
              </a:spcBef>
              <a:spcAft>
                <a:spcPts val="0"/>
              </a:spcAft>
              <a:buClr>
                <a:schemeClr val="dk1"/>
              </a:buClr>
              <a:buSzPct val="100000"/>
              <a:buChar char="•"/>
            </a:pPr>
            <a:r>
              <a:rPr lang="en-US"/>
              <a:t>Pull-based production: Lean methodology is based on "pull-based" production, where work is only started when there is customer demand.</a:t>
            </a:r>
            <a:endParaRPr/>
          </a:p>
          <a:p>
            <a:pPr indent="-200660" lvl="0" marL="342900" rtl="0" algn="l">
              <a:lnSpc>
                <a:spcPct val="100000"/>
              </a:lnSpc>
              <a:spcBef>
                <a:spcPts val="448"/>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&amp; Principles</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The Four Values of The Agile Manifesto</a:t>
            </a:r>
            <a:endParaRPr/>
          </a:p>
          <a:p>
            <a:pPr indent="-342900" lvl="0" marL="342900" rtl="0" algn="l">
              <a:lnSpc>
                <a:spcPct val="100000"/>
              </a:lnSpc>
              <a:spcBef>
                <a:spcPts val="640"/>
              </a:spcBef>
              <a:spcAft>
                <a:spcPts val="0"/>
              </a:spcAft>
              <a:buClr>
                <a:schemeClr val="dk1"/>
              </a:buClr>
              <a:buSzPts val="3200"/>
              <a:buChar char="•"/>
            </a:pPr>
            <a:r>
              <a:rPr lang="en-US"/>
              <a:t>The Agile Manifesto is comprised of four foundational values and 12 supporting principles which lead the Agile approach to software development. </a:t>
            </a:r>
            <a:endParaRPr/>
          </a:p>
          <a:p>
            <a:pPr indent="-342900" lvl="0" marL="342900" rtl="0" algn="l">
              <a:lnSpc>
                <a:spcPct val="100000"/>
              </a:lnSpc>
              <a:spcBef>
                <a:spcPts val="640"/>
              </a:spcBef>
              <a:spcAft>
                <a:spcPts val="0"/>
              </a:spcAft>
              <a:buClr>
                <a:schemeClr val="dk1"/>
              </a:buClr>
              <a:buSzPts val="3200"/>
              <a:buChar char="•"/>
            </a:pPr>
            <a:r>
              <a:rPr lang="en-US"/>
              <a:t>Each Agile methodology applies the four values in different ways, but all of them rely on them to guide the development and delivery of high-quality, working software.</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and Principles</a:t>
            </a:r>
            <a:endParaRPr/>
          </a:p>
        </p:txBody>
      </p:sp>
      <p:sp>
        <p:nvSpPr>
          <p:cNvPr id="103" name="Google Shape;103;p4"/>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b="1" lang="en-US"/>
              <a:t>1. Individuals and Interactions Over Processes and Tools</a:t>
            </a:r>
            <a:br>
              <a:rPr lang="en-US"/>
            </a:br>
            <a:r>
              <a:rPr lang="en-US"/>
              <a:t>The first value in the Agile Manifesto is “Individuals and interactions over processes and tools.” Valuing people more highly than processes or tools is easy to understand because it is the people who respond to business needs and drive the development process. If the process or the tools drive development, the team is less responsive to change and less likely to meet customer needs. Communication is an example of the difference between valuing individuals versus process. In the case of individuals, communication is fluid and happens when a need arises. In the case of process, communication is scheduled and requires specific content.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and Principles</a:t>
            </a:r>
            <a:endParaRPr/>
          </a:p>
        </p:txBody>
      </p:sp>
      <p:sp>
        <p:nvSpPr>
          <p:cNvPr id="109" name="Google Shape;109;p5"/>
          <p:cNvSpPr txBox="1"/>
          <p:nvPr>
            <p:ph idx="1" type="body"/>
          </p:nvPr>
        </p:nvSpPr>
        <p:spPr>
          <a:xfrm>
            <a:off x="457200" y="1219200"/>
            <a:ext cx="8229600" cy="5486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b="1" lang="en-US"/>
              <a:t>2. Working Software Over Comprehensive Documentation</a:t>
            </a:r>
            <a:br>
              <a:rPr lang="en-US"/>
            </a:br>
            <a:r>
              <a:rPr lang="en-US"/>
              <a:t>Historically, enormous amounts of time were spent on documenting the product for development and ultimate delivery. Technical specifications, technical requirements, technical prospectus, interface design documents, test plans, documentation plans, and approvals required for each. </a:t>
            </a:r>
            <a:endParaRPr/>
          </a:p>
          <a:p>
            <a:pPr indent="-342900" lvl="0" marL="342900" rtl="0" algn="l">
              <a:lnSpc>
                <a:spcPct val="100000"/>
              </a:lnSpc>
              <a:spcBef>
                <a:spcPts val="496"/>
              </a:spcBef>
              <a:spcAft>
                <a:spcPts val="0"/>
              </a:spcAft>
              <a:buClr>
                <a:schemeClr val="dk1"/>
              </a:buClr>
              <a:buSzPct val="100000"/>
              <a:buChar char="•"/>
            </a:pPr>
            <a:r>
              <a:rPr lang="en-US"/>
              <a:t>The list was extensive and was a cause for the long delays in development. Agile does not eliminate documentation, but it streamlines it in a form that gives the developer what is needed to do the work without getting bogged down in minutiae. </a:t>
            </a:r>
            <a:endParaRPr/>
          </a:p>
          <a:p>
            <a:pPr indent="-342900" lvl="0" marL="342900" rtl="0" algn="l">
              <a:lnSpc>
                <a:spcPct val="100000"/>
              </a:lnSpc>
              <a:spcBef>
                <a:spcPts val="496"/>
              </a:spcBef>
              <a:spcAft>
                <a:spcPts val="0"/>
              </a:spcAft>
              <a:buClr>
                <a:schemeClr val="dk1"/>
              </a:buClr>
              <a:buSzPct val="100000"/>
              <a:buChar char="•"/>
            </a:pPr>
            <a:r>
              <a:rPr lang="en-US"/>
              <a:t>Agile documents requirements as user stories, which are sufficient for a software developer to begin the task of building a new function.</a:t>
            </a:r>
            <a:br>
              <a:rPr lang="en-US"/>
            </a:br>
            <a:r>
              <a:rPr lang="en-US"/>
              <a:t>The Agile Manifesto values documentation, but it values working software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1385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and Principles</a:t>
            </a:r>
            <a:endParaRPr/>
          </a:p>
        </p:txBody>
      </p:sp>
      <p:sp>
        <p:nvSpPr>
          <p:cNvPr id="115" name="Google Shape;115;p6"/>
          <p:cNvSpPr txBox="1"/>
          <p:nvPr>
            <p:ph idx="1" type="body"/>
          </p:nvPr>
        </p:nvSpPr>
        <p:spPr>
          <a:xfrm>
            <a:off x="457200" y="914400"/>
            <a:ext cx="8229600" cy="6172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b="1" lang="en-US"/>
              <a:t>3. Customer Collaboration Over Contract Negotiation</a:t>
            </a:r>
            <a:br>
              <a:rPr lang="en-US"/>
            </a:br>
            <a:r>
              <a:rPr lang="en-US"/>
              <a:t>Negotiation is the period when the customer and the product manager work out the details of a delivery, with points along the way where the details may be renegotiated. Collaboration is a different creature entirely. </a:t>
            </a:r>
            <a:endParaRPr/>
          </a:p>
          <a:p>
            <a:pPr indent="-342900" lvl="0" marL="342900" rtl="0" algn="l">
              <a:lnSpc>
                <a:spcPct val="100000"/>
              </a:lnSpc>
              <a:spcBef>
                <a:spcPts val="496"/>
              </a:spcBef>
              <a:spcAft>
                <a:spcPts val="0"/>
              </a:spcAft>
              <a:buClr>
                <a:schemeClr val="dk1"/>
              </a:buClr>
              <a:buSzPct val="100000"/>
              <a:buChar char="•"/>
            </a:pPr>
            <a:r>
              <a:rPr lang="en-US"/>
              <a:t>With development models such as Waterfall, customers negotiate the requirements for the product, often in great detail, prior to any work starting. This meant the customer was involved in the process of development before development began and after it was completed, but not during the process. </a:t>
            </a:r>
            <a:endParaRPr/>
          </a:p>
          <a:p>
            <a:pPr indent="-342900" lvl="0" marL="342900" rtl="0" algn="l">
              <a:lnSpc>
                <a:spcPct val="100000"/>
              </a:lnSpc>
              <a:spcBef>
                <a:spcPts val="496"/>
              </a:spcBef>
              <a:spcAft>
                <a:spcPts val="0"/>
              </a:spcAft>
              <a:buClr>
                <a:schemeClr val="dk1"/>
              </a:buClr>
              <a:buSzPct val="100000"/>
              <a:buChar char="•"/>
            </a:pPr>
            <a:r>
              <a:rPr lang="en-US"/>
              <a:t>The Agile Manifesto describes a customer who is engaged and collaborates throughout the development process, making. This makes it far easier for development to meet their needs of the customer. Agile methods may include the customer at intervals for periodic demos, but a project could just as easily have an end-user as a daily part of the team and attending all meetings, ensuring the product meets the business needs of the customer.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and Principles</a:t>
            </a:r>
            <a:endParaRPr/>
          </a:p>
        </p:txBody>
      </p:sp>
      <p:sp>
        <p:nvSpPr>
          <p:cNvPr id="121" name="Google Shape;121;p7"/>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b="1" lang="en-US"/>
              <a:t>4. Responding to Change Over Following a Plan</a:t>
            </a:r>
            <a:br>
              <a:rPr lang="en-US"/>
            </a:br>
            <a:r>
              <a:rPr lang="en-US"/>
              <a:t>Traditional software development regarded change as an expense, so it was to be avoided. </a:t>
            </a:r>
            <a:endParaRPr/>
          </a:p>
          <a:p>
            <a:pPr indent="-342900" lvl="0" marL="342900" rtl="0" algn="l">
              <a:lnSpc>
                <a:spcPct val="100000"/>
              </a:lnSpc>
              <a:spcBef>
                <a:spcPts val="544"/>
              </a:spcBef>
              <a:spcAft>
                <a:spcPts val="0"/>
              </a:spcAft>
              <a:buClr>
                <a:schemeClr val="dk1"/>
              </a:buClr>
              <a:buSzPct val="100000"/>
              <a:buChar char="•"/>
            </a:pPr>
            <a:r>
              <a:rPr lang="en-US"/>
              <a:t>The intention was to develop detailed, elaborate plans, with a defined set of features and with everything, generally, having as high a priority as everything else, and with a large number of many dependencies on delivering in a certain order so that the team can work on the next piece of the puzzle.</a:t>
            </a:r>
            <a:endParaRPr/>
          </a:p>
          <a:p>
            <a:pPr indent="-342900" lvl="0" marL="342900" rtl="0" algn="l">
              <a:lnSpc>
                <a:spcPct val="100000"/>
              </a:lnSpc>
              <a:spcBef>
                <a:spcPts val="544"/>
              </a:spcBef>
              <a:spcAft>
                <a:spcPts val="0"/>
              </a:spcAft>
              <a:buClr>
                <a:schemeClr val="dk1"/>
              </a:buClr>
              <a:buSzPct val="100000"/>
              <a:buChar char="•"/>
            </a:pPr>
            <a:r>
              <a:rPr lang="en-US"/>
              <a:t>With Agile, the shortness of an iteration means priorities can be shifted from iteration to iteration and new features can be added into the next iteration. Agile’s view is that changes always improve a project; changes provide additional value.</a:t>
            </a:r>
            <a:endParaRPr/>
          </a:p>
          <a:p>
            <a:pPr indent="-170180" lvl="0" marL="342900" rtl="0" algn="l">
              <a:lnSpc>
                <a:spcPct val="100000"/>
              </a:lnSpc>
              <a:spcBef>
                <a:spcPts val="544"/>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and Principles</a:t>
            </a:r>
            <a:endParaRPr/>
          </a:p>
        </p:txBody>
      </p:sp>
      <p:sp>
        <p:nvSpPr>
          <p:cNvPr id="127" name="Google Shape;127;p8"/>
          <p:cNvSpPr txBox="1"/>
          <p:nvPr>
            <p:ph idx="1" type="body"/>
          </p:nvPr>
        </p:nvSpPr>
        <p:spPr>
          <a:xfrm>
            <a:off x="457200" y="1447800"/>
            <a:ext cx="8229600" cy="5410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The Twelve Agile Manifesto Principles</a:t>
            </a:r>
            <a:endParaRPr/>
          </a:p>
          <a:p>
            <a:pPr indent="-342900" lvl="0" marL="342900" rtl="0" algn="l">
              <a:lnSpc>
                <a:spcPct val="100000"/>
              </a:lnSpc>
              <a:spcBef>
                <a:spcPts val="592"/>
              </a:spcBef>
              <a:spcAft>
                <a:spcPts val="0"/>
              </a:spcAft>
              <a:buClr>
                <a:schemeClr val="dk1"/>
              </a:buClr>
              <a:buSzPct val="100000"/>
              <a:buChar char="•"/>
            </a:pPr>
            <a:r>
              <a:rPr lang="en-US"/>
              <a:t>The Twelve Principles are the guiding principles for the methodologies that are included under the title “The Agile Movement.” </a:t>
            </a:r>
            <a:endParaRPr/>
          </a:p>
          <a:p>
            <a:pPr indent="-342900" lvl="0" marL="342900" rtl="0" algn="l">
              <a:lnSpc>
                <a:spcPct val="100000"/>
              </a:lnSpc>
              <a:spcBef>
                <a:spcPts val="592"/>
              </a:spcBef>
              <a:spcAft>
                <a:spcPts val="0"/>
              </a:spcAft>
              <a:buClr>
                <a:schemeClr val="dk1"/>
              </a:buClr>
              <a:buSzPct val="100000"/>
              <a:buChar char="•"/>
            </a:pPr>
            <a:r>
              <a:rPr lang="en-US"/>
              <a:t>They describe a culture in which change is welcome, and the customer is the focus of the work. They also demonstrate the movement’s intent as described by Alistair C, one of the signatories to the Agile Manifesto, which is to bring development into alignment with business needs.</a:t>
            </a:r>
            <a:endParaRPr/>
          </a:p>
          <a:p>
            <a:pPr indent="-342900" lvl="0" marL="342900" rtl="0" algn="l">
              <a:lnSpc>
                <a:spcPct val="100000"/>
              </a:lnSpc>
              <a:spcBef>
                <a:spcPts val="592"/>
              </a:spcBef>
              <a:spcAft>
                <a:spcPts val="0"/>
              </a:spcAft>
              <a:buClr>
                <a:schemeClr val="dk1"/>
              </a:buClr>
              <a:buSzPct val="100000"/>
              <a:buChar char="•"/>
            </a:pPr>
            <a:r>
              <a:rPr lang="en-US"/>
              <a:t>The twelve principles of agile development include:</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Agile Values and Principles</a:t>
            </a:r>
            <a:endParaRPr/>
          </a:p>
        </p:txBody>
      </p:sp>
      <p:sp>
        <p:nvSpPr>
          <p:cNvPr id="133" name="Google Shape;133;p9"/>
          <p:cNvSpPr txBox="1"/>
          <p:nvPr>
            <p:ph idx="1" type="body"/>
          </p:nvPr>
        </p:nvSpPr>
        <p:spPr>
          <a:xfrm>
            <a:off x="457200" y="1295400"/>
            <a:ext cx="8229600" cy="5410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b="1" lang="en-US"/>
              <a:t>Customer satisfaction through early and continuous software delivery </a:t>
            </a:r>
            <a:r>
              <a:rPr lang="en-US"/>
              <a:t>– Customers are happier when they receive working software at regular intervals, rather than waiting extended periods of time between releases.</a:t>
            </a:r>
            <a:endParaRPr/>
          </a:p>
          <a:p>
            <a:pPr indent="-342900" lvl="0" marL="342900" rtl="0" algn="l">
              <a:lnSpc>
                <a:spcPct val="100000"/>
              </a:lnSpc>
              <a:spcBef>
                <a:spcPts val="448"/>
              </a:spcBef>
              <a:spcAft>
                <a:spcPts val="0"/>
              </a:spcAft>
              <a:buClr>
                <a:schemeClr val="dk1"/>
              </a:buClr>
              <a:buSzPct val="100000"/>
              <a:buChar char="•"/>
            </a:pPr>
            <a:r>
              <a:rPr b="1" lang="en-US"/>
              <a:t>Accommodate changing requirements throughout the development process </a:t>
            </a:r>
            <a:r>
              <a:rPr lang="en-US"/>
              <a:t>– The ability to avoid delays when a requirement or feature request changes.</a:t>
            </a:r>
            <a:endParaRPr/>
          </a:p>
          <a:p>
            <a:pPr indent="-342900" lvl="0" marL="342900" rtl="0" algn="l">
              <a:lnSpc>
                <a:spcPct val="100000"/>
              </a:lnSpc>
              <a:spcBef>
                <a:spcPts val="448"/>
              </a:spcBef>
              <a:spcAft>
                <a:spcPts val="0"/>
              </a:spcAft>
              <a:buClr>
                <a:schemeClr val="dk1"/>
              </a:buClr>
              <a:buSzPct val="100000"/>
              <a:buChar char="•"/>
            </a:pPr>
            <a:r>
              <a:rPr b="1" lang="en-US"/>
              <a:t>Frequent delivery of working software </a:t>
            </a:r>
            <a:r>
              <a:rPr lang="en-US"/>
              <a:t>– Scrum accommodates this principle since the team operates in software sprints or iterations that ensure regular delivery of working software.</a:t>
            </a:r>
            <a:endParaRPr/>
          </a:p>
          <a:p>
            <a:pPr indent="-342900" lvl="0" marL="342900" rtl="0" algn="l">
              <a:lnSpc>
                <a:spcPct val="100000"/>
              </a:lnSpc>
              <a:spcBef>
                <a:spcPts val="448"/>
              </a:spcBef>
              <a:spcAft>
                <a:spcPts val="0"/>
              </a:spcAft>
              <a:buClr>
                <a:schemeClr val="dk1"/>
              </a:buClr>
              <a:buSzPct val="100000"/>
              <a:buChar char="•"/>
            </a:pPr>
            <a:r>
              <a:rPr b="1" lang="en-US"/>
              <a:t>Collaboration between the business stakeholders and developers throughout the project </a:t>
            </a:r>
            <a:r>
              <a:rPr lang="en-US"/>
              <a:t>– Better decisions are made when the business and technical team are aligned.</a:t>
            </a:r>
            <a:endParaRPr/>
          </a:p>
          <a:p>
            <a:pPr indent="-342900" lvl="0" marL="342900" rtl="0" algn="l">
              <a:lnSpc>
                <a:spcPct val="100000"/>
              </a:lnSpc>
              <a:spcBef>
                <a:spcPts val="448"/>
              </a:spcBef>
              <a:spcAft>
                <a:spcPts val="0"/>
              </a:spcAft>
              <a:buClr>
                <a:schemeClr val="dk1"/>
              </a:buClr>
              <a:buSzPct val="100000"/>
              <a:buChar char="•"/>
            </a:pPr>
            <a:r>
              <a:rPr b="1" lang="en-US"/>
              <a:t>Support, trust, and motivate the people involved</a:t>
            </a:r>
            <a:r>
              <a:rPr lang="en-US"/>
              <a:t> – Motivated teams are more likely to deliver their best work than unhappy teams.</a:t>
            </a:r>
            <a:endParaRPr/>
          </a:p>
          <a:p>
            <a:pPr indent="-342900" lvl="0" marL="342900" rtl="0" algn="l">
              <a:lnSpc>
                <a:spcPct val="100000"/>
              </a:lnSpc>
              <a:spcBef>
                <a:spcPts val="448"/>
              </a:spcBef>
              <a:spcAft>
                <a:spcPts val="0"/>
              </a:spcAft>
              <a:buClr>
                <a:schemeClr val="dk1"/>
              </a:buClr>
              <a:buSzPct val="100000"/>
              <a:buChar char="•"/>
            </a:pPr>
            <a:r>
              <a:rPr b="1" lang="en-US"/>
              <a:t>Enable face-to-face interactions </a:t>
            </a:r>
            <a:r>
              <a:rPr lang="en-US"/>
              <a:t>– Communication is more successful when development teams are co-located.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2023-02-15T14:50:40Z</dcterms:created>
  <dc:creator>Asha</dc:creator>
</cp:coreProperties>
</file>