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6" r:id="rId20"/>
    <p:sldId id="284" r:id="rId21"/>
    <p:sldId id="283"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2" r:id="rId47"/>
    <p:sldId id="313" r:id="rId48"/>
    <p:sldId id="314" r:id="rId49"/>
    <p:sldId id="315" r:id="rId50"/>
    <p:sldId id="316" r:id="rId51"/>
    <p:sldId id="31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238058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701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98622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6E4C66-6065-4475-8707-24D411BBF8B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23523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E4C66-6065-4475-8707-24D411BBF8B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88366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6E4C66-6065-4475-8707-24D411BBF8B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8430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6E4C66-6065-4475-8707-24D411BBF8BE}"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421189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6E4C66-6065-4475-8707-24D411BBF8BE}"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373465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E4C66-6065-4475-8707-24D411BBF8BE}" type="datetimeFigureOut">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109995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E4C66-6065-4475-8707-24D411BBF8B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62127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E4C66-6065-4475-8707-24D411BBF8B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5CAF-A0E7-4963-816E-CED5E9D3300F}" type="slidenum">
              <a:rPr lang="en-IN" smtClean="0"/>
              <a:t>‹#›</a:t>
            </a:fld>
            <a:endParaRPr lang="en-IN"/>
          </a:p>
        </p:txBody>
      </p:sp>
    </p:spTree>
    <p:extLst>
      <p:ext uri="{BB962C8B-B14F-4D97-AF65-F5344CB8AC3E}">
        <p14:creationId xmlns:p14="http://schemas.microsoft.com/office/powerpoint/2010/main" val="231655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4C66-6065-4475-8707-24D411BBF8BE}" type="datetimeFigureOut">
              <a:rPr lang="en-IN" smtClean="0"/>
              <a:t>08-04-2023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45CAF-A0E7-4963-816E-CED5E9D3300F}" type="slidenum">
              <a:rPr lang="en-IN" smtClean="0"/>
              <a:t>‹#›</a:t>
            </a:fld>
            <a:endParaRPr lang="en-IN"/>
          </a:p>
        </p:txBody>
      </p:sp>
    </p:spTree>
    <p:extLst>
      <p:ext uri="{BB962C8B-B14F-4D97-AF65-F5344CB8AC3E}">
        <p14:creationId xmlns:p14="http://schemas.microsoft.com/office/powerpoint/2010/main" val="340589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piceworks.com/tech/devops/articles/what-is-devop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a:t>
            </a:r>
            <a:r>
              <a:rPr lang="en-IN" dirty="0" smtClean="0"/>
              <a:t>7&amp;8</a:t>
            </a:r>
            <a:endParaRPr lang="en-IN" dirty="0"/>
          </a:p>
        </p:txBody>
      </p:sp>
      <p:sp>
        <p:nvSpPr>
          <p:cNvPr id="3" name="Subtitle 2"/>
          <p:cNvSpPr>
            <a:spLocks noGrp="1"/>
          </p:cNvSpPr>
          <p:nvPr>
            <p:ph type="subTitle" idx="1"/>
          </p:nvPr>
        </p:nvSpPr>
        <p:spPr/>
        <p:txBody>
          <a:bodyPr/>
          <a:lstStyle/>
          <a:p>
            <a:r>
              <a:rPr lang="en-IN" dirty="0" smtClean="0"/>
              <a:t>ITPM CSBS </a:t>
            </a:r>
            <a:r>
              <a:rPr lang="en-IN" dirty="0" err="1" smtClean="0"/>
              <a:t>Sem</a:t>
            </a:r>
            <a:r>
              <a:rPr lang="en-IN" dirty="0" smtClean="0"/>
              <a:t> VIII</a:t>
            </a:r>
            <a:endParaRPr lang="en-IN" dirty="0"/>
          </a:p>
        </p:txBody>
      </p:sp>
    </p:spTree>
    <p:extLst>
      <p:ext uri="{BB962C8B-B14F-4D97-AF65-F5344CB8AC3E}">
        <p14:creationId xmlns:p14="http://schemas.microsoft.com/office/powerpoint/2010/main" val="29389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Source Code and Automating Builds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a:t>How to Automate the Build Process</a:t>
            </a:r>
          </a:p>
          <a:p>
            <a:r>
              <a:rPr lang="en-US" b="1" dirty="0" smtClean="0"/>
              <a:t>Write </a:t>
            </a:r>
            <a:r>
              <a:rPr lang="en-US" b="1" dirty="0"/>
              <a:t>the code.</a:t>
            </a:r>
            <a:endParaRPr lang="en-US" dirty="0"/>
          </a:p>
          <a:p>
            <a:r>
              <a:rPr lang="en-US" b="1" dirty="0"/>
              <a:t>Commit code to a shared, centralized </a:t>
            </a:r>
            <a:r>
              <a:rPr lang="en-US" b="1" dirty="0" smtClean="0"/>
              <a:t>repository — such as Perforce Helix Code.</a:t>
            </a:r>
            <a:endParaRPr lang="en-US" dirty="0"/>
          </a:p>
          <a:p>
            <a:r>
              <a:rPr lang="en-US" b="1" dirty="0"/>
              <a:t>Scan the code using tools such </a:t>
            </a:r>
            <a:r>
              <a:rPr lang="en-US" b="1" dirty="0" smtClean="0"/>
              <a:t>as static analysis.</a:t>
            </a:r>
            <a:r>
              <a:rPr lang="en-US" b="1" dirty="0"/>
              <a:t> </a:t>
            </a:r>
            <a:endParaRPr lang="en-US" b="1" dirty="0" smtClean="0"/>
          </a:p>
          <a:p>
            <a:r>
              <a:rPr lang="en-US" b="1" dirty="0" smtClean="0"/>
              <a:t>Start a code review</a:t>
            </a:r>
            <a:r>
              <a:rPr lang="en-US" b="1" dirty="0"/>
              <a:t>.</a:t>
            </a:r>
            <a:endParaRPr lang="en-US" b="1" dirty="0" smtClean="0"/>
          </a:p>
          <a:p>
            <a:r>
              <a:rPr lang="en-US" b="1" dirty="0" smtClean="0"/>
              <a:t>Compile </a:t>
            </a:r>
            <a:r>
              <a:rPr lang="en-US" b="1" dirty="0"/>
              <a:t>code and files.</a:t>
            </a:r>
            <a:endParaRPr lang="en-US" dirty="0"/>
          </a:p>
          <a:p>
            <a:r>
              <a:rPr lang="en-US" b="1" dirty="0" smtClean="0"/>
              <a:t>Run automated testing.</a:t>
            </a:r>
            <a:endParaRPr lang="en-US" dirty="0"/>
          </a:p>
          <a:p>
            <a:r>
              <a:rPr lang="en-US" b="1" dirty="0"/>
              <a:t>Notify contributors to resolve issues.</a:t>
            </a:r>
            <a:endParaRPr lang="en-US" dirty="0"/>
          </a:p>
          <a:p>
            <a:endParaRPr lang="en-IN" dirty="0"/>
          </a:p>
        </p:txBody>
      </p:sp>
    </p:spTree>
    <p:extLst>
      <p:ext uri="{BB962C8B-B14F-4D97-AF65-F5344CB8AC3E}">
        <p14:creationId xmlns:p14="http://schemas.microsoft.com/office/powerpoint/2010/main" val="165257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Source Code and Automating Builds</a:t>
            </a:r>
            <a:endParaRPr lang="en-IN" dirty="0"/>
          </a:p>
        </p:txBody>
      </p:sp>
      <p:sp>
        <p:nvSpPr>
          <p:cNvPr id="3" name="Content Placeholder 2"/>
          <p:cNvSpPr>
            <a:spLocks noGrp="1"/>
          </p:cNvSpPr>
          <p:nvPr>
            <p:ph idx="1"/>
          </p:nvPr>
        </p:nvSpPr>
        <p:spPr/>
        <p:txBody>
          <a:bodyPr/>
          <a:lstStyle/>
          <a:p>
            <a:r>
              <a:rPr lang="en-US" b="1" dirty="0"/>
              <a:t>Automated Build Tools</a:t>
            </a:r>
          </a:p>
          <a:p>
            <a:r>
              <a:rPr lang="en-US" dirty="0"/>
              <a:t>Automated build tools will help you ensure build automation.</a:t>
            </a:r>
          </a:p>
          <a:p>
            <a:r>
              <a:rPr lang="en-US" b="1" dirty="0" smtClean="0"/>
              <a:t>Build runners</a:t>
            </a:r>
            <a:r>
              <a:rPr lang="en-US" dirty="0" smtClean="0"/>
              <a:t> </a:t>
            </a:r>
            <a:r>
              <a:rPr lang="en-US" dirty="0"/>
              <a:t>in particular, are critical for automation. These tools help you automate the process of building, testing, and deploying code.</a:t>
            </a:r>
          </a:p>
          <a:p>
            <a:r>
              <a:rPr lang="en-IN" dirty="0" smtClean="0"/>
              <a:t>Example : Jenkins</a:t>
            </a:r>
            <a:endParaRPr lang="en-IN" dirty="0"/>
          </a:p>
        </p:txBody>
      </p:sp>
    </p:spTree>
    <p:extLst>
      <p:ext uri="{BB962C8B-B14F-4D97-AF65-F5344CB8AC3E}">
        <p14:creationId xmlns:p14="http://schemas.microsoft.com/office/powerpoint/2010/main" val="110812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Automated Testing &amp; Test Driven Development</a:t>
            </a:r>
            <a:endParaRPr lang="en-IN" dirty="0"/>
          </a:p>
        </p:txBody>
      </p:sp>
      <p:sp>
        <p:nvSpPr>
          <p:cNvPr id="3" name="Content Placeholder 2"/>
          <p:cNvSpPr>
            <a:spLocks noGrp="1"/>
          </p:cNvSpPr>
          <p:nvPr>
            <p:ph idx="1"/>
          </p:nvPr>
        </p:nvSpPr>
        <p:spPr/>
        <p:txBody>
          <a:bodyPr/>
          <a:lstStyle/>
          <a:p>
            <a:r>
              <a:rPr lang="en-US" b="1" dirty="0"/>
              <a:t>What is Automation Testing?</a:t>
            </a:r>
          </a:p>
          <a:p>
            <a:r>
              <a:rPr lang="en-US" b="1" dirty="0"/>
              <a:t>Automation Testing</a:t>
            </a:r>
            <a:r>
              <a:rPr lang="en-US" dirty="0"/>
              <a:t> is a software testing technique that performs using special automated testing software tools to execute a test case suite. On the contrary, Manual Testing is performed by a human sitting in front of a computer carefully executing the test steps.</a:t>
            </a:r>
          </a:p>
          <a:p>
            <a:r>
              <a:rPr lang="en-US" dirty="0"/>
              <a:t>The automation testing software can also enter test data into the System Under Test, compare expected and actual results and generate detailed test reports. Software Test Automation demands considerable investments of money and resources.</a:t>
            </a:r>
          </a:p>
          <a:p>
            <a:endParaRPr lang="en-IN" dirty="0"/>
          </a:p>
        </p:txBody>
      </p:sp>
    </p:spTree>
    <p:extLst>
      <p:ext uri="{BB962C8B-B14F-4D97-AF65-F5344CB8AC3E}">
        <p14:creationId xmlns:p14="http://schemas.microsoft.com/office/powerpoint/2010/main" val="216938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Testing &amp; Test Driven Development</a:t>
            </a:r>
          </a:p>
        </p:txBody>
      </p:sp>
      <p:sp>
        <p:nvSpPr>
          <p:cNvPr id="3" name="Content Placeholder 2"/>
          <p:cNvSpPr>
            <a:spLocks noGrp="1"/>
          </p:cNvSpPr>
          <p:nvPr>
            <p:ph idx="1"/>
          </p:nvPr>
        </p:nvSpPr>
        <p:spPr/>
        <p:txBody>
          <a:bodyPr>
            <a:normAutofit fontScale="92500" lnSpcReduction="10000"/>
          </a:bodyPr>
          <a:lstStyle/>
          <a:p>
            <a:r>
              <a:rPr lang="en-US" b="1" dirty="0"/>
              <a:t>Test Automation</a:t>
            </a:r>
            <a:r>
              <a:rPr lang="en-US" dirty="0"/>
              <a:t> is the best way to increase the effectiveness, test coverage, and execution speed in software testing. Automated software testing is important due to the following reasons:</a:t>
            </a:r>
          </a:p>
          <a:p>
            <a:r>
              <a:rPr lang="en-US" dirty="0"/>
              <a:t>Manual Testing of all workflows, all fields, all negative scenarios is time and money consuming</a:t>
            </a:r>
          </a:p>
          <a:p>
            <a:r>
              <a:rPr lang="en-US" dirty="0"/>
              <a:t>It is difficult to test for multilingual sites manually</a:t>
            </a:r>
          </a:p>
          <a:p>
            <a:r>
              <a:rPr lang="en-US" dirty="0"/>
              <a:t>Test Automation in software testing does not require Human intervention. You can run automated test unattended (overnight)</a:t>
            </a:r>
          </a:p>
          <a:p>
            <a:r>
              <a:rPr lang="en-US" dirty="0"/>
              <a:t>Test Automation increases the speed of test execution</a:t>
            </a:r>
          </a:p>
          <a:p>
            <a:r>
              <a:rPr lang="en-US" dirty="0"/>
              <a:t>Automation helps increase Test Coverage</a:t>
            </a:r>
          </a:p>
          <a:p>
            <a:r>
              <a:rPr lang="en-US" dirty="0"/>
              <a:t>Manual Testing can become boring and hence error-prone.</a:t>
            </a:r>
          </a:p>
          <a:p>
            <a:endParaRPr lang="en-IN" dirty="0"/>
          </a:p>
        </p:txBody>
      </p:sp>
    </p:spTree>
    <p:extLst>
      <p:ext uri="{BB962C8B-B14F-4D97-AF65-F5344CB8AC3E}">
        <p14:creationId xmlns:p14="http://schemas.microsoft.com/office/powerpoint/2010/main" val="346094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Testing &amp; Test Driven Development</a:t>
            </a:r>
          </a:p>
        </p:txBody>
      </p:sp>
      <p:sp>
        <p:nvSpPr>
          <p:cNvPr id="3" name="Content Placeholder 2"/>
          <p:cNvSpPr>
            <a:spLocks noGrp="1"/>
          </p:cNvSpPr>
          <p:nvPr>
            <p:ph idx="1"/>
          </p:nvPr>
        </p:nvSpPr>
        <p:spPr/>
        <p:txBody>
          <a:bodyPr/>
          <a:lstStyle/>
          <a:p>
            <a:r>
              <a:rPr lang="en-IN" b="1" dirty="0"/>
              <a:t>Automated Testing Process:</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2584132" y="3126971"/>
            <a:ext cx="6657975" cy="2133600"/>
          </a:xfrm>
          <a:prstGeom prst="rect">
            <a:avLst/>
          </a:prstGeom>
        </p:spPr>
      </p:pic>
    </p:spTree>
    <p:extLst>
      <p:ext uri="{BB962C8B-B14F-4D97-AF65-F5344CB8AC3E}">
        <p14:creationId xmlns:p14="http://schemas.microsoft.com/office/powerpoint/2010/main" val="400509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Testing &amp; Test Driven Development</a:t>
            </a:r>
          </a:p>
        </p:txBody>
      </p:sp>
      <p:sp>
        <p:nvSpPr>
          <p:cNvPr id="3" name="Content Placeholder 2"/>
          <p:cNvSpPr>
            <a:spLocks noGrp="1"/>
          </p:cNvSpPr>
          <p:nvPr>
            <p:ph idx="1"/>
          </p:nvPr>
        </p:nvSpPr>
        <p:spPr/>
        <p:txBody>
          <a:bodyPr/>
          <a:lstStyle/>
          <a:p>
            <a:pPr fontAlgn="base"/>
            <a:r>
              <a:rPr lang="en-US" dirty="0"/>
              <a:t>What is test-driven development?</a:t>
            </a:r>
          </a:p>
          <a:p>
            <a:pPr fontAlgn="base"/>
            <a:r>
              <a:rPr lang="en-US" dirty="0"/>
              <a:t>Test-driven development reverses traditional development and testing. So, instead of writing your code first and then retroactively fitting a test to validate the piece of code you just wrote, test-driven development dictates that you write the test first and then implement code changes until your code passes the test you already wrote.</a:t>
            </a:r>
          </a:p>
          <a:p>
            <a:endParaRPr lang="en-IN" dirty="0"/>
          </a:p>
        </p:txBody>
      </p:sp>
    </p:spTree>
    <p:extLst>
      <p:ext uri="{BB962C8B-B14F-4D97-AF65-F5344CB8AC3E}">
        <p14:creationId xmlns:p14="http://schemas.microsoft.com/office/powerpoint/2010/main" val="95647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Testing &amp; Test Driven Development</a:t>
            </a:r>
          </a:p>
        </p:txBody>
      </p:sp>
      <p:sp>
        <p:nvSpPr>
          <p:cNvPr id="3" name="Content Placeholder 2"/>
          <p:cNvSpPr>
            <a:spLocks noGrp="1"/>
          </p:cNvSpPr>
          <p:nvPr>
            <p:ph idx="1"/>
          </p:nvPr>
        </p:nvSpPr>
        <p:spPr/>
        <p:txBody>
          <a:bodyPr/>
          <a:lstStyle/>
          <a:p>
            <a:r>
              <a:rPr lang="en-IN" dirty="0"/>
              <a:t>S</a:t>
            </a:r>
            <a:r>
              <a:rPr lang="en-IN" dirty="0" smtClean="0"/>
              <a:t>teps </a:t>
            </a:r>
            <a:r>
              <a:rPr lang="en-IN" dirty="0"/>
              <a:t>of test-driven development</a:t>
            </a:r>
          </a:p>
          <a:p>
            <a:endParaRPr lang="en-IN" dirty="0"/>
          </a:p>
        </p:txBody>
      </p:sp>
      <p:pic>
        <p:nvPicPr>
          <p:cNvPr id="4" name="Picture 3"/>
          <p:cNvPicPr>
            <a:picLocks noChangeAspect="1"/>
          </p:cNvPicPr>
          <p:nvPr/>
        </p:nvPicPr>
        <p:blipFill>
          <a:blip r:embed="rId2"/>
          <a:stretch>
            <a:fillRect/>
          </a:stretch>
        </p:blipFill>
        <p:spPr>
          <a:xfrm>
            <a:off x="2667000" y="2672281"/>
            <a:ext cx="6858000" cy="3857625"/>
          </a:xfrm>
          <a:prstGeom prst="rect">
            <a:avLst/>
          </a:prstGeom>
        </p:spPr>
      </p:pic>
    </p:spTree>
    <p:extLst>
      <p:ext uri="{BB962C8B-B14F-4D97-AF65-F5344CB8AC3E}">
        <p14:creationId xmlns:p14="http://schemas.microsoft.com/office/powerpoint/2010/main" val="253766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integration in DevOps</a:t>
            </a:r>
            <a:endParaRPr lang="en-IN" dirty="0"/>
          </a:p>
        </p:txBody>
      </p:sp>
      <p:sp>
        <p:nvSpPr>
          <p:cNvPr id="3" name="Content Placeholder 2"/>
          <p:cNvSpPr>
            <a:spLocks noGrp="1"/>
          </p:cNvSpPr>
          <p:nvPr>
            <p:ph idx="1"/>
          </p:nvPr>
        </p:nvSpPr>
        <p:spPr/>
        <p:txBody>
          <a:bodyPr/>
          <a:lstStyle/>
          <a:p>
            <a:r>
              <a:rPr lang="en-US" dirty="0"/>
              <a:t>A developer develops or writes some form of code, often called as patches representing a change to the project’s codebase [for example, a fix or bug].</a:t>
            </a:r>
          </a:p>
          <a:p>
            <a:r>
              <a:rPr lang="en-US" dirty="0"/>
              <a:t>Merges the change to the centralized repository of that project like </a:t>
            </a:r>
            <a:r>
              <a:rPr lang="en-US" dirty="0" err="1"/>
              <a:t>git</a:t>
            </a:r>
            <a:r>
              <a:rPr lang="en-US" dirty="0"/>
              <a:t>, SVN, and </a:t>
            </a:r>
            <a:r>
              <a:rPr lang="en-US" dirty="0" err="1"/>
              <a:t>bitbucket</a:t>
            </a:r>
            <a:r>
              <a:rPr lang="en-US" dirty="0"/>
              <a:t> vary with the project.</a:t>
            </a:r>
          </a:p>
          <a:p>
            <a:r>
              <a:rPr lang="en-US" dirty="0"/>
              <a:t>If the codes present in the centralized repos are needed later or while composing the application, i.e. building can be referred later at any point in time. Then these builds are deployed and can be manipulated or called at any point in time, often termed as packages or artifacts.</a:t>
            </a:r>
          </a:p>
          <a:p>
            <a:endParaRPr lang="en-IN" dirty="0"/>
          </a:p>
        </p:txBody>
      </p:sp>
    </p:spTree>
    <p:extLst>
      <p:ext uri="{BB962C8B-B14F-4D97-AF65-F5344CB8AC3E}">
        <p14:creationId xmlns:p14="http://schemas.microsoft.com/office/powerpoint/2010/main" val="368483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integration in DevOps</a:t>
            </a:r>
          </a:p>
        </p:txBody>
      </p:sp>
      <p:sp>
        <p:nvSpPr>
          <p:cNvPr id="3" name="Content Placeholder 2"/>
          <p:cNvSpPr>
            <a:spLocks noGrp="1"/>
          </p:cNvSpPr>
          <p:nvPr>
            <p:ph idx="1"/>
          </p:nvPr>
        </p:nvSpPr>
        <p:spPr/>
        <p:txBody>
          <a:bodyPr>
            <a:normAutofit fontScale="85000" lnSpcReduction="20000"/>
          </a:bodyPr>
          <a:lstStyle/>
          <a:p>
            <a:r>
              <a:rPr lang="en-US" dirty="0"/>
              <a:t>Continuous Delivery and Continuous Deployment are part of Continuous Integration, which has helped to come automation so far by dividing and distributing all commits and patches into all new versions of different software.</a:t>
            </a:r>
          </a:p>
          <a:p>
            <a:r>
              <a:rPr lang="en-US" dirty="0"/>
              <a:t>Continuous Delivery means the simultaneous commits being made into the repository, and then it is the responsibility of the human to decide whether to take it further for deployment or not, which means human effort is being involved somehow because of which companies don’t prefer and thinks twice before deployment.</a:t>
            </a:r>
          </a:p>
          <a:p>
            <a:r>
              <a:rPr lang="en-US" dirty="0"/>
              <a:t>On the other hand, many companies put more emphasis on continuous deployment in a sense they will directly put the commits and changes as it is a direct and simple approach. But again, it involves a lot of risks and can hamper or create bugs when a product goes for production. Thus, some new approaches must be introduced to mitigate the bug risk and make the Continuous deployment process with continuous delivery and continuous integration more enhanced and powerful.</a:t>
            </a:r>
          </a:p>
          <a:p>
            <a:endParaRPr lang="en-IN" dirty="0"/>
          </a:p>
        </p:txBody>
      </p:sp>
    </p:spTree>
    <p:extLst>
      <p:ext uri="{BB962C8B-B14F-4D97-AF65-F5344CB8AC3E}">
        <p14:creationId xmlns:p14="http://schemas.microsoft.com/office/powerpoint/2010/main" val="193626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integration in DevOps</a:t>
            </a:r>
          </a:p>
        </p:txBody>
      </p:sp>
      <p:sp>
        <p:nvSpPr>
          <p:cNvPr id="3" name="Content Placeholder 2"/>
          <p:cNvSpPr>
            <a:spLocks noGrp="1"/>
          </p:cNvSpPr>
          <p:nvPr>
            <p:ph idx="1"/>
          </p:nvPr>
        </p:nvSpPr>
        <p:spPr/>
        <p:txBody>
          <a:bodyPr>
            <a:normAutofit lnSpcReduction="10000"/>
          </a:bodyPr>
          <a:lstStyle/>
          <a:p>
            <a:r>
              <a:rPr lang="en-US" dirty="0"/>
              <a:t>How does continuous integration work?</a:t>
            </a:r>
          </a:p>
          <a:p>
            <a:r>
              <a:rPr lang="en-US" dirty="0"/>
              <a:t>Continuous integration is generally achieved and completed in six steps. These steps are:</a:t>
            </a:r>
          </a:p>
          <a:p>
            <a:r>
              <a:rPr lang="en-US" dirty="0"/>
              <a:t>Manual process identification</a:t>
            </a:r>
          </a:p>
          <a:p>
            <a:r>
              <a:rPr lang="en-US" dirty="0"/>
              <a:t>Frequency and duration definition</a:t>
            </a:r>
          </a:p>
          <a:p>
            <a:r>
              <a:rPr lang="en-US" dirty="0"/>
              <a:t>Sub-process selection for automation</a:t>
            </a:r>
          </a:p>
          <a:p>
            <a:r>
              <a:rPr lang="en-US" dirty="0"/>
              <a:t>Automation script creation</a:t>
            </a:r>
          </a:p>
          <a:p>
            <a:r>
              <a:rPr lang="en-US" dirty="0"/>
              <a:t>Artifact trigger scheduling</a:t>
            </a:r>
          </a:p>
          <a:p>
            <a:r>
              <a:rPr lang="en-US" dirty="0"/>
              <a:t>Iterate, improve, and repeat</a:t>
            </a:r>
          </a:p>
          <a:p>
            <a:endParaRPr lang="en-IN" dirty="0"/>
          </a:p>
        </p:txBody>
      </p:sp>
    </p:spTree>
    <p:extLst>
      <p:ext uri="{BB962C8B-B14F-4D97-AF65-F5344CB8AC3E}">
        <p14:creationId xmlns:p14="http://schemas.microsoft.com/office/powerpoint/2010/main" val="379098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Devops</a:t>
            </a:r>
            <a:r>
              <a:rPr lang="en-IN" dirty="0" smtClean="0"/>
              <a:t> &amp; its components</a:t>
            </a:r>
            <a:endParaRPr lang="en-IN" dirty="0"/>
          </a:p>
        </p:txBody>
      </p:sp>
      <p:sp>
        <p:nvSpPr>
          <p:cNvPr id="3" name="Content Placeholder 2"/>
          <p:cNvSpPr>
            <a:spLocks noGrp="1"/>
          </p:cNvSpPr>
          <p:nvPr>
            <p:ph idx="1"/>
          </p:nvPr>
        </p:nvSpPr>
        <p:spPr/>
        <p:txBody>
          <a:bodyPr>
            <a:normAutofit lnSpcReduction="10000"/>
          </a:bodyPr>
          <a:lstStyle/>
          <a:p>
            <a:r>
              <a:rPr lang="en-US" b="1" u="sng" dirty="0">
                <a:hlinkClick r:id="rId2" tooltip="DevOps"/>
              </a:rPr>
              <a:t/>
            </a:r>
            <a:br>
              <a:rPr lang="en-US" b="1" u="sng" dirty="0">
                <a:hlinkClick r:id="rId2" tooltip="DevOps"/>
              </a:rPr>
            </a:br>
            <a:r>
              <a:rPr lang="en-US" b="1" u="sng" dirty="0" smtClean="0"/>
              <a:t>DevOps</a:t>
            </a:r>
            <a:r>
              <a:rPr lang="en-US" b="1" dirty="0"/>
              <a:t> lifecycle is a combination of different phases of continuous software development, integration, testing, deployment, and monitoring. A competent DevOps lifecycle is necessary to leverage the full benefits of the DevOps methodology. </a:t>
            </a:r>
            <a:endParaRPr lang="en-US" b="1" dirty="0" smtClean="0"/>
          </a:p>
          <a:p>
            <a:r>
              <a:rPr lang="en-US" dirty="0"/>
              <a:t>The DevOps approach embraces continuous innovation, agility, and scalability to build, test, consume, and evolve software products. It promotes a culture of experimentation, feedback, and constant learning to reinvent products, services, and processes. However, to implement DevOps, a proper understanding of different phases of the DevOps lifecycle is crucial. </a:t>
            </a:r>
            <a:endParaRPr lang="en-IN" dirty="0"/>
          </a:p>
        </p:txBody>
      </p:sp>
    </p:spTree>
    <p:extLst>
      <p:ext uri="{BB962C8B-B14F-4D97-AF65-F5344CB8AC3E}">
        <p14:creationId xmlns:p14="http://schemas.microsoft.com/office/powerpoint/2010/main" val="157718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integration in DevOps</a:t>
            </a:r>
          </a:p>
        </p:txBody>
      </p:sp>
      <p:sp>
        <p:nvSpPr>
          <p:cNvPr id="3" name="Content Placeholder 2"/>
          <p:cNvSpPr>
            <a:spLocks noGrp="1"/>
          </p:cNvSpPr>
          <p:nvPr>
            <p:ph idx="1"/>
          </p:nvPr>
        </p:nvSpPr>
        <p:spPr/>
        <p:txBody>
          <a:bodyPr/>
          <a:lstStyle/>
          <a:p>
            <a:r>
              <a:rPr lang="en-US" dirty="0"/>
              <a:t>Importance of continuous integration in software development</a:t>
            </a:r>
          </a:p>
          <a:p>
            <a:r>
              <a:rPr lang="en-IN" b="1" dirty="0"/>
              <a:t>Reduction in code changes</a:t>
            </a:r>
          </a:p>
          <a:p>
            <a:r>
              <a:rPr lang="en-IN" b="1" dirty="0"/>
              <a:t>Issues isolation</a:t>
            </a:r>
          </a:p>
          <a:p>
            <a:r>
              <a:rPr lang="en-US" b="1" dirty="0"/>
              <a:t>Faster mean time to resolution</a:t>
            </a:r>
          </a:p>
          <a:p>
            <a:r>
              <a:rPr lang="en-IN" b="1" dirty="0"/>
              <a:t>Smaller Backlogs</a:t>
            </a:r>
          </a:p>
          <a:p>
            <a:endParaRPr lang="en-IN" dirty="0" smtClean="0"/>
          </a:p>
          <a:p>
            <a:r>
              <a:rPr lang="en-IN" dirty="0" smtClean="0"/>
              <a:t>Example Jenkins, Azure DevOps</a:t>
            </a:r>
            <a:endParaRPr lang="en-IN" dirty="0"/>
          </a:p>
        </p:txBody>
      </p:sp>
    </p:spTree>
    <p:extLst>
      <p:ext uri="{BB962C8B-B14F-4D97-AF65-F5344CB8AC3E}">
        <p14:creationId xmlns:p14="http://schemas.microsoft.com/office/powerpoint/2010/main" val="3440149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integration in DevOps</a:t>
            </a:r>
          </a:p>
        </p:txBody>
      </p:sp>
      <p:graphicFrame>
        <p:nvGraphicFramePr>
          <p:cNvPr id="4" name="Content Placeholder 3"/>
          <p:cNvGraphicFramePr>
            <a:graphicFrameLocks noGrp="1"/>
          </p:cNvGraphicFramePr>
          <p:nvPr>
            <p:ph idx="1"/>
          </p:nvPr>
        </p:nvGraphicFramePr>
        <p:xfrm>
          <a:off x="1138421" y="1809098"/>
          <a:ext cx="9915158" cy="4384392"/>
        </p:xfrm>
        <a:graphic>
          <a:graphicData uri="http://schemas.openxmlformats.org/drawingml/2006/table">
            <a:tbl>
              <a:tblPr/>
              <a:tblGrid>
                <a:gridCol w="4957579">
                  <a:extLst>
                    <a:ext uri="{9D8B030D-6E8A-4147-A177-3AD203B41FA5}">
                      <a16:colId xmlns:a16="http://schemas.microsoft.com/office/drawing/2014/main" val="3224208072"/>
                    </a:ext>
                  </a:extLst>
                </a:gridCol>
                <a:gridCol w="4957579">
                  <a:extLst>
                    <a:ext uri="{9D8B030D-6E8A-4147-A177-3AD203B41FA5}">
                      <a16:colId xmlns:a16="http://schemas.microsoft.com/office/drawing/2014/main" val="4113462642"/>
                    </a:ext>
                  </a:extLst>
                </a:gridCol>
              </a:tblGrid>
              <a:tr h="362611">
                <a:tc>
                  <a:txBody>
                    <a:bodyPr/>
                    <a:lstStyle/>
                    <a:p>
                      <a:pPr fontAlgn="t"/>
                      <a:r>
                        <a:rPr lang="en-IN" sz="1800" b="1">
                          <a:effectLst/>
                        </a:rPr>
                        <a:t>Continuous Integration</a:t>
                      </a:r>
                      <a:endParaRPr lang="en-IN" sz="1800">
                        <a:effectLst/>
                      </a:endParaRP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b="1">
                          <a:effectLst/>
                        </a:rPr>
                        <a:t>Continuous Development</a:t>
                      </a:r>
                      <a:endParaRPr lang="en-IN" sz="1800">
                        <a:effectLst/>
                      </a:endParaRP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00059548"/>
                  </a:ext>
                </a:extLst>
              </a:tr>
              <a:tr h="634570">
                <a:tc>
                  <a:txBody>
                    <a:bodyPr/>
                    <a:lstStyle/>
                    <a:p>
                      <a:pPr fontAlgn="t"/>
                      <a:r>
                        <a:rPr lang="en-US" sz="1800">
                          <a:effectLst/>
                        </a:rPr>
                        <a:t>Continuous integration is an automated approach to test each change to the codebase.</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rPr>
                        <a:t>Continuous development is an approach to develop software in shorter cycles.</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82970487"/>
                  </a:ext>
                </a:extLst>
              </a:tr>
              <a:tr h="634570">
                <a:tc>
                  <a:txBody>
                    <a:bodyPr/>
                    <a:lstStyle/>
                    <a:p>
                      <a:pPr fontAlgn="t"/>
                      <a:r>
                        <a:rPr lang="en-US" sz="1800">
                          <a:effectLst/>
                        </a:rPr>
                        <a:t>The process of continuous integration refers to the versioning of source code.</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a:effectLst/>
                        </a:rPr>
                        <a:t>Continuous development refers to automated source code implementations.</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5162401"/>
                  </a:ext>
                </a:extLst>
              </a:tr>
              <a:tr h="906529">
                <a:tc>
                  <a:txBody>
                    <a:bodyPr/>
                    <a:lstStyle/>
                    <a:p>
                      <a:pPr fontAlgn="t"/>
                      <a:r>
                        <a:rPr lang="en-US" sz="1800">
                          <a:effectLst/>
                        </a:rPr>
                        <a:t>Continuous integration focuses on automation testing to determine that the software has no errors or bugs.</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rPr>
                        <a:t>Continuous development emphasizes the change in all stages of your production pipeline.</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4422766"/>
                  </a:ext>
                </a:extLst>
              </a:tr>
              <a:tr h="906529">
                <a:tc>
                  <a:txBody>
                    <a:bodyPr/>
                    <a:lstStyle/>
                    <a:p>
                      <a:pPr fontAlgn="t"/>
                      <a:r>
                        <a:rPr lang="en-US" sz="1800">
                          <a:effectLst/>
                        </a:rPr>
                        <a:t>Continuous integration is performed immediately after the developer check-in.</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a:effectLst/>
                        </a:rPr>
                        <a:t>In continuous development, developers deploy the code directly to the production stage when it is developed.</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83512862"/>
                  </a:ext>
                </a:extLst>
              </a:tr>
              <a:tr h="906529">
                <a:tc>
                  <a:txBody>
                    <a:bodyPr/>
                    <a:lstStyle/>
                    <a:p>
                      <a:pPr fontAlgn="t"/>
                      <a:r>
                        <a:rPr lang="en-US" sz="1800">
                          <a:effectLst/>
                        </a:rPr>
                        <a:t>The development team sends continuous code merging requests in continuous integration even when the testing process is running.</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800" dirty="0">
                          <a:effectLst/>
                        </a:rPr>
                        <a:t>The development team deploys the codes using an automated process in continuous development.</a:t>
                      </a:r>
                    </a:p>
                  </a:txBody>
                  <a:tcPr marL="90653" marR="90653" marT="45326" marB="4532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6122514"/>
                  </a:ext>
                </a:extLst>
              </a:tr>
            </a:tbl>
          </a:graphicData>
        </a:graphic>
      </p:graphicFrame>
    </p:spTree>
    <p:extLst>
      <p:ext uri="{BB962C8B-B14F-4D97-AF65-F5344CB8AC3E}">
        <p14:creationId xmlns:p14="http://schemas.microsoft.com/office/powerpoint/2010/main" val="22106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Management in DevOps</a:t>
            </a:r>
            <a:endParaRPr lang="en-IN" dirty="0"/>
          </a:p>
        </p:txBody>
      </p:sp>
      <p:sp>
        <p:nvSpPr>
          <p:cNvPr id="3" name="Content Placeholder 2"/>
          <p:cNvSpPr>
            <a:spLocks noGrp="1"/>
          </p:cNvSpPr>
          <p:nvPr>
            <p:ph idx="1"/>
          </p:nvPr>
        </p:nvSpPr>
        <p:spPr/>
        <p:txBody>
          <a:bodyPr/>
          <a:lstStyle/>
          <a:p>
            <a:r>
              <a:rPr lang="en-US" dirty="0"/>
              <a:t>Configuration management occurs when a configuration platform is used to automate, monitor, design and manage otherwise manual configuration processes</a:t>
            </a:r>
            <a:r>
              <a:rPr lang="en-US" dirty="0" smtClean="0"/>
              <a:t>.</a:t>
            </a:r>
          </a:p>
          <a:p>
            <a:r>
              <a:rPr lang="en-US" dirty="0"/>
              <a:t>An important function of configuration management is defining the state of each system. By orchestrating these processes with a platform, organizations can ensure consistency across integrated systems and increase efficiency. </a:t>
            </a:r>
            <a:endParaRPr lang="en-IN" dirty="0"/>
          </a:p>
        </p:txBody>
      </p:sp>
    </p:spTree>
    <p:extLst>
      <p:ext uri="{BB962C8B-B14F-4D97-AF65-F5344CB8AC3E}">
        <p14:creationId xmlns:p14="http://schemas.microsoft.com/office/powerpoint/2010/main" val="287140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Configuration Management in DevOps</a:t>
            </a:r>
          </a:p>
        </p:txBody>
      </p:sp>
      <p:sp>
        <p:nvSpPr>
          <p:cNvPr id="3" name="Content Placeholder 2"/>
          <p:cNvSpPr>
            <a:spLocks noGrp="1"/>
          </p:cNvSpPr>
          <p:nvPr>
            <p:ph idx="1"/>
          </p:nvPr>
        </p:nvSpPr>
        <p:spPr/>
        <p:txBody>
          <a:bodyPr>
            <a:normAutofit fontScale="62500" lnSpcReduction="20000"/>
          </a:bodyPr>
          <a:lstStyle/>
          <a:p>
            <a:r>
              <a:rPr lang="en-IN" dirty="0"/>
              <a:t>Components: </a:t>
            </a:r>
          </a:p>
          <a:p>
            <a:pPr fontAlgn="base"/>
            <a:r>
              <a:rPr lang="en-US" b="1" dirty="0"/>
              <a:t>Identification:</a:t>
            </a:r>
            <a:r>
              <a:rPr lang="en-US" dirty="0"/>
              <a:t/>
            </a:r>
            <a:br>
              <a:rPr lang="en-US" dirty="0"/>
            </a:br>
            <a:r>
              <a:rPr lang="en-US" dirty="0"/>
              <a:t>The process of finding and cataloging system-wide configuration needs.</a:t>
            </a:r>
          </a:p>
          <a:p>
            <a:pPr fontAlgn="base"/>
            <a:r>
              <a:rPr lang="en-US" b="1" dirty="0"/>
              <a:t>Control:</a:t>
            </a:r>
            <a:r>
              <a:rPr lang="en-US" dirty="0"/>
              <a:t/>
            </a:r>
            <a:br>
              <a:rPr lang="en-US" dirty="0"/>
            </a:br>
            <a:r>
              <a:rPr lang="en-US" dirty="0"/>
              <a:t>During configuration control, we see the importance of change management at work. It’s highly likely that configuration needs will change over time, and configuration control allows this to happen in a controlled way as to not destabilize integrations and existing infrastructure.</a:t>
            </a:r>
          </a:p>
          <a:p>
            <a:pPr fontAlgn="base"/>
            <a:r>
              <a:rPr lang="en-US" b="1" dirty="0"/>
              <a:t>Audit:</a:t>
            </a:r>
            <a:r>
              <a:rPr lang="en-US" dirty="0"/>
              <a:t/>
            </a:r>
            <a:br>
              <a:rPr lang="en-US" dirty="0"/>
            </a:br>
            <a:r>
              <a:rPr lang="en-US" dirty="0"/>
              <a:t>Like most audit processes, a configuration audit is a review of the existing systems to ensure that it stands up to compliance regulation and validations.</a:t>
            </a:r>
          </a:p>
          <a:p>
            <a:pPr fontAlgn="base"/>
            <a:r>
              <a:rPr lang="en-US" dirty="0"/>
              <a:t>Like DevOps, configuration management is spread across both operational and development buckets within an organization. This is by design. There are primary components that go into the comprehensive configuration management required for DevOps:</a:t>
            </a:r>
          </a:p>
          <a:p>
            <a:pPr fontAlgn="base"/>
            <a:r>
              <a:rPr lang="en-US" dirty="0"/>
              <a:t>Artifact repository</a:t>
            </a:r>
          </a:p>
          <a:p>
            <a:pPr fontAlgn="base"/>
            <a:r>
              <a:rPr lang="en-US" dirty="0"/>
              <a:t>Source code repository</a:t>
            </a:r>
          </a:p>
          <a:p>
            <a:pPr fontAlgn="base"/>
            <a:r>
              <a:rPr lang="en-US" dirty="0"/>
              <a:t>Configuration management data architecture</a:t>
            </a:r>
          </a:p>
          <a:p>
            <a:endParaRPr lang="en-IN" dirty="0"/>
          </a:p>
        </p:txBody>
      </p:sp>
    </p:spTree>
    <p:extLst>
      <p:ext uri="{BB962C8B-B14F-4D97-AF65-F5344CB8AC3E}">
        <p14:creationId xmlns:p14="http://schemas.microsoft.com/office/powerpoint/2010/main" val="3580051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Configuration Management in DevOps</a:t>
            </a:r>
          </a:p>
        </p:txBody>
      </p:sp>
      <p:sp>
        <p:nvSpPr>
          <p:cNvPr id="3" name="Content Placeholder 2"/>
          <p:cNvSpPr>
            <a:spLocks noGrp="1"/>
          </p:cNvSpPr>
          <p:nvPr>
            <p:ph idx="1"/>
          </p:nvPr>
        </p:nvSpPr>
        <p:spPr/>
        <p:txBody>
          <a:bodyPr/>
          <a:lstStyle/>
          <a:p>
            <a:r>
              <a:rPr lang="en-US" dirty="0"/>
              <a:t>Outcomes of Properly Managed </a:t>
            </a:r>
            <a:r>
              <a:rPr lang="en-US" dirty="0" smtClean="0"/>
              <a:t>Configurations:</a:t>
            </a:r>
          </a:p>
          <a:p>
            <a:endParaRPr lang="en-US" dirty="0"/>
          </a:p>
          <a:p>
            <a:r>
              <a:rPr lang="en-IN" b="1" dirty="0"/>
              <a:t>Infrastructure-as-a-Code</a:t>
            </a:r>
            <a:endParaRPr lang="en-IN" dirty="0"/>
          </a:p>
          <a:p>
            <a:r>
              <a:rPr lang="en-IN" b="1" dirty="0"/>
              <a:t>Configuration-as-a-Code</a:t>
            </a:r>
            <a:endParaRPr lang="en-IN" dirty="0"/>
          </a:p>
          <a:p>
            <a:endParaRPr lang="en-IN" dirty="0"/>
          </a:p>
        </p:txBody>
      </p:sp>
    </p:spTree>
    <p:extLst>
      <p:ext uri="{BB962C8B-B14F-4D97-AF65-F5344CB8AC3E}">
        <p14:creationId xmlns:p14="http://schemas.microsoft.com/office/powerpoint/2010/main" val="99524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Development in </a:t>
            </a:r>
            <a:r>
              <a:rPr lang="en-IN" dirty="0"/>
              <a:t>DevOps</a:t>
            </a:r>
          </a:p>
        </p:txBody>
      </p:sp>
      <p:sp>
        <p:nvSpPr>
          <p:cNvPr id="3" name="Content Placeholder 2"/>
          <p:cNvSpPr>
            <a:spLocks noGrp="1"/>
          </p:cNvSpPr>
          <p:nvPr>
            <p:ph idx="1"/>
          </p:nvPr>
        </p:nvSpPr>
        <p:spPr/>
        <p:txBody>
          <a:bodyPr/>
          <a:lstStyle/>
          <a:p>
            <a:r>
              <a:rPr lang="en-US" dirty="0"/>
              <a:t>Various DevOps strategies are referred to as “Continuous Development.” Continuous Development’s sole purpose is to keep track of constant improvements, plan, test, and collect feedback to improve the product. As a result, understanding Continuous Development is crucial for ensuring that all your DevOps processes work correctly.</a:t>
            </a:r>
            <a:endParaRPr lang="en-IN" dirty="0"/>
          </a:p>
        </p:txBody>
      </p:sp>
    </p:spTree>
    <p:extLst>
      <p:ext uri="{BB962C8B-B14F-4D97-AF65-F5344CB8AC3E}">
        <p14:creationId xmlns:p14="http://schemas.microsoft.com/office/powerpoint/2010/main" val="312052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Development in </a:t>
            </a:r>
            <a:r>
              <a:rPr lang="en-IN" dirty="0"/>
              <a:t>DevOps</a:t>
            </a:r>
          </a:p>
        </p:txBody>
      </p:sp>
      <p:pic>
        <p:nvPicPr>
          <p:cNvPr id="5" name="Content Placeholder 4"/>
          <p:cNvPicPr>
            <a:picLocks noGrp="1" noChangeAspect="1"/>
          </p:cNvPicPr>
          <p:nvPr>
            <p:ph idx="1"/>
          </p:nvPr>
        </p:nvPicPr>
        <p:blipFill>
          <a:blip r:embed="rId2"/>
          <a:stretch>
            <a:fillRect/>
          </a:stretch>
        </p:blipFill>
        <p:spPr>
          <a:xfrm>
            <a:off x="2343659" y="1825625"/>
            <a:ext cx="7504681" cy="4351338"/>
          </a:xfrm>
          <a:prstGeom prst="rect">
            <a:avLst/>
          </a:prstGeom>
        </p:spPr>
      </p:pic>
    </p:spTree>
    <p:extLst>
      <p:ext uri="{BB962C8B-B14F-4D97-AF65-F5344CB8AC3E}">
        <p14:creationId xmlns:p14="http://schemas.microsoft.com/office/powerpoint/2010/main" val="1181479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Development in DevOps</a:t>
            </a:r>
          </a:p>
        </p:txBody>
      </p:sp>
      <p:sp>
        <p:nvSpPr>
          <p:cNvPr id="3" name="Content Placeholder 2"/>
          <p:cNvSpPr>
            <a:spLocks noGrp="1"/>
          </p:cNvSpPr>
          <p:nvPr>
            <p:ph idx="1"/>
          </p:nvPr>
        </p:nvSpPr>
        <p:spPr/>
        <p:txBody>
          <a:bodyPr/>
          <a:lstStyle/>
          <a:p>
            <a:r>
              <a:rPr lang="en-IN" dirty="0"/>
              <a:t>Benefits of Continuous </a:t>
            </a:r>
            <a:r>
              <a:rPr lang="en-IN" dirty="0" smtClean="0"/>
              <a:t>Development:</a:t>
            </a:r>
          </a:p>
          <a:p>
            <a:r>
              <a:rPr lang="en-IN" b="1" dirty="0"/>
              <a:t>1. Good quality software</a:t>
            </a:r>
          </a:p>
          <a:p>
            <a:r>
              <a:rPr lang="en-IN" b="1" dirty="0"/>
              <a:t>2. Swift transitions</a:t>
            </a:r>
          </a:p>
          <a:p>
            <a:r>
              <a:rPr lang="en-IN" b="1" dirty="0"/>
              <a:t>3. Lesser Risks</a:t>
            </a:r>
          </a:p>
          <a:p>
            <a:r>
              <a:rPr lang="en-IN" b="1" dirty="0"/>
              <a:t>4. Lesser Resources</a:t>
            </a:r>
          </a:p>
          <a:p>
            <a:r>
              <a:rPr lang="en-IN" b="1" dirty="0"/>
              <a:t>5. More Productivity</a:t>
            </a:r>
          </a:p>
          <a:p>
            <a:endParaRPr lang="en-IN" dirty="0"/>
          </a:p>
          <a:p>
            <a:endParaRPr lang="en-IN" dirty="0"/>
          </a:p>
        </p:txBody>
      </p:sp>
    </p:spTree>
    <p:extLst>
      <p:ext uri="{BB962C8B-B14F-4D97-AF65-F5344CB8AC3E}">
        <p14:creationId xmlns:p14="http://schemas.microsoft.com/office/powerpoint/2010/main" val="144343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Development in DevOps</a:t>
            </a:r>
          </a:p>
        </p:txBody>
      </p:sp>
      <p:sp>
        <p:nvSpPr>
          <p:cNvPr id="3" name="Content Placeholder 2"/>
          <p:cNvSpPr>
            <a:spLocks noGrp="1"/>
          </p:cNvSpPr>
          <p:nvPr>
            <p:ph idx="1"/>
          </p:nvPr>
        </p:nvSpPr>
        <p:spPr/>
        <p:txBody>
          <a:bodyPr/>
          <a:lstStyle/>
          <a:p>
            <a:r>
              <a:rPr lang="en-IN" dirty="0"/>
              <a:t>Factors of Continuous </a:t>
            </a:r>
            <a:r>
              <a:rPr lang="en-IN" dirty="0" smtClean="0"/>
              <a:t>Development:</a:t>
            </a:r>
          </a:p>
          <a:p>
            <a:r>
              <a:rPr lang="en-IN" b="1" dirty="0"/>
              <a:t>Continuous integration</a:t>
            </a:r>
          </a:p>
          <a:p>
            <a:r>
              <a:rPr lang="en-IN" b="1" dirty="0"/>
              <a:t>Continuous delivery</a:t>
            </a:r>
          </a:p>
          <a:p>
            <a:r>
              <a:rPr lang="en-IN" b="1" dirty="0"/>
              <a:t>Continuous deployment</a:t>
            </a:r>
          </a:p>
          <a:p>
            <a:r>
              <a:rPr lang="en-IN" b="1" dirty="0"/>
              <a:t>Continuous testing</a:t>
            </a:r>
          </a:p>
          <a:p>
            <a:endParaRPr lang="en-IN" dirty="0"/>
          </a:p>
          <a:p>
            <a:endParaRPr lang="en-IN" dirty="0"/>
          </a:p>
        </p:txBody>
      </p:sp>
    </p:spTree>
    <p:extLst>
      <p:ext uri="{BB962C8B-B14F-4D97-AF65-F5344CB8AC3E}">
        <p14:creationId xmlns:p14="http://schemas.microsoft.com/office/powerpoint/2010/main" val="71659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Development in DevOps</a:t>
            </a:r>
          </a:p>
        </p:txBody>
      </p:sp>
      <p:sp>
        <p:nvSpPr>
          <p:cNvPr id="3" name="Content Placeholder 2"/>
          <p:cNvSpPr>
            <a:spLocks noGrp="1"/>
          </p:cNvSpPr>
          <p:nvPr>
            <p:ph idx="1"/>
          </p:nvPr>
        </p:nvSpPr>
        <p:spPr/>
        <p:txBody>
          <a:bodyPr/>
          <a:lstStyle/>
          <a:p>
            <a:r>
              <a:rPr lang="en-IN" dirty="0"/>
              <a:t>Process of Continuous Development</a:t>
            </a:r>
          </a:p>
          <a:p>
            <a:endParaRPr lang="en-IN" dirty="0"/>
          </a:p>
        </p:txBody>
      </p:sp>
      <p:pic>
        <p:nvPicPr>
          <p:cNvPr id="4" name="Picture 3"/>
          <p:cNvPicPr>
            <a:picLocks noChangeAspect="1"/>
          </p:cNvPicPr>
          <p:nvPr/>
        </p:nvPicPr>
        <p:blipFill>
          <a:blip r:embed="rId2"/>
          <a:stretch>
            <a:fillRect/>
          </a:stretch>
        </p:blipFill>
        <p:spPr>
          <a:xfrm>
            <a:off x="1097280" y="2573770"/>
            <a:ext cx="7795780" cy="3808412"/>
          </a:xfrm>
          <a:prstGeom prst="rect">
            <a:avLst/>
          </a:prstGeom>
        </p:spPr>
      </p:pic>
    </p:spTree>
    <p:extLst>
      <p:ext uri="{BB962C8B-B14F-4D97-AF65-F5344CB8AC3E}">
        <p14:creationId xmlns:p14="http://schemas.microsoft.com/office/powerpoint/2010/main" val="52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Devops</a:t>
            </a:r>
            <a:r>
              <a:rPr lang="en-IN" dirty="0"/>
              <a:t> &amp; its components</a:t>
            </a:r>
          </a:p>
        </p:txBody>
      </p:sp>
      <p:sp>
        <p:nvSpPr>
          <p:cNvPr id="3" name="Content Placeholder 2"/>
          <p:cNvSpPr>
            <a:spLocks noGrp="1"/>
          </p:cNvSpPr>
          <p:nvPr>
            <p:ph idx="1"/>
          </p:nvPr>
        </p:nvSpPr>
        <p:spPr/>
        <p:txBody>
          <a:bodyPr/>
          <a:lstStyle/>
          <a:p>
            <a:r>
              <a:rPr lang="en-IN" b="1" dirty="0"/>
              <a:t>DevOps Lifecycle: Key </a:t>
            </a:r>
            <a:r>
              <a:rPr lang="en-IN" b="1" dirty="0" smtClean="0"/>
              <a:t>Components</a:t>
            </a:r>
          </a:p>
          <a:p>
            <a:endParaRPr lang="en-IN" b="1" dirty="0"/>
          </a:p>
          <a:p>
            <a:endParaRPr lang="en-IN" dirty="0"/>
          </a:p>
        </p:txBody>
      </p:sp>
      <p:pic>
        <p:nvPicPr>
          <p:cNvPr id="4" name="Picture 3"/>
          <p:cNvPicPr>
            <a:picLocks noChangeAspect="1"/>
          </p:cNvPicPr>
          <p:nvPr/>
        </p:nvPicPr>
        <p:blipFill>
          <a:blip r:embed="rId2"/>
          <a:stretch>
            <a:fillRect/>
          </a:stretch>
        </p:blipFill>
        <p:spPr>
          <a:xfrm>
            <a:off x="615141" y="2369126"/>
            <a:ext cx="7927571" cy="4397433"/>
          </a:xfrm>
          <a:prstGeom prst="rect">
            <a:avLst/>
          </a:prstGeom>
        </p:spPr>
      </p:pic>
    </p:spTree>
    <p:extLst>
      <p:ext uri="{BB962C8B-B14F-4D97-AF65-F5344CB8AC3E}">
        <p14:creationId xmlns:p14="http://schemas.microsoft.com/office/powerpoint/2010/main" val="397397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a:t>
            </a:r>
            <a:r>
              <a:rPr lang="en-IN" dirty="0" smtClean="0"/>
              <a:t>deployment </a:t>
            </a:r>
            <a:r>
              <a:rPr lang="en-IN" dirty="0"/>
              <a:t>in DevOps</a:t>
            </a:r>
          </a:p>
        </p:txBody>
      </p:sp>
      <p:sp>
        <p:nvSpPr>
          <p:cNvPr id="3" name="Content Placeholder 2"/>
          <p:cNvSpPr>
            <a:spLocks noGrp="1"/>
          </p:cNvSpPr>
          <p:nvPr>
            <p:ph idx="1"/>
          </p:nvPr>
        </p:nvSpPr>
        <p:spPr/>
        <p:txBody>
          <a:bodyPr>
            <a:normAutofit fontScale="85000" lnSpcReduction="20000"/>
          </a:bodyPr>
          <a:lstStyle/>
          <a:p>
            <a:r>
              <a:rPr lang="en-US" dirty="0"/>
              <a:t>Continuous deployment vs. continuous delivery</a:t>
            </a:r>
          </a:p>
          <a:p>
            <a:pPr fontAlgn="base"/>
            <a:r>
              <a:rPr lang="en-US" dirty="0"/>
              <a:t>Continuous </a:t>
            </a:r>
            <a:r>
              <a:rPr lang="en-US" dirty="0" smtClean="0"/>
              <a:t>delivery</a:t>
            </a:r>
            <a:r>
              <a:rPr lang="en-US" dirty="0"/>
              <a:t> </a:t>
            </a:r>
            <a:r>
              <a:rPr lang="en-US" dirty="0" smtClean="0"/>
              <a:t>is </a:t>
            </a:r>
            <a:r>
              <a:rPr lang="en-US" dirty="0"/>
              <a:t>a software development practice where software is built in such a way that it can be released into production at any given time. To accomplish this, a continuous delivery model involves production-like test environments. New builds performed in a continuous delivery solution are automatically deployed into an automatic quality-assurance testing environment that tests for any number of errors and inconsistencies. After the code passes all tests, continuous delivery requires human intervention to approve deployments into production. The deployment itself is then performed by automation.</a:t>
            </a:r>
          </a:p>
          <a:p>
            <a:pPr fontAlgn="base"/>
            <a:r>
              <a:rPr lang="en-US" dirty="0"/>
              <a:t>Continuous deployment takes automation a step further and removes the need for manual intervention. The tests and developers are considered trustworthy enough that an approval for production release is not required. If the tests pass, the new code is considered to be approved, and the deployment to production just happens.</a:t>
            </a:r>
          </a:p>
          <a:p>
            <a:endParaRPr lang="en-IN" dirty="0"/>
          </a:p>
        </p:txBody>
      </p:sp>
    </p:spTree>
    <p:extLst>
      <p:ext uri="{BB962C8B-B14F-4D97-AF65-F5344CB8AC3E}">
        <p14:creationId xmlns:p14="http://schemas.microsoft.com/office/powerpoint/2010/main" val="178868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a:t>
            </a:r>
            <a:r>
              <a:rPr lang="en-IN" dirty="0" smtClean="0"/>
              <a:t>deployment </a:t>
            </a:r>
            <a:r>
              <a:rPr lang="en-IN" dirty="0"/>
              <a:t>in DevOps</a:t>
            </a:r>
          </a:p>
        </p:txBody>
      </p:sp>
      <p:sp>
        <p:nvSpPr>
          <p:cNvPr id="3" name="Content Placeholder 2"/>
          <p:cNvSpPr>
            <a:spLocks noGrp="1"/>
          </p:cNvSpPr>
          <p:nvPr>
            <p:ph idx="1"/>
          </p:nvPr>
        </p:nvSpPr>
        <p:spPr/>
        <p:txBody>
          <a:bodyPr>
            <a:normAutofit fontScale="85000" lnSpcReduction="10000"/>
          </a:bodyPr>
          <a:lstStyle/>
          <a:p>
            <a:r>
              <a:rPr lang="en-IN" dirty="0"/>
              <a:t>Continuous deployment vs. continuous integration</a:t>
            </a:r>
          </a:p>
          <a:p>
            <a:pPr fontAlgn="base"/>
            <a:r>
              <a:rPr lang="en-US" dirty="0"/>
              <a:t>In order for automation of deployment processes to work, all the developers working on a project need an efficient way of communicating the changes that take place. Continuous integration makes this possible.</a:t>
            </a:r>
          </a:p>
          <a:p>
            <a:pPr fontAlgn="base"/>
            <a:r>
              <a:rPr lang="en-US" dirty="0"/>
              <a:t>Typically, when working on the same software development project, developers work off of individual copies of a master branch of code. However, functionality issues and bugs can occur after developers merge their changes onto the main codebase, especially when developers work independently from each other. The longer they work independently, the higher the risk.</a:t>
            </a:r>
          </a:p>
          <a:p>
            <a:pPr fontAlgn="base"/>
            <a:r>
              <a:rPr lang="en-US" dirty="0"/>
              <a:t>With CI, everyone merges their code changes into a repository at least once per day. As updates occur, automated build tests run to ensure that any changes remain compatible with the master branch. This acts as a fail-safe to catch integration problems as quickly as possible.</a:t>
            </a:r>
          </a:p>
          <a:p>
            <a:endParaRPr lang="en-IN" dirty="0"/>
          </a:p>
        </p:txBody>
      </p:sp>
    </p:spTree>
    <p:extLst>
      <p:ext uri="{BB962C8B-B14F-4D97-AF65-F5344CB8AC3E}">
        <p14:creationId xmlns:p14="http://schemas.microsoft.com/office/powerpoint/2010/main" val="568779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a:t>
            </a:r>
            <a:r>
              <a:rPr lang="en-IN" dirty="0" smtClean="0"/>
              <a:t>deployment </a:t>
            </a:r>
            <a:r>
              <a:rPr lang="en-IN" dirty="0"/>
              <a:t>in DevOps</a:t>
            </a:r>
          </a:p>
        </p:txBody>
      </p:sp>
      <p:sp>
        <p:nvSpPr>
          <p:cNvPr id="3" name="Content Placeholder 2"/>
          <p:cNvSpPr>
            <a:spLocks noGrp="1"/>
          </p:cNvSpPr>
          <p:nvPr>
            <p:ph idx="1"/>
          </p:nvPr>
        </p:nvSpPr>
        <p:spPr/>
        <p:txBody>
          <a:bodyPr/>
          <a:lstStyle/>
          <a:p>
            <a:pPr marL="0" indent="0">
              <a:buNone/>
            </a:pPr>
            <a:r>
              <a:rPr lang="en-IN" dirty="0"/>
              <a:t>Continuous deployment </a:t>
            </a:r>
            <a:r>
              <a:rPr lang="en-IN" dirty="0" smtClean="0"/>
              <a:t>tools:</a:t>
            </a:r>
          </a:p>
          <a:p>
            <a:r>
              <a:rPr lang="en-IN" b="1" dirty="0"/>
              <a:t>Version </a:t>
            </a:r>
            <a:r>
              <a:rPr lang="en-IN" b="1" dirty="0" smtClean="0"/>
              <a:t>control</a:t>
            </a:r>
          </a:p>
          <a:p>
            <a:r>
              <a:rPr lang="en-IN" b="1" dirty="0"/>
              <a:t>Code </a:t>
            </a:r>
            <a:r>
              <a:rPr lang="en-IN" b="1" dirty="0" smtClean="0"/>
              <a:t>review</a:t>
            </a:r>
          </a:p>
          <a:p>
            <a:r>
              <a:rPr lang="en-IN" b="1" dirty="0"/>
              <a:t>Continuous integration (CI</a:t>
            </a:r>
            <a:r>
              <a:rPr lang="en-IN" b="1" dirty="0" smtClean="0"/>
              <a:t>)</a:t>
            </a:r>
          </a:p>
          <a:p>
            <a:r>
              <a:rPr lang="en-IN" b="1" dirty="0"/>
              <a:t>Configuration </a:t>
            </a:r>
            <a:r>
              <a:rPr lang="en-IN" b="1" dirty="0" smtClean="0"/>
              <a:t>management</a:t>
            </a:r>
          </a:p>
          <a:p>
            <a:r>
              <a:rPr lang="en-IN" b="1" dirty="0"/>
              <a:t>Release </a:t>
            </a:r>
            <a:r>
              <a:rPr lang="en-IN" b="1" dirty="0" smtClean="0"/>
              <a:t>automation</a:t>
            </a:r>
          </a:p>
          <a:p>
            <a:r>
              <a:rPr lang="en-IN" b="1" dirty="0"/>
              <a:t>Infrastructure monitoring</a:t>
            </a:r>
            <a:endParaRPr lang="en-IN" dirty="0"/>
          </a:p>
        </p:txBody>
      </p:sp>
    </p:spTree>
    <p:extLst>
      <p:ext uri="{BB962C8B-B14F-4D97-AF65-F5344CB8AC3E}">
        <p14:creationId xmlns:p14="http://schemas.microsoft.com/office/powerpoint/2010/main" val="260720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Automated Monitoring </a:t>
            </a:r>
            <a:r>
              <a:rPr lang="en-IN" dirty="0"/>
              <a:t>in DevOps</a:t>
            </a: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a:t>DevOps automation is the </a:t>
            </a:r>
            <a:r>
              <a:rPr lang="en-US" dirty="0" smtClean="0"/>
              <a:t>practice of automating repetitive </a:t>
            </a:r>
            <a:r>
              <a:rPr lang="en-US" dirty="0"/>
              <a:t>and manual DevOps tasks to be carried out without any human interaction. Automation can be applied throughout the DevOps lifecycle, spanning:</a:t>
            </a:r>
          </a:p>
          <a:p>
            <a:pPr fontAlgn="base"/>
            <a:r>
              <a:rPr lang="en-US" dirty="0"/>
              <a:t>Design and development</a:t>
            </a:r>
          </a:p>
          <a:p>
            <a:pPr fontAlgn="base"/>
            <a:r>
              <a:rPr lang="en-US" dirty="0"/>
              <a:t>Software deployment and release</a:t>
            </a:r>
          </a:p>
          <a:p>
            <a:pPr fontAlgn="base"/>
            <a:r>
              <a:rPr lang="en-US" dirty="0"/>
              <a:t>Monitoring</a:t>
            </a:r>
          </a:p>
          <a:p>
            <a:pPr marL="0" indent="0" fontAlgn="base">
              <a:buNone/>
            </a:pPr>
            <a:r>
              <a:rPr lang="en-US" dirty="0"/>
              <a:t>The goal of DevOps automation is to streamline the DevOps lifecycle by reducing manual workload. This automation results in several key improvements:</a:t>
            </a:r>
          </a:p>
          <a:p>
            <a:pPr fontAlgn="base"/>
            <a:r>
              <a:rPr lang="en-US" dirty="0"/>
              <a:t>Eliminates the need for large teams</a:t>
            </a:r>
          </a:p>
          <a:p>
            <a:pPr fontAlgn="base"/>
            <a:r>
              <a:rPr lang="en-US" dirty="0"/>
              <a:t>Drastically reduces human errors</a:t>
            </a:r>
          </a:p>
          <a:p>
            <a:pPr fontAlgn="base"/>
            <a:r>
              <a:rPr lang="en-US" dirty="0"/>
              <a:t>Increases team productivity</a:t>
            </a:r>
          </a:p>
          <a:p>
            <a:pPr fontAlgn="base"/>
            <a:r>
              <a:rPr lang="en-US" dirty="0"/>
              <a:t>Creates a fast-moving DevOps lifecycle</a:t>
            </a:r>
          </a:p>
          <a:p>
            <a:endParaRPr lang="en-IN" dirty="0"/>
          </a:p>
        </p:txBody>
      </p:sp>
    </p:spTree>
    <p:extLst>
      <p:ext uri="{BB962C8B-B14F-4D97-AF65-F5344CB8AC3E}">
        <p14:creationId xmlns:p14="http://schemas.microsoft.com/office/powerpoint/2010/main" val="3706503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Monitoring in DevOps</a:t>
            </a:r>
          </a:p>
        </p:txBody>
      </p:sp>
      <p:sp>
        <p:nvSpPr>
          <p:cNvPr id="3" name="Content Placeholder 2"/>
          <p:cNvSpPr>
            <a:spLocks noGrp="1"/>
          </p:cNvSpPr>
          <p:nvPr>
            <p:ph idx="1"/>
          </p:nvPr>
        </p:nvSpPr>
        <p:spPr/>
        <p:txBody>
          <a:bodyPr/>
          <a:lstStyle/>
          <a:p>
            <a:r>
              <a:rPr lang="en-IN" dirty="0" smtClean="0"/>
              <a:t>Features :</a:t>
            </a:r>
          </a:p>
          <a:p>
            <a:endParaRPr lang="en-IN" dirty="0"/>
          </a:p>
        </p:txBody>
      </p:sp>
      <p:pic>
        <p:nvPicPr>
          <p:cNvPr id="4" name="Picture 3"/>
          <p:cNvPicPr>
            <a:picLocks noChangeAspect="1"/>
          </p:cNvPicPr>
          <p:nvPr/>
        </p:nvPicPr>
        <p:blipFill>
          <a:blip r:embed="rId2"/>
          <a:stretch>
            <a:fillRect/>
          </a:stretch>
        </p:blipFill>
        <p:spPr>
          <a:xfrm>
            <a:off x="3476625" y="1690687"/>
            <a:ext cx="5238750" cy="4893511"/>
          </a:xfrm>
          <a:prstGeom prst="rect">
            <a:avLst/>
          </a:prstGeom>
        </p:spPr>
      </p:pic>
    </p:spTree>
    <p:extLst>
      <p:ext uri="{BB962C8B-B14F-4D97-AF65-F5344CB8AC3E}">
        <p14:creationId xmlns:p14="http://schemas.microsoft.com/office/powerpoint/2010/main" val="1800403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Automated Monitoring in DevOps</a:t>
            </a:r>
          </a:p>
        </p:txBody>
      </p:sp>
      <p:sp>
        <p:nvSpPr>
          <p:cNvPr id="3" name="Content Placeholder 2"/>
          <p:cNvSpPr>
            <a:spLocks noGrp="1"/>
          </p:cNvSpPr>
          <p:nvPr>
            <p:ph idx="1"/>
          </p:nvPr>
        </p:nvSpPr>
        <p:spPr/>
        <p:txBody>
          <a:bodyPr/>
          <a:lstStyle/>
          <a:p>
            <a:pPr marL="0" indent="0">
              <a:buNone/>
            </a:pPr>
            <a:r>
              <a:rPr lang="en-IN" dirty="0" smtClean="0"/>
              <a:t>Benefits:</a:t>
            </a:r>
          </a:p>
          <a:p>
            <a:r>
              <a:rPr lang="en-IN" dirty="0" smtClean="0"/>
              <a:t>Consistency</a:t>
            </a:r>
            <a:endParaRPr lang="en-IN" dirty="0"/>
          </a:p>
          <a:p>
            <a:pPr fontAlgn="base"/>
            <a:r>
              <a:rPr lang="en-IN" dirty="0"/>
              <a:t>Scalability</a:t>
            </a:r>
          </a:p>
          <a:p>
            <a:r>
              <a:rPr lang="en-IN" dirty="0"/>
              <a:t>Speed</a:t>
            </a:r>
          </a:p>
          <a:p>
            <a:r>
              <a:rPr lang="en-IN" dirty="0"/>
              <a:t>Flexibility</a:t>
            </a:r>
          </a:p>
          <a:p>
            <a:pPr marL="0" indent="0">
              <a:buNone/>
            </a:pPr>
            <a:endParaRPr lang="en-IN" smtClean="0"/>
          </a:p>
          <a:p>
            <a:pPr marL="0" indent="0">
              <a:buNone/>
            </a:pPr>
            <a:r>
              <a:rPr lang="en-IN" dirty="0"/>
              <a:t/>
            </a:r>
            <a:br>
              <a:rPr lang="en-IN" dirty="0"/>
            </a:br>
            <a:endParaRPr lang="en-IN" dirty="0"/>
          </a:p>
        </p:txBody>
      </p:sp>
    </p:spTree>
    <p:extLst>
      <p:ext uri="{BB962C8B-B14F-4D97-AF65-F5344CB8AC3E}">
        <p14:creationId xmlns:p14="http://schemas.microsoft.com/office/powerpoint/2010/main" val="2864802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Other Agile Methodologies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2294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Introduction to XP</a:t>
            </a:r>
          </a:p>
          <a:p>
            <a:r>
              <a:rPr lang="en-IN" dirty="0" smtClean="0"/>
              <a:t>FDD</a:t>
            </a:r>
          </a:p>
          <a:p>
            <a:r>
              <a:rPr lang="en-IN" dirty="0" smtClean="0"/>
              <a:t>DSDM</a:t>
            </a:r>
          </a:p>
          <a:p>
            <a:r>
              <a:rPr lang="en-IN" dirty="0" smtClean="0"/>
              <a:t>Crystal</a:t>
            </a:r>
            <a:endParaRPr lang="en-IN" dirty="0"/>
          </a:p>
        </p:txBody>
      </p:sp>
    </p:spTree>
    <p:extLst>
      <p:ext uri="{BB962C8B-B14F-4D97-AF65-F5344CB8AC3E}">
        <p14:creationId xmlns:p14="http://schemas.microsoft.com/office/powerpoint/2010/main" val="148472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XP</a:t>
            </a:r>
            <a:endParaRPr lang="en-IN" dirty="0"/>
          </a:p>
        </p:txBody>
      </p:sp>
      <p:sp>
        <p:nvSpPr>
          <p:cNvPr id="3" name="Content Placeholder 2"/>
          <p:cNvSpPr>
            <a:spLocks noGrp="1"/>
          </p:cNvSpPr>
          <p:nvPr>
            <p:ph idx="1"/>
          </p:nvPr>
        </p:nvSpPr>
        <p:spPr/>
        <p:txBody>
          <a:bodyPr/>
          <a:lstStyle/>
          <a:p>
            <a:r>
              <a:rPr lang="en-US" dirty="0"/>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endParaRPr lang="en-IN" dirty="0"/>
          </a:p>
        </p:txBody>
      </p:sp>
    </p:spTree>
    <p:extLst>
      <p:ext uri="{BB962C8B-B14F-4D97-AF65-F5344CB8AC3E}">
        <p14:creationId xmlns:p14="http://schemas.microsoft.com/office/powerpoint/2010/main" val="1290875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XP</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5 Values:</a:t>
            </a:r>
          </a:p>
          <a:p>
            <a:pPr marL="0" indent="0">
              <a:buNone/>
            </a:pPr>
            <a:r>
              <a:rPr lang="en-US" dirty="0"/>
              <a:t>Communication</a:t>
            </a:r>
          </a:p>
          <a:p>
            <a:r>
              <a:rPr lang="en-US" dirty="0"/>
              <a:t>Software development is inherently a team sport that relies on communication to transfer knowledge from one team member to everyone else on the team. XP stresses the importance of the appropriate kind of communication – face to face discussion with the aid of a white board or other drawing mechanism.</a:t>
            </a:r>
          </a:p>
          <a:p>
            <a:pPr marL="0" indent="0">
              <a:buNone/>
            </a:pPr>
            <a:r>
              <a:rPr lang="en-US" dirty="0"/>
              <a:t>Simplicity</a:t>
            </a:r>
          </a:p>
          <a:p>
            <a:r>
              <a:rPr lang="en-US" dirty="0"/>
              <a:t>Simplicity means “what is the simplest thing that will work?” The purpose of this is to avoid waste and do only absolutely necessary things such as keep the design of the system as simple as possible so that it is easier to maintain, support, and revise. Simplicity also means address only the requirements that you know about; don’t try to predict the future.</a:t>
            </a:r>
          </a:p>
          <a:p>
            <a:pPr marL="0" indent="0">
              <a:buNone/>
            </a:pPr>
            <a:r>
              <a:rPr lang="en-US" dirty="0"/>
              <a:t>Feedback</a:t>
            </a:r>
          </a:p>
          <a:p>
            <a:r>
              <a:rPr lang="en-US" dirty="0"/>
              <a:t>Through constant feedback about their previous efforts, teams can identify areas for improvement and revise their practices. Feedback also supports simple design. Your team builds something, gathers feedback on your design and implementation, and then adjust your product going forward.</a:t>
            </a:r>
          </a:p>
          <a:p>
            <a:pPr marL="0" indent="0">
              <a:buNone/>
            </a:pPr>
            <a:r>
              <a:rPr lang="en-US" dirty="0"/>
              <a:t>Courage</a:t>
            </a:r>
          </a:p>
          <a:p>
            <a:r>
              <a:rPr lang="en-US" dirty="0"/>
              <a:t>Kent Beck defined courage as “effective action in the face of fear” (Extreme Programming Explained P. 20). This definition shows a preference for action based on other principles so that the results aren’t harmful to the team. You need courage to raise organizational issues that reduce your team’s effectiveness. You need courage to stop doing something that doesn’t work and try something else. You need courage to accept and act on feedback, even when it’s difficult to accept.</a:t>
            </a:r>
          </a:p>
          <a:p>
            <a:pPr marL="0" indent="0">
              <a:buNone/>
            </a:pPr>
            <a:r>
              <a:rPr lang="en-US" dirty="0"/>
              <a:t>Respect</a:t>
            </a:r>
          </a:p>
          <a:p>
            <a:r>
              <a:rPr lang="en-US" dirty="0"/>
              <a:t>The members of your team need to respect each other in order to communicate with each other, provide and accept feedback that honors your relationship, and to work together to identify simple designs and solutions.</a:t>
            </a:r>
          </a:p>
          <a:p>
            <a:endParaRPr lang="en-IN" dirty="0"/>
          </a:p>
        </p:txBody>
      </p:sp>
    </p:spTree>
    <p:extLst>
      <p:ext uri="{BB962C8B-B14F-4D97-AF65-F5344CB8AC3E}">
        <p14:creationId xmlns:p14="http://schemas.microsoft.com/office/powerpoint/2010/main" val="2166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Devops</a:t>
            </a:r>
            <a:r>
              <a:rPr lang="en-IN" dirty="0"/>
              <a:t> &amp; its components</a:t>
            </a:r>
          </a:p>
        </p:txBody>
      </p:sp>
      <p:sp>
        <p:nvSpPr>
          <p:cNvPr id="3" name="Content Placeholder 2"/>
          <p:cNvSpPr>
            <a:spLocks noGrp="1"/>
          </p:cNvSpPr>
          <p:nvPr>
            <p:ph idx="1"/>
          </p:nvPr>
        </p:nvSpPr>
        <p:spPr/>
        <p:txBody>
          <a:bodyPr/>
          <a:lstStyle/>
          <a:p>
            <a:r>
              <a:rPr lang="en-IN" dirty="0" smtClean="0"/>
              <a:t>1. </a:t>
            </a:r>
            <a:r>
              <a:rPr lang="en-IN" b="1" dirty="0"/>
              <a:t>Continuous </a:t>
            </a:r>
            <a:r>
              <a:rPr lang="en-IN" b="1" dirty="0" smtClean="0"/>
              <a:t>development</a:t>
            </a:r>
          </a:p>
          <a:p>
            <a:r>
              <a:rPr lang="en-IN" b="1" dirty="0"/>
              <a:t>2. Continuous </a:t>
            </a:r>
            <a:r>
              <a:rPr lang="en-IN" b="1" dirty="0" smtClean="0"/>
              <a:t>integration</a:t>
            </a:r>
          </a:p>
          <a:p>
            <a:r>
              <a:rPr lang="en-IN" b="1" dirty="0"/>
              <a:t>3. Continuous </a:t>
            </a:r>
            <a:r>
              <a:rPr lang="en-IN" b="1" dirty="0" smtClean="0"/>
              <a:t>testing</a:t>
            </a:r>
          </a:p>
          <a:p>
            <a:r>
              <a:rPr lang="en-IN" b="1" dirty="0"/>
              <a:t>4. Continuous </a:t>
            </a:r>
            <a:r>
              <a:rPr lang="en-IN" b="1" dirty="0" smtClean="0"/>
              <a:t>deployment</a:t>
            </a:r>
          </a:p>
          <a:p>
            <a:r>
              <a:rPr lang="en-IN" b="1" dirty="0"/>
              <a:t>5. Continuous </a:t>
            </a:r>
            <a:r>
              <a:rPr lang="en-IN" b="1" dirty="0" smtClean="0"/>
              <a:t>monitoring</a:t>
            </a:r>
          </a:p>
          <a:p>
            <a:r>
              <a:rPr lang="en-IN" b="1" dirty="0"/>
              <a:t>6. Continuous </a:t>
            </a:r>
            <a:r>
              <a:rPr lang="en-IN" b="1" dirty="0" smtClean="0"/>
              <a:t>feedback</a:t>
            </a:r>
          </a:p>
          <a:p>
            <a:r>
              <a:rPr lang="en-IN" b="1" dirty="0"/>
              <a:t>7. Continuous operations</a:t>
            </a:r>
            <a:endParaRPr lang="en-IN" dirty="0"/>
          </a:p>
        </p:txBody>
      </p:sp>
    </p:spTree>
    <p:extLst>
      <p:ext uri="{BB962C8B-B14F-4D97-AF65-F5344CB8AC3E}">
        <p14:creationId xmlns:p14="http://schemas.microsoft.com/office/powerpoint/2010/main" val="3822173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XP</a:t>
            </a:r>
            <a:endParaRPr lang="en-IN" dirty="0"/>
          </a:p>
        </p:txBody>
      </p:sp>
      <p:sp>
        <p:nvSpPr>
          <p:cNvPr id="3" name="Content Placeholder 2"/>
          <p:cNvSpPr>
            <a:spLocks noGrp="1"/>
          </p:cNvSpPr>
          <p:nvPr>
            <p:ph idx="1"/>
          </p:nvPr>
        </p:nvSpPr>
        <p:spPr>
          <a:xfrm>
            <a:off x="838200" y="1825625"/>
            <a:ext cx="10515600" cy="4866120"/>
          </a:xfrm>
        </p:spPr>
        <p:txBody>
          <a:bodyPr>
            <a:normAutofit fontScale="70000" lnSpcReduction="20000"/>
          </a:bodyPr>
          <a:lstStyle/>
          <a:p>
            <a:pPr marL="0" indent="0">
              <a:buNone/>
            </a:pPr>
            <a:r>
              <a:rPr lang="en-US" dirty="0"/>
              <a:t>Practices</a:t>
            </a:r>
          </a:p>
          <a:p>
            <a:r>
              <a:rPr lang="en-US" dirty="0"/>
              <a:t>The core of XP is the interconnected set of software development practices listed below. </a:t>
            </a:r>
            <a:endParaRPr lang="en-US" dirty="0" smtClean="0"/>
          </a:p>
          <a:p>
            <a:r>
              <a:rPr lang="en-US" dirty="0"/>
              <a:t>The Planning Game</a:t>
            </a:r>
          </a:p>
          <a:p>
            <a:r>
              <a:rPr lang="en-US" dirty="0"/>
              <a:t>Small Releases</a:t>
            </a:r>
          </a:p>
          <a:p>
            <a:r>
              <a:rPr lang="en-US" dirty="0"/>
              <a:t>Metaphor</a:t>
            </a:r>
          </a:p>
          <a:p>
            <a:r>
              <a:rPr lang="en-US" dirty="0"/>
              <a:t>Simple Design</a:t>
            </a:r>
          </a:p>
          <a:p>
            <a:r>
              <a:rPr lang="en-US" dirty="0"/>
              <a:t>Testing</a:t>
            </a:r>
          </a:p>
          <a:p>
            <a:r>
              <a:rPr lang="en-US" dirty="0"/>
              <a:t>Refactoring</a:t>
            </a:r>
          </a:p>
          <a:p>
            <a:r>
              <a:rPr lang="en-US" dirty="0"/>
              <a:t>Pair Programming</a:t>
            </a:r>
          </a:p>
          <a:p>
            <a:r>
              <a:rPr lang="en-US" dirty="0"/>
              <a:t>Collective Ownership</a:t>
            </a:r>
          </a:p>
          <a:p>
            <a:r>
              <a:rPr lang="en-US" dirty="0"/>
              <a:t>Continuous Integration</a:t>
            </a:r>
          </a:p>
          <a:p>
            <a:r>
              <a:rPr lang="en-US" dirty="0"/>
              <a:t>40-hour week</a:t>
            </a:r>
          </a:p>
          <a:p>
            <a:r>
              <a:rPr lang="en-US" dirty="0"/>
              <a:t>On-site Customer</a:t>
            </a:r>
          </a:p>
          <a:p>
            <a:r>
              <a:rPr lang="en-US" dirty="0"/>
              <a:t>Coding </a:t>
            </a:r>
            <a:r>
              <a:rPr lang="en-US" dirty="0" smtClean="0"/>
              <a:t>Standard</a:t>
            </a:r>
            <a:endParaRPr lang="en-US" dirty="0"/>
          </a:p>
        </p:txBody>
      </p:sp>
    </p:spTree>
    <p:extLst>
      <p:ext uri="{BB962C8B-B14F-4D97-AF65-F5344CB8AC3E}">
        <p14:creationId xmlns:p14="http://schemas.microsoft.com/office/powerpoint/2010/main" val="3101670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FDD (Feature Driven Development)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Feature Driven Development (FDD) is an </a:t>
            </a:r>
            <a:r>
              <a:rPr lang="en-US" dirty="0" smtClean="0"/>
              <a:t>agile framework</a:t>
            </a:r>
            <a:r>
              <a:rPr lang="en-US" dirty="0"/>
              <a:t> that, as its name suggests, organizes software development around making progress on </a:t>
            </a:r>
            <a:r>
              <a:rPr lang="en-US" dirty="0" err="1" smtClean="0"/>
              <a:t>fe</a:t>
            </a:r>
            <a:endParaRPr lang="en-US" dirty="0" smtClean="0"/>
          </a:p>
          <a:p>
            <a:r>
              <a:rPr lang="en-US" dirty="0"/>
              <a:t>FDD was designed to follow a five-step development process, built largely around discrete “feature” projects. That project lifecycle looks like this:</a:t>
            </a:r>
          </a:p>
          <a:p>
            <a:r>
              <a:rPr lang="en-US" dirty="0"/>
              <a:t>Develop an overall model</a:t>
            </a:r>
          </a:p>
          <a:p>
            <a:r>
              <a:rPr lang="en-US" dirty="0"/>
              <a:t>Build a features list</a:t>
            </a:r>
          </a:p>
          <a:p>
            <a:r>
              <a:rPr lang="en-US" dirty="0"/>
              <a:t>Plan by feature</a:t>
            </a:r>
          </a:p>
          <a:p>
            <a:r>
              <a:rPr lang="en-US" dirty="0"/>
              <a:t>Design by feature</a:t>
            </a:r>
          </a:p>
          <a:p>
            <a:r>
              <a:rPr lang="en-US" dirty="0"/>
              <a:t>Build by feature</a:t>
            </a:r>
          </a:p>
          <a:p>
            <a:r>
              <a:rPr lang="en-US" dirty="0" err="1" smtClean="0"/>
              <a:t>atures</a:t>
            </a:r>
            <a:r>
              <a:rPr lang="en-US" dirty="0"/>
              <a:t>.</a:t>
            </a:r>
            <a:endParaRPr lang="en-IN" dirty="0"/>
          </a:p>
        </p:txBody>
      </p:sp>
    </p:spTree>
    <p:extLst>
      <p:ext uri="{BB962C8B-B14F-4D97-AF65-F5344CB8AC3E}">
        <p14:creationId xmlns:p14="http://schemas.microsoft.com/office/powerpoint/2010/main" val="2585917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FDD (Feature Driven Development)</a:t>
            </a:r>
            <a:endParaRPr lang="en-IN" dirty="0"/>
          </a:p>
        </p:txBody>
      </p:sp>
      <p:pic>
        <p:nvPicPr>
          <p:cNvPr id="4" name="Content Placeholder 3"/>
          <p:cNvPicPr>
            <a:picLocks noGrp="1" noChangeAspect="1"/>
          </p:cNvPicPr>
          <p:nvPr>
            <p:ph idx="1"/>
          </p:nvPr>
        </p:nvPicPr>
        <p:blipFill>
          <a:blip r:embed="rId2"/>
          <a:stretch>
            <a:fillRect/>
          </a:stretch>
        </p:blipFill>
        <p:spPr>
          <a:xfrm>
            <a:off x="2752725" y="2886869"/>
            <a:ext cx="6686550" cy="2228850"/>
          </a:xfrm>
          <a:prstGeom prst="rect">
            <a:avLst/>
          </a:prstGeom>
        </p:spPr>
      </p:pic>
    </p:spTree>
    <p:extLst>
      <p:ext uri="{BB962C8B-B14F-4D97-AF65-F5344CB8AC3E}">
        <p14:creationId xmlns:p14="http://schemas.microsoft.com/office/powerpoint/2010/main" val="3988648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FDD (Feature Driven Development)</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FDD’s strengths include:</a:t>
            </a:r>
          </a:p>
          <a:p>
            <a:r>
              <a:rPr lang="en-US" dirty="0"/>
              <a:t>Simple five-step process allows for more rapid development</a:t>
            </a:r>
          </a:p>
          <a:p>
            <a:r>
              <a:rPr lang="en-US" dirty="0"/>
              <a:t>Allows larger teams to move products forward with continuous success</a:t>
            </a:r>
          </a:p>
          <a:p>
            <a:r>
              <a:rPr lang="en-US" dirty="0"/>
              <a:t>Leverages pre-defined development standards, so teams are able to move quickly</a:t>
            </a:r>
          </a:p>
          <a:p>
            <a:pPr marL="0" indent="0">
              <a:buNone/>
            </a:pPr>
            <a:r>
              <a:rPr lang="en-US" dirty="0"/>
              <a:t>FDD’s weaknesses include:</a:t>
            </a:r>
          </a:p>
          <a:p>
            <a:r>
              <a:rPr lang="en-US" dirty="0"/>
              <a:t>Does not work efficiently for smaller projects</a:t>
            </a:r>
          </a:p>
          <a:p>
            <a:r>
              <a:rPr lang="en-US" dirty="0"/>
              <a:t>Less written documentation, which can lead to confusion</a:t>
            </a:r>
          </a:p>
          <a:p>
            <a:r>
              <a:rPr lang="en-US" dirty="0"/>
              <a:t>Highly dependent on lead developers or programmers</a:t>
            </a:r>
          </a:p>
          <a:p>
            <a:endParaRPr lang="en-IN" dirty="0"/>
          </a:p>
        </p:txBody>
      </p:sp>
    </p:spTree>
    <p:extLst>
      <p:ext uri="{BB962C8B-B14F-4D97-AF65-F5344CB8AC3E}">
        <p14:creationId xmlns:p14="http://schemas.microsoft.com/office/powerpoint/2010/main" val="3288854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DSDM (Dynamic System Development Method)</a:t>
            </a:r>
            <a:endParaRPr lang="en-IN" dirty="0"/>
          </a:p>
        </p:txBody>
      </p:sp>
      <p:sp>
        <p:nvSpPr>
          <p:cNvPr id="3" name="Content Placeholder 2"/>
          <p:cNvSpPr>
            <a:spLocks noGrp="1"/>
          </p:cNvSpPr>
          <p:nvPr>
            <p:ph idx="1"/>
          </p:nvPr>
        </p:nvSpPr>
        <p:spPr/>
        <p:txBody>
          <a:bodyPr/>
          <a:lstStyle/>
          <a:p>
            <a:r>
              <a:rPr lang="en-US" dirty="0"/>
              <a:t>The Dynamic Systems Development Method (DSDM) is an </a:t>
            </a:r>
            <a:r>
              <a:rPr lang="en-US" dirty="0" smtClean="0"/>
              <a:t>agile framework</a:t>
            </a:r>
            <a:r>
              <a:rPr lang="en-US" dirty="0"/>
              <a:t> that addresses the entire project lifecycle and its impact on the business. Like the broader agile philosophy, DSDM is an iterative approach to software development, and this framework explicitly states “any project must be aligned to clearly defined strategic goals and focus upon early deliver of real benefits to the business.” The framework is built on four principles: feasibility and business study, functional model and prototype iteration, design and build iteration, and implementation.</a:t>
            </a:r>
            <a:endParaRPr lang="en-IN" dirty="0"/>
          </a:p>
        </p:txBody>
      </p:sp>
    </p:spTree>
    <p:extLst>
      <p:ext uri="{BB962C8B-B14F-4D97-AF65-F5344CB8AC3E}">
        <p14:creationId xmlns:p14="http://schemas.microsoft.com/office/powerpoint/2010/main" val="133972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DSDM (Dynamic System Development Method)</a:t>
            </a:r>
          </a:p>
        </p:txBody>
      </p:sp>
      <p:pic>
        <p:nvPicPr>
          <p:cNvPr id="4" name="Content Placeholder 3"/>
          <p:cNvPicPr>
            <a:picLocks noGrp="1" noChangeAspect="1"/>
          </p:cNvPicPr>
          <p:nvPr>
            <p:ph idx="1"/>
          </p:nvPr>
        </p:nvPicPr>
        <p:blipFill>
          <a:blip r:embed="rId2"/>
          <a:stretch>
            <a:fillRect/>
          </a:stretch>
        </p:blipFill>
        <p:spPr>
          <a:xfrm>
            <a:off x="3217833" y="1825625"/>
            <a:ext cx="5756334" cy="4351338"/>
          </a:xfrm>
          <a:prstGeom prst="rect">
            <a:avLst/>
          </a:prstGeom>
        </p:spPr>
      </p:pic>
    </p:spTree>
    <p:extLst>
      <p:ext uri="{BB962C8B-B14F-4D97-AF65-F5344CB8AC3E}">
        <p14:creationId xmlns:p14="http://schemas.microsoft.com/office/powerpoint/2010/main" val="248109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DSDM (Dynamic System Development Method)</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Like other agile methods, the DSDM method is based on an </a:t>
            </a:r>
            <a:r>
              <a:rPr lang="en-US" b="1" dirty="0"/>
              <a:t>incremental process</a:t>
            </a:r>
            <a:r>
              <a:rPr lang="en-US" dirty="0"/>
              <a:t>, with frequent releases and testing. It describes </a:t>
            </a:r>
            <a:r>
              <a:rPr lang="en-US" b="1" dirty="0"/>
              <a:t>7 project phases</a:t>
            </a:r>
            <a:r>
              <a:rPr lang="en-US" dirty="0"/>
              <a:t>:</a:t>
            </a:r>
          </a:p>
          <a:p>
            <a:r>
              <a:rPr lang="en-US" b="1" dirty="0"/>
              <a:t>Pre-project</a:t>
            </a:r>
            <a:r>
              <a:rPr lang="en-US" dirty="0"/>
              <a:t>: preparatory work to define a vision and set goals,</a:t>
            </a:r>
          </a:p>
          <a:p>
            <a:r>
              <a:rPr lang="en-US" b="1" dirty="0"/>
              <a:t>Feasibility</a:t>
            </a:r>
            <a:r>
              <a:rPr lang="en-US" dirty="0"/>
              <a:t>: checking whether the project is realistic and objectives are attainable,</a:t>
            </a:r>
          </a:p>
          <a:p>
            <a:r>
              <a:rPr lang="en-US" b="1" dirty="0"/>
              <a:t>Foundations</a:t>
            </a:r>
            <a:r>
              <a:rPr lang="en-US" dirty="0"/>
              <a:t>: defining the solutions and methods that will be used for the project,</a:t>
            </a:r>
          </a:p>
          <a:p>
            <a:r>
              <a:rPr lang="en-US" b="1" dirty="0"/>
              <a:t>Exploration</a:t>
            </a:r>
            <a:r>
              <a:rPr lang="en-US" dirty="0"/>
              <a:t>: </a:t>
            </a:r>
            <a:r>
              <a:rPr lang="en-US" dirty="0" err="1"/>
              <a:t>prioritising</a:t>
            </a:r>
            <a:r>
              <a:rPr lang="en-US" dirty="0"/>
              <a:t> and iterative definition and testing of features,</a:t>
            </a:r>
          </a:p>
          <a:p>
            <a:r>
              <a:rPr lang="en-US" b="1" dirty="0"/>
              <a:t>Engineering</a:t>
            </a:r>
            <a:r>
              <a:rPr lang="en-US" dirty="0"/>
              <a:t>: developing the project incrementally,</a:t>
            </a:r>
          </a:p>
          <a:p>
            <a:r>
              <a:rPr lang="en-US" b="1" dirty="0"/>
              <a:t>Deployment</a:t>
            </a:r>
            <a:r>
              <a:rPr lang="en-US" dirty="0"/>
              <a:t>: implementing each iteration of the project,</a:t>
            </a:r>
          </a:p>
          <a:p>
            <a:r>
              <a:rPr lang="en-US" b="1" dirty="0"/>
              <a:t>Post project</a:t>
            </a:r>
            <a:r>
              <a:rPr lang="en-US" dirty="0"/>
              <a:t>: assessing the benefits obtained from the project.</a:t>
            </a:r>
          </a:p>
          <a:p>
            <a:endParaRPr lang="en-IN" dirty="0"/>
          </a:p>
        </p:txBody>
      </p:sp>
    </p:spTree>
    <p:extLst>
      <p:ext uri="{BB962C8B-B14F-4D97-AF65-F5344CB8AC3E}">
        <p14:creationId xmlns:p14="http://schemas.microsoft.com/office/powerpoint/2010/main" val="2835360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Crystal</a:t>
            </a:r>
            <a:endParaRPr lang="en-IN" dirty="0"/>
          </a:p>
        </p:txBody>
      </p:sp>
      <p:sp>
        <p:nvSpPr>
          <p:cNvPr id="3" name="Content Placeholder 2"/>
          <p:cNvSpPr>
            <a:spLocks noGrp="1"/>
          </p:cNvSpPr>
          <p:nvPr>
            <p:ph idx="1"/>
          </p:nvPr>
        </p:nvSpPr>
        <p:spPr/>
        <p:txBody>
          <a:bodyPr/>
          <a:lstStyle/>
          <a:p>
            <a:r>
              <a:rPr lang="en-US" dirty="0"/>
              <a:t>The crystal method is an agile framework that is considered a lightweight or agile methodology that focuses on individuals and their interactions. The methods are color-coded to significant risk to human life. It is mainly for short-term projects by a team of developers working out of a single workspace. </a:t>
            </a:r>
            <a:endParaRPr lang="en-IN" dirty="0"/>
          </a:p>
        </p:txBody>
      </p:sp>
    </p:spTree>
    <p:extLst>
      <p:ext uri="{BB962C8B-B14F-4D97-AF65-F5344CB8AC3E}">
        <p14:creationId xmlns:p14="http://schemas.microsoft.com/office/powerpoint/2010/main" val="135470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Crystal</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Properties of Crystal Agile Framework </a:t>
            </a:r>
            <a:r>
              <a:rPr lang="en-US" b="1" dirty="0" smtClean="0"/>
              <a:t>:</a:t>
            </a:r>
          </a:p>
          <a:p>
            <a:pPr fontAlgn="base"/>
            <a:r>
              <a:rPr lang="en-US" b="1" dirty="0"/>
              <a:t>Frequent Delivery- </a:t>
            </a:r>
            <a:r>
              <a:rPr lang="en-US" dirty="0"/>
              <a:t> It allows you regularly deliver the products and test code to real users. Without this, you might build a product that nobody needs.</a:t>
            </a:r>
          </a:p>
          <a:p>
            <a:pPr fontAlgn="base"/>
            <a:r>
              <a:rPr lang="en-US" b="1" dirty="0"/>
              <a:t>Reflective Improvement- </a:t>
            </a:r>
            <a:r>
              <a:rPr lang="en-US" dirty="0"/>
              <a:t>No matter how good you have done or how bad you have done. Since there are always areas where the product can be improved, so the teams can implement to improve their future practices.</a:t>
            </a:r>
          </a:p>
          <a:p>
            <a:pPr fontAlgn="base"/>
            <a:r>
              <a:rPr lang="en-US" b="1" dirty="0"/>
              <a:t>Osmotic Communication- </a:t>
            </a:r>
            <a:r>
              <a:rPr lang="en-US" dirty="0"/>
              <a:t>Alistair stated that having the teams in the same physical phase is very much important as it allows information to flow in between members of a team as in osmosis.</a:t>
            </a:r>
          </a:p>
          <a:p>
            <a:pPr fontAlgn="base"/>
            <a:r>
              <a:rPr lang="en-US" b="1" dirty="0"/>
              <a:t>Personal Safety- </a:t>
            </a:r>
            <a:r>
              <a:rPr lang="en-US" dirty="0"/>
              <a:t>There are no bad suggestions in a crystal team, team members should feel safe to discuss ideas openly without any fear.</a:t>
            </a:r>
          </a:p>
          <a:p>
            <a:pPr fontAlgn="base"/>
            <a:r>
              <a:rPr lang="en-US" b="1" dirty="0"/>
              <a:t>Focus- </a:t>
            </a:r>
            <a:r>
              <a:rPr lang="en-US" dirty="0"/>
              <a:t>Each member of the team knows exactly what to do, which enables them to focus their attention. This boosts team interaction and works towards the same goal.</a:t>
            </a:r>
          </a:p>
          <a:p>
            <a:pPr fontAlgn="base"/>
            <a:r>
              <a:rPr lang="en-US" b="1" dirty="0"/>
              <a:t>Easy access to expert users- </a:t>
            </a:r>
            <a:r>
              <a:rPr lang="en-US" dirty="0"/>
              <a:t>It enhances team communication with users and gets regular feedback from real users.</a:t>
            </a:r>
          </a:p>
          <a:p>
            <a:pPr fontAlgn="base"/>
            <a:r>
              <a:rPr lang="en-US" b="1" dirty="0"/>
              <a:t>Technical tooling-</a:t>
            </a:r>
            <a:r>
              <a:rPr lang="en-US" dirty="0"/>
              <a:t> It contains very specific technical tools which to be used by the software development team during testing, management, and configuration. These tools make it enable the team to identify any error within less time.</a:t>
            </a:r>
          </a:p>
          <a:p>
            <a:endParaRPr lang="en-IN" dirty="0"/>
          </a:p>
        </p:txBody>
      </p:sp>
    </p:spTree>
    <p:extLst>
      <p:ext uri="{BB962C8B-B14F-4D97-AF65-F5344CB8AC3E}">
        <p14:creationId xmlns:p14="http://schemas.microsoft.com/office/powerpoint/2010/main" val="3723820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Crystal</a:t>
            </a:r>
            <a:endParaRPr lang="en-IN" dirty="0"/>
          </a:p>
        </p:txBody>
      </p:sp>
      <p:sp>
        <p:nvSpPr>
          <p:cNvPr id="3" name="Content Placeholder 2"/>
          <p:cNvSpPr>
            <a:spLocks noGrp="1"/>
          </p:cNvSpPr>
          <p:nvPr>
            <p:ph idx="1"/>
          </p:nvPr>
        </p:nvSpPr>
        <p:spPr>
          <a:xfrm>
            <a:off x="838200" y="1825625"/>
            <a:ext cx="10515600" cy="4924310"/>
          </a:xfrm>
        </p:spPr>
        <p:txBody>
          <a:bodyPr>
            <a:normAutofit fontScale="62500" lnSpcReduction="20000"/>
          </a:bodyPr>
          <a:lstStyle/>
          <a:p>
            <a:r>
              <a:rPr lang="en-IN" dirty="0" smtClean="0"/>
              <a:t>How does it function?</a:t>
            </a:r>
          </a:p>
          <a:p>
            <a:pPr fontAlgn="base"/>
            <a:r>
              <a:rPr lang="en-US" dirty="0"/>
              <a:t>Crystal family consists of many variants like Crystal Clear, Crystal Yellow, Crystal Red, Crystal Sapphire, Crystal Red, Crystal Orange Web, and Crystal Diamond.</a:t>
            </a:r>
          </a:p>
          <a:p>
            <a:pPr fontAlgn="base"/>
            <a:r>
              <a:rPr lang="en-US" b="1" dirty="0"/>
              <a:t>Crystal Clear- </a:t>
            </a:r>
            <a:r>
              <a:rPr lang="en-US" dirty="0"/>
              <a:t>The team consists of only 1-6 members that is suitable for short-term projects where members work out in a single workspace.</a:t>
            </a:r>
          </a:p>
          <a:p>
            <a:pPr fontAlgn="base"/>
            <a:r>
              <a:rPr lang="en-US" b="1" dirty="0"/>
              <a:t>Crystal Yellow-</a:t>
            </a:r>
            <a:r>
              <a:rPr lang="en-US" dirty="0"/>
              <a:t> It has a small team size of 7-20 members, where feedback is taken from Real Users. This variant involves automated testing which resolves bugs faster and reduces the use of too much documentation.</a:t>
            </a:r>
          </a:p>
          <a:p>
            <a:pPr fontAlgn="base"/>
            <a:r>
              <a:rPr lang="en-US" b="1" dirty="0"/>
              <a:t>Crystal Orange-</a:t>
            </a:r>
            <a:r>
              <a:rPr lang="en-US" dirty="0"/>
              <a:t> It has a team size of 21-40 members, where the team is split according to their functional skills. Here the project generally lasts for 1-2 years and the release is required every 3 to 4 months.</a:t>
            </a:r>
          </a:p>
          <a:p>
            <a:pPr fontAlgn="base"/>
            <a:r>
              <a:rPr lang="en-US" b="1" dirty="0"/>
              <a:t>Crystal Orange Web- </a:t>
            </a:r>
            <a:r>
              <a:rPr lang="en-US" dirty="0"/>
              <a:t>It has also a team size of 21-40 members were the projects that have a continually evolving code base that is being used by the public. It is also similar to Crystal Orange but here they do not deal with a single project but a series of initiatives that required programming.</a:t>
            </a:r>
          </a:p>
          <a:p>
            <a:pPr fontAlgn="base"/>
            <a:r>
              <a:rPr lang="en-US" b="1" dirty="0"/>
              <a:t>Crystal Red-</a:t>
            </a:r>
            <a:r>
              <a:rPr lang="en-US" dirty="0"/>
              <a:t> The software development is led by 40-80 members where the teams can be formed and divided according to requirements.</a:t>
            </a:r>
          </a:p>
          <a:p>
            <a:pPr fontAlgn="base"/>
            <a:r>
              <a:rPr lang="en-US" b="1" dirty="0"/>
              <a:t>Crystal Maroon-</a:t>
            </a:r>
            <a:r>
              <a:rPr lang="en-US" dirty="0"/>
              <a:t> It involves large-sized projects where the team size is 80-200 members and where methods are different and as per the requirement of the software.</a:t>
            </a:r>
          </a:p>
          <a:p>
            <a:pPr fontAlgn="base"/>
            <a:r>
              <a:rPr lang="en-US" b="1" dirty="0"/>
              <a:t>Crystal Diamond &amp; Sapphire-</a:t>
            </a:r>
            <a:r>
              <a:rPr lang="en-US" dirty="0"/>
              <a:t> This variant is used in large projects where there is a potential risk to human life.</a:t>
            </a:r>
          </a:p>
          <a:p>
            <a:endParaRPr lang="en-IN" dirty="0"/>
          </a:p>
        </p:txBody>
      </p:sp>
    </p:spTree>
    <p:extLst>
      <p:ext uri="{BB962C8B-B14F-4D97-AF65-F5344CB8AC3E}">
        <p14:creationId xmlns:p14="http://schemas.microsoft.com/office/powerpoint/2010/main" val="189899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Containerization using Docker</a:t>
            </a:r>
            <a:endParaRPr lang="en-IN" dirty="0"/>
          </a:p>
        </p:txBody>
      </p:sp>
      <p:sp>
        <p:nvSpPr>
          <p:cNvPr id="3" name="Content Placeholder 2"/>
          <p:cNvSpPr>
            <a:spLocks noGrp="1"/>
          </p:cNvSpPr>
          <p:nvPr>
            <p:ph idx="1"/>
          </p:nvPr>
        </p:nvSpPr>
        <p:spPr/>
        <p:txBody>
          <a:bodyPr/>
          <a:lstStyle/>
          <a:p>
            <a:r>
              <a:rPr lang="en-US" b="1" dirty="0" smtClean="0"/>
              <a:t>Containerization </a:t>
            </a:r>
            <a:r>
              <a:rPr lang="en-US" b="1" dirty="0"/>
              <a:t>is a technology that allows a developer to package an application and its dependencies into a single container</a:t>
            </a:r>
            <a:r>
              <a:rPr lang="en-US" b="1" dirty="0" smtClean="0"/>
              <a:t>.</a:t>
            </a:r>
          </a:p>
          <a:p>
            <a:r>
              <a:rPr lang="en-US" dirty="0"/>
              <a:t>To give you an analogy, containerization is kind of like packing all the stuff you need for a road trip into a single suitcase. You can put all your clothes, personal care items, and other essentials into the suitcase. Then you just grab it and go. It doesn't matter where you're going or what kind of car you're taking. As long as you have your suitcase, you have everything you need</a:t>
            </a:r>
            <a:r>
              <a:rPr lang="en-US" dirty="0" smtClean="0"/>
              <a:t>.</a:t>
            </a:r>
          </a:p>
          <a:p>
            <a:pPr marL="0" indent="0">
              <a:buNone/>
            </a:pPr>
            <a:r>
              <a:rPr lang="en-US" dirty="0" smtClean="0"/>
              <a:t>Analogous </a:t>
            </a:r>
            <a:r>
              <a:rPr lang="en-US" dirty="0" err="1" smtClean="0"/>
              <a:t>wrt</a:t>
            </a:r>
            <a:r>
              <a:rPr lang="en-US" dirty="0" smtClean="0"/>
              <a:t> putting all the all the application related packages in one container </a:t>
            </a:r>
            <a:endParaRPr lang="en-IN" dirty="0"/>
          </a:p>
        </p:txBody>
      </p:sp>
    </p:spTree>
    <p:extLst>
      <p:ext uri="{BB962C8B-B14F-4D97-AF65-F5344CB8AC3E}">
        <p14:creationId xmlns:p14="http://schemas.microsoft.com/office/powerpoint/2010/main" val="424129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Crystal</a:t>
            </a:r>
            <a:endParaRPr lang="en-IN" dirty="0"/>
          </a:p>
        </p:txBody>
      </p:sp>
      <p:pic>
        <p:nvPicPr>
          <p:cNvPr id="4" name="Content Placeholder 3"/>
          <p:cNvPicPr>
            <a:picLocks noGrp="1" noChangeAspect="1"/>
          </p:cNvPicPr>
          <p:nvPr>
            <p:ph idx="1"/>
          </p:nvPr>
        </p:nvPicPr>
        <p:blipFill>
          <a:blip r:embed="rId2"/>
          <a:stretch>
            <a:fillRect/>
          </a:stretch>
        </p:blipFill>
        <p:spPr>
          <a:xfrm>
            <a:off x="1662112" y="2634456"/>
            <a:ext cx="8867775" cy="2733675"/>
          </a:xfrm>
          <a:prstGeom prst="rect">
            <a:avLst/>
          </a:prstGeom>
        </p:spPr>
      </p:pic>
    </p:spTree>
    <p:extLst>
      <p:ext uri="{BB962C8B-B14F-4D97-AF65-F5344CB8AC3E}">
        <p14:creationId xmlns:p14="http://schemas.microsoft.com/office/powerpoint/2010/main" val="3755757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Crystal</a:t>
            </a:r>
            <a:endParaRPr lang="en-IN"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a:t>Benefits of using the Crystal Agile Framework :</a:t>
            </a:r>
            <a:endParaRPr lang="en-US" dirty="0"/>
          </a:p>
          <a:p>
            <a:pPr fontAlgn="base"/>
            <a:r>
              <a:rPr lang="en-US" dirty="0"/>
              <a:t>Facilitate and enhance team communication and accountability.</a:t>
            </a:r>
          </a:p>
          <a:p>
            <a:pPr fontAlgn="base"/>
            <a:r>
              <a:rPr lang="en-US" dirty="0"/>
              <a:t>The adaptive approach lets the team respond well to the demanding requirements.</a:t>
            </a:r>
          </a:p>
          <a:p>
            <a:pPr fontAlgn="base"/>
            <a:r>
              <a:rPr lang="en-US" dirty="0"/>
              <a:t>Allows team to work with the one they see as the most effective.</a:t>
            </a:r>
          </a:p>
          <a:p>
            <a:pPr fontAlgn="base"/>
            <a:r>
              <a:rPr lang="en-US" dirty="0"/>
              <a:t>Teams talk directly with each other, which reduces management overhead.</a:t>
            </a:r>
          </a:p>
          <a:p>
            <a:pPr marL="0" indent="0" fontAlgn="base">
              <a:buNone/>
            </a:pPr>
            <a:r>
              <a:rPr lang="en-US" b="1" dirty="0"/>
              <a:t>Drawbacks of using the Crystal Agile Framework :</a:t>
            </a:r>
            <a:endParaRPr lang="en-US" dirty="0"/>
          </a:p>
          <a:p>
            <a:pPr fontAlgn="base"/>
            <a:r>
              <a:rPr lang="en-US" dirty="0"/>
              <a:t>A lack of pre-defined plans may lead to confusion and loss of focus.</a:t>
            </a:r>
          </a:p>
          <a:p>
            <a:pPr fontAlgn="base"/>
            <a:r>
              <a:rPr lang="en-US" dirty="0"/>
              <a:t>Lack of structure may slow down inexperienced teams.</a:t>
            </a:r>
          </a:p>
          <a:p>
            <a:pPr fontAlgn="base"/>
            <a:r>
              <a:rPr lang="en-US" dirty="0"/>
              <a:t>Not clear on how a remote team can share knowledge informally.</a:t>
            </a:r>
          </a:p>
          <a:p>
            <a:endParaRPr lang="en-IN" dirty="0"/>
          </a:p>
        </p:txBody>
      </p:sp>
    </p:spTree>
    <p:extLst>
      <p:ext uri="{BB962C8B-B14F-4D97-AF65-F5344CB8AC3E}">
        <p14:creationId xmlns:p14="http://schemas.microsoft.com/office/powerpoint/2010/main" val="205298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Containerization using Docker</a:t>
            </a:r>
            <a:endParaRPr lang="en-IN" dirty="0"/>
          </a:p>
        </p:txBody>
      </p:sp>
      <p:sp>
        <p:nvSpPr>
          <p:cNvPr id="3" name="Content Placeholder 2"/>
          <p:cNvSpPr>
            <a:spLocks noGrp="1"/>
          </p:cNvSpPr>
          <p:nvPr>
            <p:ph idx="1"/>
          </p:nvPr>
        </p:nvSpPr>
        <p:spPr/>
        <p:txBody>
          <a:bodyPr/>
          <a:lstStyle/>
          <a:p>
            <a:r>
              <a:rPr lang="en-IN" dirty="0" smtClean="0"/>
              <a:t>Benefits:</a:t>
            </a:r>
          </a:p>
          <a:p>
            <a:r>
              <a:rPr lang="en-IN" b="1" dirty="0" smtClean="0"/>
              <a:t>Portability</a:t>
            </a:r>
          </a:p>
          <a:p>
            <a:r>
              <a:rPr lang="en-IN" b="1" dirty="0" smtClean="0"/>
              <a:t>Isolation</a:t>
            </a:r>
          </a:p>
          <a:p>
            <a:r>
              <a:rPr lang="en-IN" b="1" dirty="0"/>
              <a:t>Resource </a:t>
            </a:r>
            <a:r>
              <a:rPr lang="en-IN" b="1" dirty="0" smtClean="0"/>
              <a:t>efficiency</a:t>
            </a:r>
          </a:p>
          <a:p>
            <a:r>
              <a:rPr lang="en-US" b="1" dirty="0"/>
              <a:t>Easy to package, ship, and </a:t>
            </a:r>
            <a:r>
              <a:rPr lang="en-US" b="1" dirty="0" smtClean="0"/>
              <a:t>deploy</a:t>
            </a:r>
          </a:p>
          <a:p>
            <a:r>
              <a:rPr lang="en-IN" b="1" dirty="0"/>
              <a:t>Ease of </a:t>
            </a:r>
            <a:r>
              <a:rPr lang="en-IN" b="1" dirty="0" smtClean="0"/>
              <a:t>scaling</a:t>
            </a:r>
          </a:p>
          <a:p>
            <a:r>
              <a:rPr lang="en-IN" b="1" dirty="0"/>
              <a:t>Enhanced security</a:t>
            </a:r>
            <a:endParaRPr lang="en-IN" dirty="0"/>
          </a:p>
        </p:txBody>
      </p:sp>
    </p:spTree>
    <p:extLst>
      <p:ext uri="{BB962C8B-B14F-4D97-AF65-F5344CB8AC3E}">
        <p14:creationId xmlns:p14="http://schemas.microsoft.com/office/powerpoint/2010/main" val="202148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Containerization using Docker</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Docker is a popular containerization platform that allows developers to easily build, deploy, and run applications using containers.</a:t>
            </a:r>
            <a:r>
              <a:rPr lang="en-US" dirty="0"/>
              <a:t> Note that Docker is both the name of the company and the name of the technology</a:t>
            </a:r>
            <a:r>
              <a:rPr lang="en-US" dirty="0" smtClean="0"/>
              <a:t>.</a:t>
            </a:r>
          </a:p>
          <a:p>
            <a:pPr fontAlgn="base"/>
            <a:r>
              <a:rPr lang="en-US" dirty="0"/>
              <a:t>he Docker Ecosystem</a:t>
            </a:r>
          </a:p>
          <a:p>
            <a:pPr fontAlgn="base"/>
            <a:r>
              <a:rPr lang="en-US" dirty="0"/>
              <a:t>One of the key strengths of Docker is the ecosystem of tools and resources that have been built up around it. There are a wide variety of tools available that can be used to build, deploy, and manage Docker containers. Some of the key tools include:</a:t>
            </a:r>
          </a:p>
          <a:p>
            <a:pPr fontAlgn="base"/>
            <a:r>
              <a:rPr lang="en-US" b="1" dirty="0"/>
              <a:t>Docker Engine:</a:t>
            </a:r>
            <a:r>
              <a:rPr lang="en-US" dirty="0"/>
              <a:t> The core component of the Docker platform, responsible for building and running Docker containers.</a:t>
            </a:r>
          </a:p>
          <a:p>
            <a:pPr fontAlgn="base"/>
            <a:r>
              <a:rPr lang="en-US" b="1" dirty="0"/>
              <a:t>Docker Hub:</a:t>
            </a:r>
            <a:r>
              <a:rPr lang="en-US" dirty="0"/>
              <a:t> A cloud-based registry (a storage location) for Docker images, allowing developers to share and discover Docker images.</a:t>
            </a:r>
          </a:p>
          <a:p>
            <a:pPr fontAlgn="base"/>
            <a:r>
              <a:rPr lang="en-US" b="1" dirty="0"/>
              <a:t>Docker Compose: </a:t>
            </a:r>
            <a:r>
              <a:rPr lang="en-US" dirty="0"/>
              <a:t>A tool for building and running applications that are </a:t>
            </a:r>
            <a:r>
              <a:rPr lang="en-US" i="1" dirty="0"/>
              <a:t>composed</a:t>
            </a:r>
            <a:r>
              <a:rPr lang="en-US" dirty="0"/>
              <a:t> of multiple containers.</a:t>
            </a:r>
          </a:p>
          <a:p>
            <a:pPr fontAlgn="base"/>
            <a:r>
              <a:rPr lang="en-US" b="1" dirty="0"/>
              <a:t>Docker Swarm:</a:t>
            </a:r>
            <a:r>
              <a:rPr lang="en-US" dirty="0"/>
              <a:t> A tool for orchestrating Docker containers across a cluster of servers.</a:t>
            </a:r>
          </a:p>
          <a:p>
            <a:endParaRPr lang="en-IN" dirty="0"/>
          </a:p>
        </p:txBody>
      </p:sp>
    </p:spTree>
    <p:extLst>
      <p:ext uri="{BB962C8B-B14F-4D97-AF65-F5344CB8AC3E}">
        <p14:creationId xmlns:p14="http://schemas.microsoft.com/office/powerpoint/2010/main" val="399628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Source Code and Automating Builds</a:t>
            </a:r>
            <a:endParaRPr lang="en-IN" dirty="0"/>
          </a:p>
        </p:txBody>
      </p:sp>
      <p:sp>
        <p:nvSpPr>
          <p:cNvPr id="3" name="Content Placeholder 2"/>
          <p:cNvSpPr>
            <a:spLocks noGrp="1"/>
          </p:cNvSpPr>
          <p:nvPr>
            <p:ph idx="1"/>
          </p:nvPr>
        </p:nvSpPr>
        <p:spPr/>
        <p:txBody>
          <a:bodyPr/>
          <a:lstStyle/>
          <a:p>
            <a:r>
              <a:rPr lang="en-US" b="1" dirty="0"/>
              <a:t>Build automation</a:t>
            </a:r>
            <a:r>
              <a:rPr lang="en-US" dirty="0"/>
              <a:t> is the process of automating the retrieval of source code, compiling it into binary code, executing automated tests, and publishing it into a shared, centralized repository. Build automation is critical to successful </a:t>
            </a:r>
            <a:r>
              <a:rPr lang="en-US" b="1" dirty="0"/>
              <a:t>DevOps</a:t>
            </a:r>
            <a:r>
              <a:rPr lang="en-US" dirty="0"/>
              <a:t> processes</a:t>
            </a:r>
            <a:r>
              <a:rPr lang="en-US" dirty="0" smtClean="0"/>
              <a:t>.</a:t>
            </a:r>
          </a:p>
          <a:p>
            <a:endParaRPr lang="en-IN" dirty="0"/>
          </a:p>
        </p:txBody>
      </p:sp>
    </p:spTree>
    <p:extLst>
      <p:ext uri="{BB962C8B-B14F-4D97-AF65-F5344CB8AC3E}">
        <p14:creationId xmlns:p14="http://schemas.microsoft.com/office/powerpoint/2010/main" val="89265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Source Code and Automating Builds</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5 Benefits of Build Automation</a:t>
            </a:r>
          </a:p>
          <a:p>
            <a:r>
              <a:rPr lang="en-US" dirty="0"/>
              <a:t>There are five main benefits of build automation.</a:t>
            </a:r>
          </a:p>
          <a:p>
            <a:r>
              <a:rPr lang="en-US" b="1" dirty="0"/>
              <a:t>Increases Productivity</a:t>
            </a:r>
          </a:p>
          <a:p>
            <a:r>
              <a:rPr lang="en-US" dirty="0"/>
              <a:t>Build automation ensures fast feedback. This means your developers increase productivity. They’ll spend less time dealing with tools and processes — and more time delivering value.</a:t>
            </a:r>
          </a:p>
          <a:p>
            <a:r>
              <a:rPr lang="en-US" b="1" dirty="0"/>
              <a:t>Accelerates Delivery</a:t>
            </a:r>
          </a:p>
          <a:p>
            <a:r>
              <a:rPr lang="en-US" dirty="0"/>
              <a:t>Build automation helps you accelerate delivery. That’s because it eliminates redundant tasks and ensures you find issues faster, so you can release faster.</a:t>
            </a:r>
          </a:p>
          <a:p>
            <a:r>
              <a:rPr lang="en-US" b="1" dirty="0"/>
              <a:t>Improves Quality</a:t>
            </a:r>
          </a:p>
          <a:p>
            <a:r>
              <a:rPr lang="en-US" dirty="0"/>
              <a:t>Build automation helps your team move faster. That means you’ll be able to find issues faster and resolve them to improve the overall quality of your product — and avoid bad builds.</a:t>
            </a:r>
          </a:p>
          <a:p>
            <a:r>
              <a:rPr lang="en-US" b="1" dirty="0"/>
              <a:t>Maintains a Complete History</a:t>
            </a:r>
          </a:p>
          <a:p>
            <a:r>
              <a:rPr lang="en-US" dirty="0"/>
              <a:t>Build automation maintains a complete history of files and changes. That means you’ll be able to track issues back to their source.</a:t>
            </a:r>
          </a:p>
          <a:p>
            <a:r>
              <a:rPr lang="en-US" b="1" dirty="0"/>
              <a:t>Saves Time and Money</a:t>
            </a:r>
          </a:p>
          <a:p>
            <a:r>
              <a:rPr lang="en-US" dirty="0"/>
              <a:t>Build automation saves time and money. That’s because build automation sets you up for CI/CD, increases productivity, accelerates delivery, and improves quality.</a:t>
            </a:r>
          </a:p>
          <a:p>
            <a:endParaRPr lang="en-IN" dirty="0"/>
          </a:p>
        </p:txBody>
      </p:sp>
    </p:spTree>
    <p:extLst>
      <p:ext uri="{BB962C8B-B14F-4D97-AF65-F5344CB8AC3E}">
        <p14:creationId xmlns:p14="http://schemas.microsoft.com/office/powerpoint/2010/main" val="3791490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3823</Words>
  <Application>Microsoft Office PowerPoint</Application>
  <PresentationFormat>Widescreen</PresentationFormat>
  <Paragraphs>290</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Unit 7&amp;8</vt:lpstr>
      <vt:lpstr>Devops &amp; its components</vt:lpstr>
      <vt:lpstr>Devops &amp; its components</vt:lpstr>
      <vt:lpstr>Devops &amp; its components</vt:lpstr>
      <vt:lpstr>Containerization using Docker</vt:lpstr>
      <vt:lpstr>Containerization using Docker</vt:lpstr>
      <vt:lpstr>Containerization using Docker</vt:lpstr>
      <vt:lpstr>Managing Source Code and Automating Builds</vt:lpstr>
      <vt:lpstr>Managing Source Code and Automating Builds</vt:lpstr>
      <vt:lpstr>Managing Source Code and Automating Builds</vt:lpstr>
      <vt:lpstr>Managing Source Code and Automating Builds</vt:lpstr>
      <vt:lpstr>Automated Testing &amp; Test Driven Development</vt:lpstr>
      <vt:lpstr>Automated Testing &amp; Test Driven Development</vt:lpstr>
      <vt:lpstr>Automated Testing &amp; Test Driven Development</vt:lpstr>
      <vt:lpstr>Automated Testing &amp; Test Driven Development</vt:lpstr>
      <vt:lpstr>Automated Testing &amp; Test Driven Development</vt:lpstr>
      <vt:lpstr>Continuous integration in DevOps</vt:lpstr>
      <vt:lpstr>Continuous integration in DevOps</vt:lpstr>
      <vt:lpstr>Continuous integration in DevOps</vt:lpstr>
      <vt:lpstr>Continuous integration in DevOps</vt:lpstr>
      <vt:lpstr>Continuous integration in DevOps</vt:lpstr>
      <vt:lpstr>Configuration Management in DevOps</vt:lpstr>
      <vt:lpstr>Configuration Management in DevOps</vt:lpstr>
      <vt:lpstr>Configuration Management in DevOps</vt:lpstr>
      <vt:lpstr>Continuous Development in DevOps</vt:lpstr>
      <vt:lpstr>Continuous Development in DevOps</vt:lpstr>
      <vt:lpstr>Continuous Development in DevOps</vt:lpstr>
      <vt:lpstr>Continuous Development in DevOps</vt:lpstr>
      <vt:lpstr>Continuous Development in DevOps</vt:lpstr>
      <vt:lpstr>Continuous deployment in DevOps</vt:lpstr>
      <vt:lpstr>Continuous deployment in DevOps</vt:lpstr>
      <vt:lpstr>Continuous deployment in DevOps</vt:lpstr>
      <vt:lpstr>Automated Monitoring in DevOps</vt:lpstr>
      <vt:lpstr>Automated Monitoring in DevOps</vt:lpstr>
      <vt:lpstr>Automated Monitoring in DevOps</vt:lpstr>
      <vt:lpstr>Other Agile Methodologies</vt:lpstr>
      <vt:lpstr>PowerPoint Presentation</vt:lpstr>
      <vt:lpstr>Introduction to XP</vt:lpstr>
      <vt:lpstr>Introduction to XP</vt:lpstr>
      <vt:lpstr>Introduction to XP</vt:lpstr>
      <vt:lpstr>FDD (Feature Driven Development)</vt:lpstr>
      <vt:lpstr>FDD (Feature Driven Development)</vt:lpstr>
      <vt:lpstr>FDD (Feature Driven Development)</vt:lpstr>
      <vt:lpstr>DSDM (Dynamic System Development Method)</vt:lpstr>
      <vt:lpstr>DSDM (Dynamic System Development Method)</vt:lpstr>
      <vt:lpstr>DSDM (Dynamic System Development Method)</vt:lpstr>
      <vt:lpstr>Crystal</vt:lpstr>
      <vt:lpstr>Crystal</vt:lpstr>
      <vt:lpstr>Crystal</vt:lpstr>
      <vt:lpstr>Crystal</vt:lpstr>
      <vt:lpstr>Crystal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Asha Rawat</dc:creator>
  <cp:lastModifiedBy>Asha Rawat</cp:lastModifiedBy>
  <cp:revision>59</cp:revision>
  <dcterms:created xsi:type="dcterms:W3CDTF">2023-01-03T07:29:36Z</dcterms:created>
  <dcterms:modified xsi:type="dcterms:W3CDTF">2023-04-08T07:24:14Z</dcterms:modified>
</cp:coreProperties>
</file>