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331" r:id="rId5"/>
    <p:sldId id="332" r:id="rId6"/>
    <p:sldId id="301" r:id="rId7"/>
    <p:sldId id="333" r:id="rId8"/>
    <p:sldId id="334" r:id="rId9"/>
    <p:sldId id="335" r:id="rId10"/>
    <p:sldId id="336" r:id="rId11"/>
    <p:sldId id="319" r:id="rId12"/>
    <p:sldId id="320" r:id="rId13"/>
    <p:sldId id="323" r:id="rId14"/>
    <p:sldId id="291" r:id="rId15"/>
    <p:sldId id="292" r:id="rId16"/>
    <p:sldId id="302" r:id="rId17"/>
    <p:sldId id="303" r:id="rId18"/>
    <p:sldId id="304" r:id="rId19"/>
    <p:sldId id="293" r:id="rId20"/>
    <p:sldId id="305" r:id="rId21"/>
    <p:sldId id="294" r:id="rId22"/>
    <p:sldId id="306" r:id="rId23"/>
    <p:sldId id="307" r:id="rId24"/>
    <p:sldId id="324" r:id="rId25"/>
    <p:sldId id="325" r:id="rId26"/>
    <p:sldId id="326" r:id="rId27"/>
    <p:sldId id="327" r:id="rId28"/>
    <p:sldId id="328" r:id="rId29"/>
    <p:sldId id="329" r:id="rId30"/>
    <p:sldId id="330" r:id="rId31"/>
    <p:sldId id="308" r:id="rId32"/>
    <p:sldId id="309" r:id="rId33"/>
    <p:sldId id="295" r:id="rId34"/>
    <p:sldId id="296" r:id="rId35"/>
    <p:sldId id="310" r:id="rId36"/>
    <p:sldId id="297" r:id="rId37"/>
    <p:sldId id="312" r:id="rId38"/>
    <p:sldId id="313" r:id="rId39"/>
    <p:sldId id="298" r:id="rId40"/>
    <p:sldId id="311" r:id="rId41"/>
    <p:sldId id="299" r:id="rId42"/>
    <p:sldId id="314" r:id="rId43"/>
    <p:sldId id="315" r:id="rId44"/>
    <p:sldId id="316" r:id="rId45"/>
    <p:sldId id="300" r:id="rId46"/>
    <p:sldId id="317" r:id="rId47"/>
    <p:sldId id="318" r:id="rId48"/>
    <p:sldId id="29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C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4E208-518E-4CED-972B-30614762C4A6}" type="datetimeFigureOut">
              <a:rPr lang="en-US" smtClean="0"/>
              <a:pPr/>
              <a:t>12/23/2022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F2898-EF10-4FEF-80B7-F6EC579233F0}" type="slidenum">
              <a:rPr lang="en-US" smtClean="0"/>
              <a:pPr/>
              <a:t>‹#›</a:t>
            </a:fld>
            <a:endParaRPr lang="en-US"/>
          </a:p>
        </p:txBody>
      </p:sp>
    </p:spTree>
    <p:extLst>
      <p:ext uri="{BB962C8B-B14F-4D97-AF65-F5344CB8AC3E}">
        <p14:creationId xmlns:p14="http://schemas.microsoft.com/office/powerpoint/2010/main" val="1857828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44A530-9F66-4654-A151-461469CFA0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3DF5B50-25F1-489B-8D63-06939A890C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0E20828-1C96-4725-B850-9040FA0B811B}"/>
              </a:ext>
            </a:extLst>
          </p:cNvPr>
          <p:cNvSpPr>
            <a:spLocks noGrp="1"/>
          </p:cNvSpPr>
          <p:nvPr>
            <p:ph type="dt" sz="half" idx="10"/>
          </p:nvPr>
        </p:nvSpPr>
        <p:spPr/>
        <p:txBody>
          <a:bodyPr/>
          <a:lstStyle/>
          <a:p>
            <a:fld id="{B7075250-6E05-4CFC-8950-FFF403ECE97B}" type="datetimeFigureOut">
              <a:rPr lang="en-US" smtClean="0"/>
              <a:pPr/>
              <a:t>12/23/2022</a:t>
            </a:fld>
            <a:endParaRPr lang="en-US"/>
          </a:p>
        </p:txBody>
      </p:sp>
      <p:sp>
        <p:nvSpPr>
          <p:cNvPr id="5" name="Footer Placeholder 4">
            <a:extLst>
              <a:ext uri="{FF2B5EF4-FFF2-40B4-BE49-F238E27FC236}">
                <a16:creationId xmlns:a16="http://schemas.microsoft.com/office/drawing/2014/main" xmlns="" id="{2641C25C-67A1-45F2-BB89-DB8D4FE63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74089D-F773-488B-8A93-F4566DCA91CC}"/>
              </a:ext>
            </a:extLst>
          </p:cNvPr>
          <p:cNvSpPr>
            <a:spLocks noGrp="1"/>
          </p:cNvSpPr>
          <p:nvPr>
            <p:ph type="sldNum" sz="quarter" idx="12"/>
          </p:nvPr>
        </p:nvSpPr>
        <p:spPr/>
        <p:txBody>
          <a:bodyPr/>
          <a:lstStyle/>
          <a:p>
            <a:fld id="{8930684D-BDE0-47DC-89F4-63D021A4196D}" type="slidenum">
              <a:rPr lang="en-US" smtClean="0"/>
              <a:pPr/>
              <a:t>‹#›</a:t>
            </a:fld>
            <a:endParaRPr lang="en-US"/>
          </a:p>
        </p:txBody>
      </p:sp>
    </p:spTree>
    <p:extLst>
      <p:ext uri="{BB962C8B-B14F-4D97-AF65-F5344CB8AC3E}">
        <p14:creationId xmlns:p14="http://schemas.microsoft.com/office/powerpoint/2010/main" val="3936578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E8EDF8-184C-44D0-8951-818B3CBF0B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B890E88-4196-4012-A352-AF3C067EAD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E35FEEE-0246-421C-BCFB-D0CB5E618769}"/>
              </a:ext>
            </a:extLst>
          </p:cNvPr>
          <p:cNvSpPr>
            <a:spLocks noGrp="1"/>
          </p:cNvSpPr>
          <p:nvPr>
            <p:ph type="dt" sz="half" idx="10"/>
          </p:nvPr>
        </p:nvSpPr>
        <p:spPr/>
        <p:txBody>
          <a:bodyPr/>
          <a:lstStyle/>
          <a:p>
            <a:fld id="{B7075250-6E05-4CFC-8950-FFF403ECE97B}" type="datetimeFigureOut">
              <a:rPr lang="en-US" smtClean="0"/>
              <a:pPr/>
              <a:t>12/23/2022</a:t>
            </a:fld>
            <a:endParaRPr lang="en-US"/>
          </a:p>
        </p:txBody>
      </p:sp>
      <p:sp>
        <p:nvSpPr>
          <p:cNvPr id="5" name="Footer Placeholder 4">
            <a:extLst>
              <a:ext uri="{FF2B5EF4-FFF2-40B4-BE49-F238E27FC236}">
                <a16:creationId xmlns:a16="http://schemas.microsoft.com/office/drawing/2014/main" xmlns="" id="{3DF40238-A62D-46E6-9298-547509703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BBF1A3-F21A-40CB-ABED-5E2DCCF96195}"/>
              </a:ext>
            </a:extLst>
          </p:cNvPr>
          <p:cNvSpPr>
            <a:spLocks noGrp="1"/>
          </p:cNvSpPr>
          <p:nvPr>
            <p:ph type="sldNum" sz="quarter" idx="12"/>
          </p:nvPr>
        </p:nvSpPr>
        <p:spPr/>
        <p:txBody>
          <a:bodyPr/>
          <a:lstStyle/>
          <a:p>
            <a:fld id="{8930684D-BDE0-47DC-89F4-63D021A4196D}" type="slidenum">
              <a:rPr lang="en-US" smtClean="0"/>
              <a:pPr/>
              <a:t>‹#›</a:t>
            </a:fld>
            <a:endParaRPr lang="en-US"/>
          </a:p>
        </p:txBody>
      </p:sp>
    </p:spTree>
    <p:extLst>
      <p:ext uri="{BB962C8B-B14F-4D97-AF65-F5344CB8AC3E}">
        <p14:creationId xmlns:p14="http://schemas.microsoft.com/office/powerpoint/2010/main" val="332164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F76C134-9723-4B9A-A0A3-5CC3EF3F20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E5F0588-B3FF-4C76-B929-5F637438819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09455A4-B2BB-491D-A54E-E359D9B355C6}"/>
              </a:ext>
            </a:extLst>
          </p:cNvPr>
          <p:cNvSpPr>
            <a:spLocks noGrp="1"/>
          </p:cNvSpPr>
          <p:nvPr>
            <p:ph type="dt" sz="half" idx="10"/>
          </p:nvPr>
        </p:nvSpPr>
        <p:spPr/>
        <p:txBody>
          <a:bodyPr/>
          <a:lstStyle/>
          <a:p>
            <a:fld id="{B7075250-6E05-4CFC-8950-FFF403ECE97B}" type="datetimeFigureOut">
              <a:rPr lang="en-US" smtClean="0"/>
              <a:pPr/>
              <a:t>12/23/2022</a:t>
            </a:fld>
            <a:endParaRPr lang="en-US"/>
          </a:p>
        </p:txBody>
      </p:sp>
      <p:sp>
        <p:nvSpPr>
          <p:cNvPr id="5" name="Footer Placeholder 4">
            <a:extLst>
              <a:ext uri="{FF2B5EF4-FFF2-40B4-BE49-F238E27FC236}">
                <a16:creationId xmlns:a16="http://schemas.microsoft.com/office/drawing/2014/main" xmlns="" id="{600FEB30-6281-4273-B7FA-0F4A97075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73BEC0-791D-45AD-A488-6A97E3FFE0A0}"/>
              </a:ext>
            </a:extLst>
          </p:cNvPr>
          <p:cNvSpPr>
            <a:spLocks noGrp="1"/>
          </p:cNvSpPr>
          <p:nvPr>
            <p:ph type="sldNum" sz="quarter" idx="12"/>
          </p:nvPr>
        </p:nvSpPr>
        <p:spPr/>
        <p:txBody>
          <a:bodyPr/>
          <a:lstStyle/>
          <a:p>
            <a:fld id="{8930684D-BDE0-47DC-89F4-63D021A4196D}" type="slidenum">
              <a:rPr lang="en-US" smtClean="0"/>
              <a:pPr/>
              <a:t>‹#›</a:t>
            </a:fld>
            <a:endParaRPr lang="en-US"/>
          </a:p>
        </p:txBody>
      </p:sp>
    </p:spTree>
    <p:extLst>
      <p:ext uri="{BB962C8B-B14F-4D97-AF65-F5344CB8AC3E}">
        <p14:creationId xmlns:p14="http://schemas.microsoft.com/office/powerpoint/2010/main" val="308104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4CC0A1-FB23-481B-A2C3-8D3D8AAB4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9667999-27D0-440C-97A2-7E8E69E38D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0EE0740-5EED-49DC-AB66-3F522F4970B6}"/>
              </a:ext>
            </a:extLst>
          </p:cNvPr>
          <p:cNvSpPr>
            <a:spLocks noGrp="1"/>
          </p:cNvSpPr>
          <p:nvPr>
            <p:ph type="dt" sz="half" idx="10"/>
          </p:nvPr>
        </p:nvSpPr>
        <p:spPr/>
        <p:txBody>
          <a:bodyPr/>
          <a:lstStyle/>
          <a:p>
            <a:fld id="{B7075250-6E05-4CFC-8950-FFF403ECE97B}" type="datetimeFigureOut">
              <a:rPr lang="en-US" smtClean="0"/>
              <a:pPr/>
              <a:t>12/23/2022</a:t>
            </a:fld>
            <a:endParaRPr lang="en-US"/>
          </a:p>
        </p:txBody>
      </p:sp>
      <p:sp>
        <p:nvSpPr>
          <p:cNvPr id="5" name="Footer Placeholder 4">
            <a:extLst>
              <a:ext uri="{FF2B5EF4-FFF2-40B4-BE49-F238E27FC236}">
                <a16:creationId xmlns:a16="http://schemas.microsoft.com/office/drawing/2014/main" xmlns="" id="{DBFBDAD9-EF38-44C2-88DF-926E6127F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6BDD130-ABA4-4C82-B50E-07A29ECFE5B3}"/>
              </a:ext>
            </a:extLst>
          </p:cNvPr>
          <p:cNvSpPr>
            <a:spLocks noGrp="1"/>
          </p:cNvSpPr>
          <p:nvPr>
            <p:ph type="sldNum" sz="quarter" idx="12"/>
          </p:nvPr>
        </p:nvSpPr>
        <p:spPr/>
        <p:txBody>
          <a:bodyPr/>
          <a:lstStyle/>
          <a:p>
            <a:fld id="{8930684D-BDE0-47DC-89F4-63D021A4196D}" type="slidenum">
              <a:rPr lang="en-US" smtClean="0"/>
              <a:pPr/>
              <a:t>‹#›</a:t>
            </a:fld>
            <a:endParaRPr lang="en-US"/>
          </a:p>
        </p:txBody>
      </p:sp>
    </p:spTree>
    <p:extLst>
      <p:ext uri="{BB962C8B-B14F-4D97-AF65-F5344CB8AC3E}">
        <p14:creationId xmlns:p14="http://schemas.microsoft.com/office/powerpoint/2010/main" val="135046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29DE7-0CF3-4DAB-B3BD-FA1C20A5E2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CE3FB1D-2CE9-4C13-9CDA-7FFD62B9F7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EC11140-5D8B-45FA-B6F7-20AAD57ABE62}"/>
              </a:ext>
            </a:extLst>
          </p:cNvPr>
          <p:cNvSpPr>
            <a:spLocks noGrp="1"/>
          </p:cNvSpPr>
          <p:nvPr>
            <p:ph type="dt" sz="half" idx="10"/>
          </p:nvPr>
        </p:nvSpPr>
        <p:spPr/>
        <p:txBody>
          <a:bodyPr/>
          <a:lstStyle/>
          <a:p>
            <a:fld id="{B7075250-6E05-4CFC-8950-FFF403ECE97B}" type="datetimeFigureOut">
              <a:rPr lang="en-US" smtClean="0"/>
              <a:pPr/>
              <a:t>12/23/2022</a:t>
            </a:fld>
            <a:endParaRPr lang="en-US"/>
          </a:p>
        </p:txBody>
      </p:sp>
      <p:sp>
        <p:nvSpPr>
          <p:cNvPr id="5" name="Footer Placeholder 4">
            <a:extLst>
              <a:ext uri="{FF2B5EF4-FFF2-40B4-BE49-F238E27FC236}">
                <a16:creationId xmlns:a16="http://schemas.microsoft.com/office/drawing/2014/main" xmlns="" id="{D10DE0B8-624A-4A66-8ACC-7D9D33A46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A5DE096-8D97-4C95-A1B3-E2806072AB34}"/>
              </a:ext>
            </a:extLst>
          </p:cNvPr>
          <p:cNvSpPr>
            <a:spLocks noGrp="1"/>
          </p:cNvSpPr>
          <p:nvPr>
            <p:ph type="sldNum" sz="quarter" idx="12"/>
          </p:nvPr>
        </p:nvSpPr>
        <p:spPr/>
        <p:txBody>
          <a:bodyPr/>
          <a:lstStyle/>
          <a:p>
            <a:fld id="{8930684D-BDE0-47DC-89F4-63D021A4196D}" type="slidenum">
              <a:rPr lang="en-US" smtClean="0"/>
              <a:pPr/>
              <a:t>‹#›</a:t>
            </a:fld>
            <a:endParaRPr lang="en-US"/>
          </a:p>
        </p:txBody>
      </p:sp>
    </p:spTree>
    <p:extLst>
      <p:ext uri="{BB962C8B-B14F-4D97-AF65-F5344CB8AC3E}">
        <p14:creationId xmlns:p14="http://schemas.microsoft.com/office/powerpoint/2010/main" val="3762624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733C02-19F4-4200-BF64-5CB9F9ADD7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96EE5B0-415E-4006-99E2-7358269AEE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31CD35F-DEB5-4173-A570-CF43780AF5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11FC78D-B8FE-4E7A-B7C8-51A4FA753A3F}"/>
              </a:ext>
            </a:extLst>
          </p:cNvPr>
          <p:cNvSpPr>
            <a:spLocks noGrp="1"/>
          </p:cNvSpPr>
          <p:nvPr>
            <p:ph type="dt" sz="half" idx="10"/>
          </p:nvPr>
        </p:nvSpPr>
        <p:spPr/>
        <p:txBody>
          <a:bodyPr/>
          <a:lstStyle/>
          <a:p>
            <a:fld id="{B7075250-6E05-4CFC-8950-FFF403ECE97B}" type="datetimeFigureOut">
              <a:rPr lang="en-US" smtClean="0"/>
              <a:pPr/>
              <a:t>12/23/2022</a:t>
            </a:fld>
            <a:endParaRPr lang="en-US"/>
          </a:p>
        </p:txBody>
      </p:sp>
      <p:sp>
        <p:nvSpPr>
          <p:cNvPr id="6" name="Footer Placeholder 5">
            <a:extLst>
              <a:ext uri="{FF2B5EF4-FFF2-40B4-BE49-F238E27FC236}">
                <a16:creationId xmlns:a16="http://schemas.microsoft.com/office/drawing/2014/main" xmlns="" id="{3A373F9B-9A31-4548-BF61-DC47F307E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16F7495-06EE-4B45-BAF5-453D0B2F49D8}"/>
              </a:ext>
            </a:extLst>
          </p:cNvPr>
          <p:cNvSpPr>
            <a:spLocks noGrp="1"/>
          </p:cNvSpPr>
          <p:nvPr>
            <p:ph type="sldNum" sz="quarter" idx="12"/>
          </p:nvPr>
        </p:nvSpPr>
        <p:spPr/>
        <p:txBody>
          <a:bodyPr/>
          <a:lstStyle/>
          <a:p>
            <a:fld id="{8930684D-BDE0-47DC-89F4-63D021A4196D}" type="slidenum">
              <a:rPr lang="en-US" smtClean="0"/>
              <a:pPr/>
              <a:t>‹#›</a:t>
            </a:fld>
            <a:endParaRPr lang="en-US"/>
          </a:p>
        </p:txBody>
      </p:sp>
    </p:spTree>
    <p:extLst>
      <p:ext uri="{BB962C8B-B14F-4D97-AF65-F5344CB8AC3E}">
        <p14:creationId xmlns:p14="http://schemas.microsoft.com/office/powerpoint/2010/main" val="125474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93BB3-46A4-48EF-97D5-CCC1EB5E88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34E9380-7712-4AD0-B380-748F809EC2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90AB1AC-0FBD-4F6C-92A5-FEEF875395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AA180EB-AA6C-47B1-8DED-317FC5257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DE083D36-6401-4500-BBB6-C1C50AF58A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A411ABA-7176-4394-AA93-3A6460182037}"/>
              </a:ext>
            </a:extLst>
          </p:cNvPr>
          <p:cNvSpPr>
            <a:spLocks noGrp="1"/>
          </p:cNvSpPr>
          <p:nvPr>
            <p:ph type="dt" sz="half" idx="10"/>
          </p:nvPr>
        </p:nvSpPr>
        <p:spPr/>
        <p:txBody>
          <a:bodyPr/>
          <a:lstStyle/>
          <a:p>
            <a:fld id="{B7075250-6E05-4CFC-8950-FFF403ECE97B}" type="datetimeFigureOut">
              <a:rPr lang="en-US" smtClean="0"/>
              <a:pPr/>
              <a:t>12/23/2022</a:t>
            </a:fld>
            <a:endParaRPr lang="en-US"/>
          </a:p>
        </p:txBody>
      </p:sp>
      <p:sp>
        <p:nvSpPr>
          <p:cNvPr id="8" name="Footer Placeholder 7">
            <a:extLst>
              <a:ext uri="{FF2B5EF4-FFF2-40B4-BE49-F238E27FC236}">
                <a16:creationId xmlns:a16="http://schemas.microsoft.com/office/drawing/2014/main" xmlns="" id="{186C7D77-CEFE-432A-8B1F-A1D19063F6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768CADE-7780-4223-917F-AD40E4E35088}"/>
              </a:ext>
            </a:extLst>
          </p:cNvPr>
          <p:cNvSpPr>
            <a:spLocks noGrp="1"/>
          </p:cNvSpPr>
          <p:nvPr>
            <p:ph type="sldNum" sz="quarter" idx="12"/>
          </p:nvPr>
        </p:nvSpPr>
        <p:spPr/>
        <p:txBody>
          <a:bodyPr/>
          <a:lstStyle/>
          <a:p>
            <a:fld id="{8930684D-BDE0-47DC-89F4-63D021A4196D}" type="slidenum">
              <a:rPr lang="en-US" smtClean="0"/>
              <a:pPr/>
              <a:t>‹#›</a:t>
            </a:fld>
            <a:endParaRPr lang="en-US"/>
          </a:p>
        </p:txBody>
      </p:sp>
    </p:spTree>
    <p:extLst>
      <p:ext uri="{BB962C8B-B14F-4D97-AF65-F5344CB8AC3E}">
        <p14:creationId xmlns:p14="http://schemas.microsoft.com/office/powerpoint/2010/main" val="428399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F056EF-BDD6-48F8-ACB9-26999835A1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35DD7A9-F75E-418A-94AC-FC35AE302693}"/>
              </a:ext>
            </a:extLst>
          </p:cNvPr>
          <p:cNvSpPr>
            <a:spLocks noGrp="1"/>
          </p:cNvSpPr>
          <p:nvPr>
            <p:ph type="dt" sz="half" idx="10"/>
          </p:nvPr>
        </p:nvSpPr>
        <p:spPr/>
        <p:txBody>
          <a:bodyPr/>
          <a:lstStyle/>
          <a:p>
            <a:fld id="{B7075250-6E05-4CFC-8950-FFF403ECE97B}" type="datetimeFigureOut">
              <a:rPr lang="en-US" smtClean="0"/>
              <a:pPr/>
              <a:t>12/23/2022</a:t>
            </a:fld>
            <a:endParaRPr lang="en-US"/>
          </a:p>
        </p:txBody>
      </p:sp>
      <p:sp>
        <p:nvSpPr>
          <p:cNvPr id="4" name="Footer Placeholder 3">
            <a:extLst>
              <a:ext uri="{FF2B5EF4-FFF2-40B4-BE49-F238E27FC236}">
                <a16:creationId xmlns:a16="http://schemas.microsoft.com/office/drawing/2014/main" xmlns="" id="{76EBEA5D-E618-4CF0-BEE4-9DFBB98823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DB19E0F-30E1-4AEB-A459-2C7C8808FDE3}"/>
              </a:ext>
            </a:extLst>
          </p:cNvPr>
          <p:cNvSpPr>
            <a:spLocks noGrp="1"/>
          </p:cNvSpPr>
          <p:nvPr>
            <p:ph type="sldNum" sz="quarter" idx="12"/>
          </p:nvPr>
        </p:nvSpPr>
        <p:spPr/>
        <p:txBody>
          <a:bodyPr/>
          <a:lstStyle/>
          <a:p>
            <a:fld id="{8930684D-BDE0-47DC-89F4-63D021A4196D}" type="slidenum">
              <a:rPr lang="en-US" smtClean="0"/>
              <a:pPr/>
              <a:t>‹#›</a:t>
            </a:fld>
            <a:endParaRPr lang="en-US"/>
          </a:p>
        </p:txBody>
      </p:sp>
    </p:spTree>
    <p:extLst>
      <p:ext uri="{BB962C8B-B14F-4D97-AF65-F5344CB8AC3E}">
        <p14:creationId xmlns:p14="http://schemas.microsoft.com/office/powerpoint/2010/main" val="419617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CD6695C-5AED-45CB-8D3C-855F62383DEA}"/>
              </a:ext>
            </a:extLst>
          </p:cNvPr>
          <p:cNvSpPr>
            <a:spLocks noGrp="1"/>
          </p:cNvSpPr>
          <p:nvPr>
            <p:ph type="dt" sz="half" idx="10"/>
          </p:nvPr>
        </p:nvSpPr>
        <p:spPr/>
        <p:txBody>
          <a:bodyPr/>
          <a:lstStyle/>
          <a:p>
            <a:fld id="{B7075250-6E05-4CFC-8950-FFF403ECE97B}" type="datetimeFigureOut">
              <a:rPr lang="en-US" smtClean="0"/>
              <a:pPr/>
              <a:t>12/23/2022</a:t>
            </a:fld>
            <a:endParaRPr lang="en-US"/>
          </a:p>
        </p:txBody>
      </p:sp>
      <p:sp>
        <p:nvSpPr>
          <p:cNvPr id="3" name="Footer Placeholder 2">
            <a:extLst>
              <a:ext uri="{FF2B5EF4-FFF2-40B4-BE49-F238E27FC236}">
                <a16:creationId xmlns:a16="http://schemas.microsoft.com/office/drawing/2014/main" xmlns="" id="{583C8AD7-C69F-46A4-B52C-7D563A64BA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A54503E-0413-4089-8245-80BA2E26F59A}"/>
              </a:ext>
            </a:extLst>
          </p:cNvPr>
          <p:cNvSpPr>
            <a:spLocks noGrp="1"/>
          </p:cNvSpPr>
          <p:nvPr>
            <p:ph type="sldNum" sz="quarter" idx="12"/>
          </p:nvPr>
        </p:nvSpPr>
        <p:spPr/>
        <p:txBody>
          <a:bodyPr/>
          <a:lstStyle/>
          <a:p>
            <a:fld id="{8930684D-BDE0-47DC-89F4-63D021A4196D}" type="slidenum">
              <a:rPr lang="en-US" smtClean="0"/>
              <a:pPr/>
              <a:t>‹#›</a:t>
            </a:fld>
            <a:endParaRPr lang="en-US"/>
          </a:p>
        </p:txBody>
      </p:sp>
    </p:spTree>
    <p:extLst>
      <p:ext uri="{BB962C8B-B14F-4D97-AF65-F5344CB8AC3E}">
        <p14:creationId xmlns:p14="http://schemas.microsoft.com/office/powerpoint/2010/main" val="47731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F6C5C5-A867-4614-B32E-C8F5B68316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646EF2D-651D-4FB0-9F48-712E3CDCB2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B52B584-D15B-4017-9EAE-764E87F6C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726FECD-F3D2-43F6-97B7-6AC1788E43D4}"/>
              </a:ext>
            </a:extLst>
          </p:cNvPr>
          <p:cNvSpPr>
            <a:spLocks noGrp="1"/>
          </p:cNvSpPr>
          <p:nvPr>
            <p:ph type="dt" sz="half" idx="10"/>
          </p:nvPr>
        </p:nvSpPr>
        <p:spPr/>
        <p:txBody>
          <a:bodyPr/>
          <a:lstStyle/>
          <a:p>
            <a:fld id="{B7075250-6E05-4CFC-8950-FFF403ECE97B}" type="datetimeFigureOut">
              <a:rPr lang="en-US" smtClean="0"/>
              <a:pPr/>
              <a:t>12/23/2022</a:t>
            </a:fld>
            <a:endParaRPr lang="en-US"/>
          </a:p>
        </p:txBody>
      </p:sp>
      <p:sp>
        <p:nvSpPr>
          <p:cNvPr id="6" name="Footer Placeholder 5">
            <a:extLst>
              <a:ext uri="{FF2B5EF4-FFF2-40B4-BE49-F238E27FC236}">
                <a16:creationId xmlns:a16="http://schemas.microsoft.com/office/drawing/2014/main" xmlns="" id="{3C2B5686-1757-497E-AF03-1CF9E61D0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BE2A445-0483-4660-A817-C5E3A4007314}"/>
              </a:ext>
            </a:extLst>
          </p:cNvPr>
          <p:cNvSpPr>
            <a:spLocks noGrp="1"/>
          </p:cNvSpPr>
          <p:nvPr>
            <p:ph type="sldNum" sz="quarter" idx="12"/>
          </p:nvPr>
        </p:nvSpPr>
        <p:spPr/>
        <p:txBody>
          <a:bodyPr/>
          <a:lstStyle/>
          <a:p>
            <a:fld id="{8930684D-BDE0-47DC-89F4-63D021A4196D}" type="slidenum">
              <a:rPr lang="en-US" smtClean="0"/>
              <a:pPr/>
              <a:t>‹#›</a:t>
            </a:fld>
            <a:endParaRPr lang="en-US"/>
          </a:p>
        </p:txBody>
      </p:sp>
    </p:spTree>
    <p:extLst>
      <p:ext uri="{BB962C8B-B14F-4D97-AF65-F5344CB8AC3E}">
        <p14:creationId xmlns:p14="http://schemas.microsoft.com/office/powerpoint/2010/main" val="171059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D9BAD-0C6B-4901-BD99-3586EA41C3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3C523BB-51C3-47E1-899E-60C547298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FC7A911-A742-40E7-932A-D8ED85F21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3C96CAC-CEFA-44C8-9B40-035D33669176}"/>
              </a:ext>
            </a:extLst>
          </p:cNvPr>
          <p:cNvSpPr>
            <a:spLocks noGrp="1"/>
          </p:cNvSpPr>
          <p:nvPr>
            <p:ph type="dt" sz="half" idx="10"/>
          </p:nvPr>
        </p:nvSpPr>
        <p:spPr/>
        <p:txBody>
          <a:bodyPr/>
          <a:lstStyle/>
          <a:p>
            <a:fld id="{B7075250-6E05-4CFC-8950-FFF403ECE97B}" type="datetimeFigureOut">
              <a:rPr lang="en-US" smtClean="0"/>
              <a:pPr/>
              <a:t>12/23/2022</a:t>
            </a:fld>
            <a:endParaRPr lang="en-US"/>
          </a:p>
        </p:txBody>
      </p:sp>
      <p:sp>
        <p:nvSpPr>
          <p:cNvPr id="6" name="Footer Placeholder 5">
            <a:extLst>
              <a:ext uri="{FF2B5EF4-FFF2-40B4-BE49-F238E27FC236}">
                <a16:creationId xmlns:a16="http://schemas.microsoft.com/office/drawing/2014/main" xmlns="" id="{D34CAE27-CC18-445E-BE39-770DCD736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4D8513E-C482-4072-A918-B19CFD35C5DA}"/>
              </a:ext>
            </a:extLst>
          </p:cNvPr>
          <p:cNvSpPr>
            <a:spLocks noGrp="1"/>
          </p:cNvSpPr>
          <p:nvPr>
            <p:ph type="sldNum" sz="quarter" idx="12"/>
          </p:nvPr>
        </p:nvSpPr>
        <p:spPr/>
        <p:txBody>
          <a:bodyPr/>
          <a:lstStyle/>
          <a:p>
            <a:fld id="{8930684D-BDE0-47DC-89F4-63D021A4196D}" type="slidenum">
              <a:rPr lang="en-US" smtClean="0"/>
              <a:pPr/>
              <a:t>‹#›</a:t>
            </a:fld>
            <a:endParaRPr lang="en-US"/>
          </a:p>
        </p:txBody>
      </p:sp>
    </p:spTree>
    <p:extLst>
      <p:ext uri="{BB962C8B-B14F-4D97-AF65-F5344CB8AC3E}">
        <p14:creationId xmlns:p14="http://schemas.microsoft.com/office/powerpoint/2010/main" val="61248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92D050"/>
            </a:gs>
            <a:gs pos="0">
              <a:srgbClr val="FDFDCF"/>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E58B2A6-415F-4F7C-B878-0B253B48D8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36EDD7B-E370-41B7-8707-8A1B0079A4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F0CC638-AF10-41D3-8B82-E304F3585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75250-6E05-4CFC-8950-FFF403ECE97B}" type="datetimeFigureOut">
              <a:rPr lang="en-US" smtClean="0"/>
              <a:pPr/>
              <a:t>12/23/2022</a:t>
            </a:fld>
            <a:endParaRPr lang="en-US"/>
          </a:p>
        </p:txBody>
      </p:sp>
      <p:sp>
        <p:nvSpPr>
          <p:cNvPr id="5" name="Footer Placeholder 4">
            <a:extLst>
              <a:ext uri="{FF2B5EF4-FFF2-40B4-BE49-F238E27FC236}">
                <a16:creationId xmlns:a16="http://schemas.microsoft.com/office/drawing/2014/main" xmlns="" id="{C50EBE71-2F19-44CE-88F0-711872917E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F1F894E-64D9-4CB0-8D4C-3C52D513E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0684D-BDE0-47DC-89F4-63D021A4196D}" type="slidenum">
              <a:rPr lang="en-US" smtClean="0"/>
              <a:pPr/>
              <a:t>‹#›</a:t>
            </a:fld>
            <a:endParaRPr lang="en-US"/>
          </a:p>
        </p:txBody>
      </p:sp>
    </p:spTree>
    <p:extLst>
      <p:ext uri="{BB962C8B-B14F-4D97-AF65-F5344CB8AC3E}">
        <p14:creationId xmlns:p14="http://schemas.microsoft.com/office/powerpoint/2010/main" val="893914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1783081"/>
            <a:ext cx="11475720" cy="2103120"/>
          </a:xfrm>
        </p:spPr>
        <p:txBody>
          <a:bodyPr>
            <a:noAutofit/>
          </a:bodyPr>
          <a:lstStyle/>
          <a:p>
            <a:r>
              <a:rPr lang="en-US" sz="4800" b="1" dirty="0">
                <a:latin typeface="Times New Roman" panose="02020603050405020304" pitchFamily="18" charset="0"/>
                <a:cs typeface="Times New Roman" panose="02020603050405020304" pitchFamily="18" charset="0"/>
              </a:rPr>
              <a:t>Module 3 </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Project Planning &amp; Scheduling</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Tree>
    <p:extLst>
      <p:ext uri="{BB962C8B-B14F-4D97-AF65-F5344CB8AC3E}">
        <p14:creationId xmlns:p14="http://schemas.microsoft.com/office/powerpoint/2010/main" val="1181916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based WBS</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1164" y="1825625"/>
            <a:ext cx="11346871" cy="4852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6447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1. Work Breakdown Structure…</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6" name="Content Placeholder 2">
            <a:extLst>
              <a:ext uri="{FF2B5EF4-FFF2-40B4-BE49-F238E27FC236}">
                <a16:creationId xmlns:a16="http://schemas.microsoft.com/office/drawing/2014/main" xmlns="" id="{695B71D2-E3E4-4201-ADD8-A1CC5B598D11}"/>
              </a:ext>
            </a:extLst>
          </p:cNvPr>
          <p:cNvSpPr txBox="1">
            <a:spLocks/>
          </p:cNvSpPr>
          <p:nvPr/>
        </p:nvSpPr>
        <p:spPr>
          <a:xfrm>
            <a:off x="297765" y="815926"/>
            <a:ext cx="5413717" cy="544419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r>
              <a:rPr lang="en-US" b="1" dirty="0"/>
              <a:t>1. Phase-based work breakdown structure</a:t>
            </a:r>
          </a:p>
          <a:p>
            <a:pPr fontAlgn="base"/>
            <a:r>
              <a:rPr lang="en-US" dirty="0"/>
              <a:t> </a:t>
            </a:r>
          </a:p>
          <a:p>
            <a:pPr algn="l" fontAlgn="base"/>
            <a:r>
              <a:rPr lang="en-US" dirty="0"/>
              <a:t>The first level of a phase-based work breakdown structure will be elements that are typical phases of a project. </a:t>
            </a:r>
          </a:p>
          <a:p>
            <a:pPr algn="l" fontAlgn="base"/>
            <a:r>
              <a:rPr lang="en-US" dirty="0"/>
              <a:t>The second phase will usually be elements that are distinctive deliverables in each of the phases highlighted. </a:t>
            </a:r>
          </a:p>
          <a:p>
            <a:pPr algn="l" fontAlgn="base"/>
            <a:r>
              <a:rPr lang="en-US" dirty="0"/>
              <a:t>The lower level of both phase-based and deliverable-based work breakdown structures are elements that are deliverables. </a:t>
            </a:r>
          </a:p>
          <a:p>
            <a:pPr algn="l" fontAlgn="base"/>
            <a:r>
              <a:rPr lang="en-US" dirty="0"/>
              <a:t>For a phase-based work breakdown structure, work associated with different elements will be divided into work unique to the element in the first level of your work breakdown structure.</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xmlns="" id="{695B71D2-E3E4-4201-ADD8-A1CC5B598D11}"/>
              </a:ext>
            </a:extLst>
          </p:cNvPr>
          <p:cNvSpPr txBox="1">
            <a:spLocks/>
          </p:cNvSpPr>
          <p:nvPr/>
        </p:nvSpPr>
        <p:spPr>
          <a:xfrm>
            <a:off x="6006905" y="815926"/>
            <a:ext cx="5753686" cy="53433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r>
              <a:rPr lang="en-US" b="1" dirty="0"/>
              <a:t>2</a:t>
            </a:r>
            <a:r>
              <a:rPr lang="en-US" b="1" dirty="0" smtClean="0"/>
              <a:t>. </a:t>
            </a:r>
            <a:r>
              <a:rPr lang="en-US" b="1" dirty="0"/>
              <a:t>Deliverable-based work breakdown structure</a:t>
            </a:r>
          </a:p>
          <a:p>
            <a:pPr algn="l" fontAlgn="base"/>
            <a:r>
              <a:rPr lang="en-US" dirty="0"/>
              <a:t> </a:t>
            </a:r>
          </a:p>
          <a:p>
            <a:pPr algn="l" fontAlgn="base"/>
            <a:r>
              <a:rPr lang="en-US" dirty="0"/>
              <a:t>A work breakdown structure based on the deliverables identifies connections between the project’s deliverables and the scope.</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747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1. Work Breakdown Structure…</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6" name="Content Placeholder 2">
            <a:extLst>
              <a:ext uri="{FF2B5EF4-FFF2-40B4-BE49-F238E27FC236}">
                <a16:creationId xmlns:a16="http://schemas.microsoft.com/office/drawing/2014/main" xmlns="" id="{695B71D2-E3E4-4201-ADD8-A1CC5B598D11}"/>
              </a:ext>
            </a:extLst>
          </p:cNvPr>
          <p:cNvSpPr txBox="1">
            <a:spLocks/>
          </p:cNvSpPr>
          <p:nvPr/>
        </p:nvSpPr>
        <p:spPr>
          <a:xfrm>
            <a:off x="297765" y="815926"/>
            <a:ext cx="5413717" cy="54441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r>
              <a:rPr lang="en-US" b="1" dirty="0"/>
              <a:t>3. Responsibility-based work breakdown structure</a:t>
            </a:r>
          </a:p>
          <a:p>
            <a:pPr algn="l" fontAlgn="base"/>
            <a:r>
              <a:rPr lang="en-US" dirty="0"/>
              <a:t> </a:t>
            </a:r>
          </a:p>
          <a:p>
            <a:pPr algn="l" fontAlgn="base"/>
            <a:r>
              <a:rPr lang="en-US" dirty="0"/>
              <a:t>The responsibility-based work breakdown structure defines the project’s elements by the organizational units that will work on the project. </a:t>
            </a:r>
          </a:p>
          <a:p>
            <a:pPr algn="l" fontAlgn="base"/>
            <a:r>
              <a:rPr lang="en-US" dirty="0"/>
              <a:t>The first level of the structure in a responsibility-based work breakdown structure will be the organization units, the rest of the levels will often follow the same format as the other two work breakdown structures.</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xmlns="" id="{695B71D2-E3E4-4201-ADD8-A1CC5B598D11}"/>
              </a:ext>
            </a:extLst>
          </p:cNvPr>
          <p:cNvSpPr txBox="1">
            <a:spLocks/>
          </p:cNvSpPr>
          <p:nvPr/>
        </p:nvSpPr>
        <p:spPr>
          <a:xfrm>
            <a:off x="6006905" y="815926"/>
            <a:ext cx="5753686" cy="53433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t>4. Resource Breakdown Structure</a:t>
            </a:r>
          </a:p>
          <a:p>
            <a:pPr algn="l"/>
            <a:r>
              <a:rPr lang="en-US" dirty="0"/>
              <a:t>Resource Breakdown Structure (RBS) is a project management tool that provides a hierarchical decomposition of resources, either structured by resource category, types or by IT/business function that has resource needs.</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757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ABF19281-5214-48F5-9596-A5D52218119F}"/>
              </a:ext>
            </a:extLst>
          </p:cNvPr>
          <p:cNvPicPr>
            <a:picLocks noGrp="1" noChangeAspect="1"/>
          </p:cNvPicPr>
          <p:nvPr>
            <p:ph idx="1"/>
          </p:nvPr>
        </p:nvPicPr>
        <p:blipFill>
          <a:blip r:embed="rId2"/>
          <a:stretch>
            <a:fillRect/>
          </a:stretch>
        </p:blipFill>
        <p:spPr>
          <a:xfrm>
            <a:off x="643467" y="716364"/>
            <a:ext cx="10905066" cy="5425271"/>
          </a:xfrm>
          <a:prstGeom prst="rect">
            <a:avLst/>
          </a:prstGeom>
        </p:spPr>
      </p:pic>
      <p:sp>
        <p:nvSpPr>
          <p:cNvPr id="5" name="TextBox 4">
            <a:extLst>
              <a:ext uri="{FF2B5EF4-FFF2-40B4-BE49-F238E27FC236}">
                <a16:creationId xmlns:a16="http://schemas.microsoft.com/office/drawing/2014/main" xmlns="" id="{A3150EDB-0369-4CDF-9FD4-D418C6CC7D3D}"/>
              </a:ext>
            </a:extLst>
          </p:cNvPr>
          <p:cNvSpPr txBox="1"/>
          <p:nvPr/>
        </p:nvSpPr>
        <p:spPr>
          <a:xfrm>
            <a:off x="1589649" y="239151"/>
            <a:ext cx="9326880" cy="369332"/>
          </a:xfrm>
          <a:prstGeom prst="rect">
            <a:avLst/>
          </a:prstGeom>
          <a:noFill/>
        </p:spPr>
        <p:txBody>
          <a:bodyPr wrap="square" rtlCol="0">
            <a:spAutoFit/>
          </a:bodyPr>
          <a:lstStyle/>
          <a:p>
            <a:pPr algn="ctr"/>
            <a:r>
              <a:rPr lang="en-US" dirty="0"/>
              <a:t>Example of Resource Breakdown Structure </a:t>
            </a:r>
          </a:p>
        </p:txBody>
      </p:sp>
    </p:spTree>
    <p:extLst>
      <p:ext uri="{BB962C8B-B14F-4D97-AF65-F5344CB8AC3E}">
        <p14:creationId xmlns:p14="http://schemas.microsoft.com/office/powerpoint/2010/main" val="3648814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2. Linear Responsibility Chart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Linear Responsibility Chart is the chart of responsibility which defines the project participants and shows authority and responsibility relationships among them.</a:t>
            </a:r>
          </a:p>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It is also called as Linear Chart, Matrix Responsibility Chart (MRC), Responsibility Interface Matrix (RIM), Responsibility and Accountability (RAM).</a:t>
            </a:r>
          </a:p>
        </p:txBody>
      </p:sp>
    </p:spTree>
    <p:extLst>
      <p:ext uri="{BB962C8B-B14F-4D97-AF65-F5344CB8AC3E}">
        <p14:creationId xmlns:p14="http://schemas.microsoft.com/office/powerpoint/2010/main" val="299679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3. Interface Coordination</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Interface Coordination is a process that facilitates agreements with other stakeholders regarding roles and responsibilities, timing for providing interface information and identification of critical interfaces early in the project through a structured process.</a:t>
            </a:r>
          </a:p>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Interface is defined as a point of connect between entities working on a common project.</a:t>
            </a:r>
          </a:p>
          <a:p>
            <a:pPr marL="457200" indent="-457200" algn="just">
              <a:lnSpc>
                <a:spcPct val="100000"/>
              </a:lnSpc>
              <a:buFont typeface="Wingdings" pitchFamily="2" charset="2"/>
              <a:buChar char="v"/>
            </a:pPr>
            <a:r>
              <a:rPr lang="en-US" sz="3000" b="1" dirty="0">
                <a:latin typeface="Times New Roman" panose="02020603050405020304" pitchFamily="18" charset="0"/>
                <a:cs typeface="Times New Roman" panose="02020603050405020304" pitchFamily="18" charset="0"/>
              </a:rPr>
              <a:t>Interfaces are </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Physical </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Functional</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Contractual</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Organizational</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Knowledge</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Resource</a:t>
            </a:r>
          </a:p>
          <a:p>
            <a:pPr marL="914400" lvl="1" indent="-457200" algn="just">
              <a:lnSpc>
                <a:spcPct val="100000"/>
              </a:lnSpc>
              <a:buFont typeface="Wingdings" pitchFamily="2" charset="2"/>
              <a:buChar char="Ø"/>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3. Interface Coordination…</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itchFamily="2" charset="2"/>
              <a:buChar char="v"/>
            </a:pPr>
            <a:r>
              <a:rPr lang="en-US" sz="3000" b="1" dirty="0">
                <a:latin typeface="Times New Roman" panose="02020603050405020304" pitchFamily="18" charset="0"/>
                <a:cs typeface="Times New Roman" panose="02020603050405020304" pitchFamily="18" charset="0"/>
              </a:rPr>
              <a:t>Objectives</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Identify the appropriate personnel who will be responsible for each interface request and for the resolution of interface request.</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Provide a system that will facilitate the identification of interfaces and address the specific interface request requirements.</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Establish a procedure that promotes efficient management of interface issues from initiation to close out.</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Define methods for communication and coordination of interface requests between various parties.</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Facilitate clear and frequent communications amongst parties.</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Facilitate the agreement of a schedule for interface request resolution and close-out.</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Define a means for the control, expediting, and reporting of progress on the transfer of interface requests.</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Define processes of assurance that interface requests are effectively identified and managed.</a:t>
            </a:r>
          </a:p>
        </p:txBody>
      </p:sp>
    </p:spTree>
    <p:extLst>
      <p:ext uri="{BB962C8B-B14F-4D97-AF65-F5344CB8AC3E}">
        <p14:creationId xmlns:p14="http://schemas.microsoft.com/office/powerpoint/2010/main" val="299679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3. Interface Coordination…</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itchFamily="2" charset="2"/>
              <a:buChar char="v"/>
            </a:pPr>
            <a:r>
              <a:rPr lang="en-US" sz="3000" b="1" dirty="0">
                <a:latin typeface="Times New Roman" panose="02020603050405020304" pitchFamily="18" charset="0"/>
                <a:cs typeface="Times New Roman" panose="02020603050405020304" pitchFamily="18" charset="0"/>
              </a:rPr>
              <a:t>Process </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Identification and recording an interface.</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Creating an interface agreeing.</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Agreeing/ Resolving Conflict.</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Monitoring the Status.</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Reporting the Status.</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Closing the Interface Agreement.</a:t>
            </a:r>
          </a:p>
        </p:txBody>
      </p:sp>
    </p:spTree>
    <p:extLst>
      <p:ext uri="{BB962C8B-B14F-4D97-AF65-F5344CB8AC3E}">
        <p14:creationId xmlns:p14="http://schemas.microsoft.com/office/powerpoint/2010/main" val="299679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3. Interface Coordination…</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itchFamily="2" charset="2"/>
              <a:buChar char="v"/>
            </a:pPr>
            <a:r>
              <a:rPr lang="en-US" sz="3000" b="1" dirty="0">
                <a:latin typeface="Times New Roman" panose="02020603050405020304" pitchFamily="18" charset="0"/>
                <a:cs typeface="Times New Roman" panose="02020603050405020304" pitchFamily="18" charset="0"/>
              </a:rPr>
              <a:t>Roles and Responsibility of Interface Coordinators</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Participants in interface meetings with involved parties are required to manage interfaces.</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Review outgoing interface requests and serve as interface requests.</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Ensure resolution of inbound interface requests.</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Actively monitor interface request register to expediting requests and open/update/close requests on behalf of their team.</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Provide collaborate interface resolution support.</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Serve as PMT liaison between contractor and operating plant point of contract. </a:t>
            </a:r>
            <a:r>
              <a:rPr lang="en-US" dirty="0"/>
              <a:t>Project liaisons communicate effectively between multiple team members and stakeholders. The job will require persuasiveness, approachability, likeability, adaptability, and skills in project management. </a:t>
            </a:r>
            <a:endParaRPr lang="en-US" sz="2600" dirty="0">
              <a:latin typeface="Times New Roman" panose="02020603050405020304" pitchFamily="18" charset="0"/>
              <a:cs typeface="Times New Roman" panose="02020603050405020304" pitchFamily="18" charset="0"/>
            </a:endParaRP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Inform Interface Manager of potential impacts due to unsatisfactory resolution response. </a:t>
            </a:r>
          </a:p>
        </p:txBody>
      </p:sp>
    </p:spTree>
    <p:extLst>
      <p:ext uri="{BB962C8B-B14F-4D97-AF65-F5344CB8AC3E}">
        <p14:creationId xmlns:p14="http://schemas.microsoft.com/office/powerpoint/2010/main" val="299679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4. Concurrent Engineering</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Concurrent Engineering is a method of designing and developing products, in which the different stages run simultaneously.</a:t>
            </a:r>
          </a:p>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It is a systematic approach to integrated product development that emphasizes the response to customer expectations.</a:t>
            </a:r>
          </a:p>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Methods to implement Concurrent Engineering</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Project Methods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Problem Solving Methods</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Points to be Covered…</a:t>
            </a:r>
          </a:p>
        </p:txBody>
      </p:sp>
      <p:sp>
        <p:nvSpPr>
          <p:cNvPr id="3" name="Subtitle 2">
            <a:extLst>
              <a:ext uri="{FF2B5EF4-FFF2-40B4-BE49-F238E27FC236}">
                <a16:creationId xmlns:a16="http://schemas.microsoft.com/office/drawing/2014/main" xmlns="" id="{D27D55A8-A450-46D7-8C34-259E55ADD10E}"/>
              </a:ext>
            </a:extLst>
          </p:cNvPr>
          <p:cNvSpPr>
            <a:spLocks noGrp="1"/>
          </p:cNvSpPr>
          <p:nvPr>
            <p:ph type="subTitle" idx="1"/>
          </p:nvPr>
        </p:nvSpPr>
        <p:spPr>
          <a:xfrm>
            <a:off x="358140" y="868680"/>
            <a:ext cx="11475720" cy="5425440"/>
          </a:xfrm>
        </p:spPr>
        <p:txBody>
          <a:bodyPr>
            <a:normAutofit fontScale="85000" lnSpcReduction="20000"/>
          </a:bodyPr>
          <a:lstStyle/>
          <a:p>
            <a:pPr marL="742950" indent="-742950" algn="just">
              <a:buFont typeface="+mj-lt"/>
              <a:buAutoNum type="arabicPeriod"/>
            </a:pPr>
            <a:r>
              <a:rPr lang="en-US" sz="3600" dirty="0">
                <a:latin typeface="Times New Roman" panose="02020603050405020304" pitchFamily="18" charset="0"/>
                <a:cs typeface="Times New Roman" panose="02020603050405020304" pitchFamily="18" charset="0"/>
              </a:rPr>
              <a:t>Work Breakdown Structure (WBS)</a:t>
            </a:r>
          </a:p>
          <a:p>
            <a:pPr marL="742950" indent="-742950" algn="just">
              <a:buFont typeface="+mj-lt"/>
              <a:buAutoNum type="arabicPeriod"/>
            </a:pPr>
            <a:r>
              <a:rPr lang="en-US" sz="3600" dirty="0">
                <a:latin typeface="Times New Roman" panose="02020603050405020304" pitchFamily="18" charset="0"/>
                <a:cs typeface="Times New Roman" panose="02020603050405020304" pitchFamily="18" charset="0"/>
              </a:rPr>
              <a:t>Linear Responsibility Chart</a:t>
            </a:r>
          </a:p>
          <a:p>
            <a:pPr marL="742950" indent="-742950" algn="just">
              <a:buFont typeface="+mj-lt"/>
              <a:buAutoNum type="arabicPeriod"/>
            </a:pPr>
            <a:r>
              <a:rPr lang="en-US" sz="3600" dirty="0">
                <a:latin typeface="Times New Roman" panose="02020603050405020304" pitchFamily="18" charset="0"/>
                <a:cs typeface="Times New Roman" panose="02020603050405020304" pitchFamily="18" charset="0"/>
              </a:rPr>
              <a:t>Interface Coordination</a:t>
            </a:r>
          </a:p>
          <a:p>
            <a:pPr marL="742950" indent="-742950" algn="just">
              <a:buFont typeface="+mj-lt"/>
              <a:buAutoNum type="arabicPeriod"/>
            </a:pPr>
            <a:r>
              <a:rPr lang="en-US" sz="3600" dirty="0">
                <a:latin typeface="Times New Roman" panose="02020603050405020304" pitchFamily="18" charset="0"/>
                <a:cs typeface="Times New Roman" panose="02020603050405020304" pitchFamily="18" charset="0"/>
              </a:rPr>
              <a:t>Concurrent Engineering</a:t>
            </a:r>
          </a:p>
          <a:p>
            <a:pPr marL="742950" indent="-742950" algn="just">
              <a:buFont typeface="+mj-lt"/>
              <a:buAutoNum type="arabicPeriod"/>
            </a:pPr>
            <a:r>
              <a:rPr lang="en-US" sz="3600" dirty="0">
                <a:latin typeface="Times New Roman" panose="02020603050405020304" pitchFamily="18" charset="0"/>
                <a:cs typeface="Times New Roman" panose="02020603050405020304" pitchFamily="18" charset="0"/>
              </a:rPr>
              <a:t>Project Cost Estimation and Budgeting</a:t>
            </a:r>
          </a:p>
          <a:p>
            <a:pPr marL="742950" indent="-742950" algn="just">
              <a:buFont typeface="+mj-lt"/>
              <a:buAutoNum type="arabicPeriod"/>
            </a:pPr>
            <a:r>
              <a:rPr lang="en-US" sz="3600" dirty="0">
                <a:latin typeface="Times New Roman" panose="02020603050405020304" pitchFamily="18" charset="0"/>
                <a:cs typeface="Times New Roman" panose="02020603050405020304" pitchFamily="18" charset="0"/>
              </a:rPr>
              <a:t>Top down and Bottom up Budgeting</a:t>
            </a:r>
          </a:p>
          <a:p>
            <a:pPr marL="742950" indent="-742950" algn="just">
              <a:buFont typeface="+mj-lt"/>
              <a:buAutoNum type="arabicPeriod"/>
            </a:pPr>
            <a:r>
              <a:rPr lang="en-US" sz="3600" dirty="0">
                <a:latin typeface="Times New Roman" panose="02020603050405020304" pitchFamily="18" charset="0"/>
                <a:cs typeface="Times New Roman" panose="02020603050405020304" pitchFamily="18" charset="0"/>
              </a:rPr>
              <a:t>Networking and Scheduling Techniques</a:t>
            </a:r>
          </a:p>
          <a:p>
            <a:pPr marL="742950" indent="-742950" algn="just">
              <a:buFont typeface="+mj-lt"/>
              <a:buAutoNum type="arabicPeriod"/>
            </a:pPr>
            <a:r>
              <a:rPr lang="en-US" sz="3600" dirty="0">
                <a:latin typeface="Times New Roman" panose="02020603050405020304" pitchFamily="18" charset="0"/>
                <a:cs typeface="Times New Roman" panose="02020603050405020304" pitchFamily="18" charset="0"/>
              </a:rPr>
              <a:t>PERT</a:t>
            </a:r>
          </a:p>
          <a:p>
            <a:pPr marL="742950" indent="-742950" algn="just">
              <a:buFont typeface="+mj-lt"/>
              <a:buAutoNum type="arabicPeriod"/>
            </a:pPr>
            <a:r>
              <a:rPr lang="en-US" sz="3600" dirty="0">
                <a:latin typeface="Times New Roman" panose="02020603050405020304" pitchFamily="18" charset="0"/>
                <a:cs typeface="Times New Roman" panose="02020603050405020304" pitchFamily="18" charset="0"/>
              </a:rPr>
              <a:t>CPM</a:t>
            </a:r>
          </a:p>
          <a:p>
            <a:pPr marL="742950" indent="-742950" algn="just">
              <a:buFont typeface="+mj-lt"/>
              <a:buAutoNum type="arabicPeriod"/>
            </a:pPr>
            <a:r>
              <a:rPr lang="en-US" sz="3600" dirty="0">
                <a:latin typeface="Times New Roman" panose="02020603050405020304" pitchFamily="18" charset="0"/>
                <a:cs typeface="Times New Roman" panose="02020603050405020304" pitchFamily="18" charset="0"/>
              </a:rPr>
              <a:t>GANTT Chart</a:t>
            </a:r>
          </a:p>
          <a:p>
            <a:pPr marL="742950" indent="-742950" algn="just">
              <a:buFont typeface="+mj-lt"/>
              <a:buAutoNum type="arabicPeriod"/>
            </a:pPr>
            <a:r>
              <a:rPr lang="en-US" sz="3600" dirty="0">
                <a:latin typeface="Times New Roman" panose="02020603050405020304" pitchFamily="18" charset="0"/>
                <a:cs typeface="Times New Roman" panose="02020603050405020304" pitchFamily="18" charset="0"/>
              </a:rPr>
              <a:t>Introduction to Project Management Information System (PMIS)</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Tree>
    <p:extLst>
      <p:ext uri="{BB962C8B-B14F-4D97-AF65-F5344CB8AC3E}">
        <p14:creationId xmlns:p14="http://schemas.microsoft.com/office/powerpoint/2010/main" val="232754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4. Concurrent Engineering…</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5734929"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Advantages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Encourage multi-disciplinary collaboration.</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Reduces product cycle time.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Reduces cost.</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Increase quality by supporting the entire project cycle – enhanced quality.</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Increases productivity by stopping the mistakes in their trends.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Gives the competitive edge advantage.</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xmlns="" id="{695B71D2-E3E4-4201-ADD8-A1CC5B598D11}"/>
              </a:ext>
            </a:extLst>
          </p:cNvPr>
          <p:cNvSpPr txBox="1">
            <a:spLocks/>
          </p:cNvSpPr>
          <p:nvPr/>
        </p:nvSpPr>
        <p:spPr>
          <a:xfrm>
            <a:off x="6192130" y="785039"/>
            <a:ext cx="5734929"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Disadvantages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Complex to manage.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Relies on everyone working together hence communication is critical.</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Room for mistakes are small as it impacts all the electrical, mechanical, software departments or disciplines.</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5. Project Cost Estimation and Budgeting</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Project Cost Estimation is the process of determining the total expenditure of the project.</a:t>
            </a:r>
          </a:p>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Project Cost Management</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Plan Cost Management</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Estimate Costs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Determine Budget</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Control Costs</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5. Project Cost Estimation and Budgeting…</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2500" b="1" dirty="0">
                <a:latin typeface="Times New Roman" panose="02020603050405020304" pitchFamily="18" charset="0"/>
                <a:cs typeface="Times New Roman" panose="02020603050405020304" pitchFamily="18" charset="0"/>
              </a:rPr>
              <a:t>Plan Cost Management</a:t>
            </a:r>
          </a:p>
          <a:p>
            <a:pPr marL="914400" lvl="1" indent="-457200" algn="just">
              <a:lnSpc>
                <a:spcPct val="100000"/>
              </a:lnSpc>
              <a:buFont typeface="Courier New" panose="02070309020205020404" pitchFamily="49" charset="0"/>
              <a:buChar char="o"/>
            </a:pPr>
            <a:r>
              <a:rPr lang="en-US" sz="2500" dirty="0">
                <a:latin typeface="Times New Roman" pitchFamily="18" charset="0"/>
                <a:cs typeface="Times New Roman" pitchFamily="18" charset="0"/>
              </a:rPr>
              <a:t>Plan Cost Management is the process that establishes the policies, procedures, and documentation for planning, managing, expending, and controlling project costs.</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xmlns="" id="{2D99C5D7-49FE-4842-B4A4-0F79286F0A35}"/>
              </a:ext>
            </a:extLst>
          </p:cNvPr>
          <p:cNvSpPr txBox="1">
            <a:spLocks/>
          </p:cNvSpPr>
          <p:nvPr/>
        </p:nvSpPr>
        <p:spPr>
          <a:xfrm>
            <a:off x="98945" y="2053883"/>
            <a:ext cx="3688195" cy="44231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Wingdings" panose="05000000000000000000" pitchFamily="2" charset="2"/>
              <a:buChar char="q"/>
            </a:pPr>
            <a:r>
              <a:rPr lang="en-US" sz="2500" b="1" dirty="0">
                <a:latin typeface="Times New Roman" panose="02020603050405020304" pitchFamily="18" charset="0"/>
                <a:cs typeface="Times New Roman" panose="02020603050405020304" pitchFamily="18" charset="0"/>
              </a:rPr>
              <a:t>Inputs</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Project management plan</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Project charter</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Enterprise environmental factors</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Organizational process assets</a:t>
            </a:r>
          </a:p>
        </p:txBody>
      </p:sp>
      <p:sp>
        <p:nvSpPr>
          <p:cNvPr id="7" name="Content Placeholder 2">
            <a:extLst>
              <a:ext uri="{FF2B5EF4-FFF2-40B4-BE49-F238E27FC236}">
                <a16:creationId xmlns:a16="http://schemas.microsoft.com/office/drawing/2014/main" xmlns="" id="{473A9163-8592-4F97-8B07-270709CADAAE}"/>
              </a:ext>
            </a:extLst>
          </p:cNvPr>
          <p:cNvSpPr txBox="1">
            <a:spLocks/>
          </p:cNvSpPr>
          <p:nvPr/>
        </p:nvSpPr>
        <p:spPr>
          <a:xfrm>
            <a:off x="3840480" y="2067950"/>
            <a:ext cx="4114800" cy="39812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Wingdings" panose="05000000000000000000" pitchFamily="2" charset="2"/>
              <a:buChar char="q"/>
            </a:pPr>
            <a:r>
              <a:rPr lang="en-US" sz="2500" b="1" dirty="0">
                <a:latin typeface="Times New Roman" panose="02020603050405020304" pitchFamily="18" charset="0"/>
                <a:cs typeface="Times New Roman" panose="02020603050405020304" pitchFamily="18" charset="0"/>
              </a:rPr>
              <a:t>Tools and Techniques</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Expert judgment</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Analytical techniques</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Meetings</a:t>
            </a:r>
          </a:p>
        </p:txBody>
      </p:sp>
      <p:sp>
        <p:nvSpPr>
          <p:cNvPr id="8" name="Content Placeholder 2">
            <a:extLst>
              <a:ext uri="{FF2B5EF4-FFF2-40B4-BE49-F238E27FC236}">
                <a16:creationId xmlns:a16="http://schemas.microsoft.com/office/drawing/2014/main" xmlns="" id="{F9AA0D19-5B7E-4173-87D5-741C0549FA6D}"/>
              </a:ext>
            </a:extLst>
          </p:cNvPr>
          <p:cNvSpPr txBox="1">
            <a:spLocks/>
          </p:cNvSpPr>
          <p:nvPr/>
        </p:nvSpPr>
        <p:spPr>
          <a:xfrm>
            <a:off x="7970520" y="2110154"/>
            <a:ext cx="4114800" cy="39390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Wingdings" panose="05000000000000000000" pitchFamily="2" charset="2"/>
              <a:buChar char="q"/>
            </a:pPr>
            <a:r>
              <a:rPr lang="en-US" sz="2500" b="1" dirty="0">
                <a:latin typeface="Times New Roman" panose="02020603050405020304" pitchFamily="18" charset="0"/>
                <a:cs typeface="Times New Roman" panose="02020603050405020304" pitchFamily="18" charset="0"/>
              </a:rPr>
              <a:t>Outputs</a:t>
            </a:r>
          </a:p>
          <a:p>
            <a:pPr marL="457200" indent="-457200" algn="l">
              <a:lnSpc>
                <a:spcPct val="100000"/>
              </a:lnSpc>
              <a:buFont typeface="+mj-lt"/>
              <a:buAutoNum type="arabicPeriod"/>
            </a:pPr>
            <a:r>
              <a:rPr lang="fr-FR" sz="2500" dirty="0" err="1">
                <a:latin typeface="Times New Roman" panose="02020603050405020304" pitchFamily="18" charset="0"/>
                <a:cs typeface="Times New Roman" panose="02020603050405020304" pitchFamily="18" charset="0"/>
              </a:rPr>
              <a:t>Cost</a:t>
            </a:r>
            <a:r>
              <a:rPr lang="fr-FR" sz="2500" dirty="0">
                <a:latin typeface="Times New Roman" panose="02020603050405020304" pitchFamily="18" charset="0"/>
                <a:cs typeface="Times New Roman" panose="02020603050405020304" pitchFamily="18" charset="0"/>
              </a:rPr>
              <a:t> management plan</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5. Project Cost Estimation and Budgeting…</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2500" b="1" dirty="0">
                <a:latin typeface="Times New Roman" panose="02020603050405020304" pitchFamily="18" charset="0"/>
                <a:cs typeface="Times New Roman" panose="02020603050405020304" pitchFamily="18" charset="0"/>
              </a:rPr>
              <a:t>Estimate Cost</a:t>
            </a:r>
          </a:p>
          <a:p>
            <a:pPr marL="914400" lvl="1" indent="-457200" algn="just">
              <a:lnSpc>
                <a:spcPct val="100000"/>
              </a:lnSpc>
              <a:buFont typeface="Courier New" panose="02070309020205020404" pitchFamily="49" charset="0"/>
              <a:buChar char="o"/>
            </a:pPr>
            <a:r>
              <a:rPr lang="en-US" sz="2500" dirty="0">
                <a:latin typeface="Times New Roman" pitchFamily="18" charset="0"/>
                <a:cs typeface="Times New Roman" pitchFamily="18" charset="0"/>
              </a:rPr>
              <a:t>Estimate Costs is the process of developing an approximation of the monetary resources needed to complete project activities. </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xmlns="" id="{2D99C5D7-49FE-4842-B4A4-0F79286F0A35}"/>
              </a:ext>
            </a:extLst>
          </p:cNvPr>
          <p:cNvSpPr txBox="1">
            <a:spLocks/>
          </p:cNvSpPr>
          <p:nvPr/>
        </p:nvSpPr>
        <p:spPr>
          <a:xfrm>
            <a:off x="98945" y="1997613"/>
            <a:ext cx="3688195" cy="4860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Wingdings" panose="05000000000000000000" pitchFamily="2" charset="2"/>
              <a:buChar char="q"/>
            </a:pPr>
            <a:r>
              <a:rPr lang="en-US" sz="2100" b="1" dirty="0">
                <a:latin typeface="Times New Roman" panose="02020603050405020304" pitchFamily="18" charset="0"/>
                <a:cs typeface="Times New Roman" panose="02020603050405020304" pitchFamily="18" charset="0"/>
              </a:rPr>
              <a:t>Inputs</a:t>
            </a:r>
          </a:p>
          <a:p>
            <a:pPr marL="457200" indent="-457200" algn="l">
              <a:lnSpc>
                <a:spcPct val="100000"/>
              </a:lnSpc>
              <a:buFont typeface="+mj-lt"/>
              <a:buAutoNum type="arabicPeriod"/>
            </a:pPr>
            <a:r>
              <a:rPr lang="en-US" sz="2100" dirty="0">
                <a:latin typeface="Times New Roman" panose="02020603050405020304" pitchFamily="18" charset="0"/>
                <a:cs typeface="Times New Roman" panose="02020603050405020304" pitchFamily="18" charset="0"/>
              </a:rPr>
              <a:t>Cost management plan</a:t>
            </a:r>
          </a:p>
          <a:p>
            <a:pPr marL="457200" indent="-457200" algn="l">
              <a:lnSpc>
                <a:spcPct val="100000"/>
              </a:lnSpc>
              <a:buFont typeface="+mj-lt"/>
              <a:buAutoNum type="arabicPeriod"/>
            </a:pPr>
            <a:r>
              <a:rPr lang="en-US" sz="2100" dirty="0">
                <a:latin typeface="Times New Roman" panose="02020603050405020304" pitchFamily="18" charset="0"/>
                <a:cs typeface="Times New Roman" panose="02020603050405020304" pitchFamily="18" charset="0"/>
              </a:rPr>
              <a:t>Human resource management plan</a:t>
            </a:r>
          </a:p>
          <a:p>
            <a:pPr marL="457200" indent="-457200" algn="l">
              <a:lnSpc>
                <a:spcPct val="100000"/>
              </a:lnSpc>
              <a:buFont typeface="+mj-lt"/>
              <a:buAutoNum type="arabicPeriod"/>
            </a:pPr>
            <a:r>
              <a:rPr lang="en-US" sz="2100" dirty="0">
                <a:latin typeface="Times New Roman" panose="02020603050405020304" pitchFamily="18" charset="0"/>
                <a:cs typeface="Times New Roman" panose="02020603050405020304" pitchFamily="18" charset="0"/>
              </a:rPr>
              <a:t>Scope baseline</a:t>
            </a:r>
          </a:p>
          <a:p>
            <a:pPr marL="457200" indent="-457200" algn="l">
              <a:lnSpc>
                <a:spcPct val="100000"/>
              </a:lnSpc>
              <a:buFont typeface="+mj-lt"/>
              <a:buAutoNum type="arabicPeriod"/>
            </a:pPr>
            <a:r>
              <a:rPr lang="en-US" sz="2100" dirty="0">
                <a:latin typeface="Times New Roman" panose="02020603050405020304" pitchFamily="18" charset="0"/>
                <a:cs typeface="Times New Roman" panose="02020603050405020304" pitchFamily="18" charset="0"/>
              </a:rPr>
              <a:t>Project schedule </a:t>
            </a:r>
          </a:p>
          <a:p>
            <a:pPr marL="457200" indent="-457200" algn="l">
              <a:lnSpc>
                <a:spcPct val="100000"/>
              </a:lnSpc>
              <a:buFont typeface="+mj-lt"/>
              <a:buAutoNum type="arabicPeriod"/>
            </a:pPr>
            <a:r>
              <a:rPr lang="en-US" sz="2100" dirty="0">
                <a:latin typeface="Times New Roman" panose="02020603050405020304" pitchFamily="18" charset="0"/>
                <a:cs typeface="Times New Roman" panose="02020603050405020304" pitchFamily="18" charset="0"/>
              </a:rPr>
              <a:t>Risk register</a:t>
            </a:r>
          </a:p>
          <a:p>
            <a:pPr marL="457200" indent="-457200" algn="l">
              <a:lnSpc>
                <a:spcPct val="100000"/>
              </a:lnSpc>
              <a:buFont typeface="+mj-lt"/>
              <a:buAutoNum type="arabicPeriod"/>
            </a:pPr>
            <a:r>
              <a:rPr lang="en-US" sz="2100" dirty="0">
                <a:latin typeface="Times New Roman" panose="02020603050405020304" pitchFamily="18" charset="0"/>
                <a:cs typeface="Times New Roman" panose="02020603050405020304" pitchFamily="18" charset="0"/>
              </a:rPr>
              <a:t>Enterprise environmental factors</a:t>
            </a:r>
          </a:p>
          <a:p>
            <a:pPr marL="457200" indent="-457200" algn="l">
              <a:lnSpc>
                <a:spcPct val="100000"/>
              </a:lnSpc>
              <a:buFont typeface="+mj-lt"/>
              <a:buAutoNum type="arabicPeriod"/>
            </a:pPr>
            <a:r>
              <a:rPr lang="en-US" sz="2100" dirty="0">
                <a:latin typeface="Times New Roman" panose="02020603050405020304" pitchFamily="18" charset="0"/>
                <a:cs typeface="Times New Roman" panose="02020603050405020304" pitchFamily="18" charset="0"/>
              </a:rPr>
              <a:t>Organizational process assets</a:t>
            </a:r>
          </a:p>
        </p:txBody>
      </p:sp>
      <p:sp>
        <p:nvSpPr>
          <p:cNvPr id="7" name="Content Placeholder 2">
            <a:extLst>
              <a:ext uri="{FF2B5EF4-FFF2-40B4-BE49-F238E27FC236}">
                <a16:creationId xmlns:a16="http://schemas.microsoft.com/office/drawing/2014/main" xmlns="" id="{473A9163-8592-4F97-8B07-270709CADAAE}"/>
              </a:ext>
            </a:extLst>
          </p:cNvPr>
          <p:cNvSpPr txBox="1">
            <a:spLocks/>
          </p:cNvSpPr>
          <p:nvPr/>
        </p:nvSpPr>
        <p:spPr>
          <a:xfrm>
            <a:off x="3840480" y="2067950"/>
            <a:ext cx="4114800" cy="4473527"/>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Wingdings" panose="05000000000000000000" pitchFamily="2" charset="2"/>
              <a:buChar char="q"/>
            </a:pPr>
            <a:r>
              <a:rPr lang="en-US" sz="2500" b="1" dirty="0">
                <a:latin typeface="Times New Roman" panose="02020603050405020304" pitchFamily="18" charset="0"/>
                <a:cs typeface="Times New Roman" panose="02020603050405020304" pitchFamily="18" charset="0"/>
              </a:rPr>
              <a:t>Tools and Techniques</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Expert judgment</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Analogous estimating</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Parametric estimating</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Bottom-up estimating </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Three-point estimating</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Reserve analysis</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Cost of quality</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Project management software</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Vendor bid analysis</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Group decision-making techniques</a:t>
            </a:r>
          </a:p>
        </p:txBody>
      </p:sp>
      <p:sp>
        <p:nvSpPr>
          <p:cNvPr id="8" name="Content Placeholder 2">
            <a:extLst>
              <a:ext uri="{FF2B5EF4-FFF2-40B4-BE49-F238E27FC236}">
                <a16:creationId xmlns:a16="http://schemas.microsoft.com/office/drawing/2014/main" xmlns="" id="{F9AA0D19-5B7E-4173-87D5-741C0549FA6D}"/>
              </a:ext>
            </a:extLst>
          </p:cNvPr>
          <p:cNvSpPr txBox="1">
            <a:spLocks/>
          </p:cNvSpPr>
          <p:nvPr/>
        </p:nvSpPr>
        <p:spPr>
          <a:xfrm>
            <a:off x="7970520" y="2110154"/>
            <a:ext cx="4114800" cy="39390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Wingdings" panose="05000000000000000000" pitchFamily="2" charset="2"/>
              <a:buChar char="q"/>
            </a:pPr>
            <a:r>
              <a:rPr lang="en-US" sz="2100" b="1" dirty="0">
                <a:latin typeface="Times New Roman" panose="02020603050405020304" pitchFamily="18" charset="0"/>
                <a:cs typeface="Times New Roman" panose="02020603050405020304" pitchFamily="18" charset="0"/>
              </a:rPr>
              <a:t>Outputs</a:t>
            </a:r>
          </a:p>
          <a:p>
            <a:pPr marL="457200" indent="-457200" algn="l">
              <a:lnSpc>
                <a:spcPct val="100000"/>
              </a:lnSpc>
              <a:buFont typeface="+mj-lt"/>
              <a:buAutoNum type="arabicPeriod"/>
            </a:pPr>
            <a:r>
              <a:rPr lang="en-US" sz="2100" dirty="0">
                <a:latin typeface="Times New Roman" panose="02020603050405020304" pitchFamily="18" charset="0"/>
                <a:cs typeface="Times New Roman" panose="02020603050405020304" pitchFamily="18" charset="0"/>
              </a:rPr>
              <a:t>Activity cost estimates</a:t>
            </a:r>
          </a:p>
          <a:p>
            <a:pPr marL="457200" indent="-457200" algn="l">
              <a:lnSpc>
                <a:spcPct val="100000"/>
              </a:lnSpc>
              <a:buFont typeface="+mj-lt"/>
              <a:buAutoNum type="arabicPeriod"/>
            </a:pPr>
            <a:r>
              <a:rPr lang="en-US" sz="2100" dirty="0">
                <a:latin typeface="Times New Roman" panose="02020603050405020304" pitchFamily="18" charset="0"/>
                <a:cs typeface="Times New Roman" panose="02020603050405020304" pitchFamily="18" charset="0"/>
              </a:rPr>
              <a:t>Basis of estimates</a:t>
            </a:r>
          </a:p>
          <a:p>
            <a:pPr marL="457200" indent="-457200" algn="l">
              <a:lnSpc>
                <a:spcPct val="100000"/>
              </a:lnSpc>
              <a:buFont typeface="+mj-lt"/>
              <a:buAutoNum type="arabicPeriod"/>
            </a:pPr>
            <a:r>
              <a:rPr lang="en-US" sz="2100" dirty="0">
                <a:latin typeface="Times New Roman" panose="02020603050405020304" pitchFamily="18" charset="0"/>
                <a:cs typeface="Times New Roman" panose="02020603050405020304" pitchFamily="18" charset="0"/>
              </a:rPr>
              <a:t>Project documents updates</a:t>
            </a:r>
          </a:p>
        </p:txBody>
      </p:sp>
    </p:spTree>
    <p:extLst>
      <p:ext uri="{BB962C8B-B14F-4D97-AF65-F5344CB8AC3E}">
        <p14:creationId xmlns:p14="http://schemas.microsoft.com/office/powerpoint/2010/main" val="299679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F77D5A4-AEF7-450A-9928-91A4DCBB9F57}"/>
              </a:ext>
            </a:extLst>
          </p:cNvPr>
          <p:cNvSpPr>
            <a:spLocks noGrp="1"/>
          </p:cNvSpPr>
          <p:nvPr>
            <p:ph type="title"/>
          </p:nvPr>
        </p:nvSpPr>
        <p:spPr/>
        <p:txBody>
          <a:bodyPr/>
          <a:lstStyle/>
          <a:p>
            <a:r>
              <a:rPr lang="en-US" dirty="0"/>
              <a:t>Tools and technique for cost estimation</a:t>
            </a:r>
          </a:p>
        </p:txBody>
      </p:sp>
      <p:sp>
        <p:nvSpPr>
          <p:cNvPr id="5" name="Content Placeholder 4">
            <a:extLst>
              <a:ext uri="{FF2B5EF4-FFF2-40B4-BE49-F238E27FC236}">
                <a16:creationId xmlns:a16="http://schemas.microsoft.com/office/drawing/2014/main" xmlns="" id="{1C5FCF9D-D103-4656-B8A2-888C8710BD83}"/>
              </a:ext>
            </a:extLst>
          </p:cNvPr>
          <p:cNvSpPr>
            <a:spLocks noGrp="1"/>
          </p:cNvSpPr>
          <p:nvPr>
            <p:ph sz="half" idx="1"/>
          </p:nvPr>
        </p:nvSpPr>
        <p:spPr/>
        <p:txBody>
          <a:bodyPr>
            <a:normAutofit fontScale="92500" lnSpcReduction="20000"/>
          </a:bodyPr>
          <a:lstStyle/>
          <a:p>
            <a:r>
              <a:rPr lang="en-US" b="1" dirty="0"/>
              <a:t>Expert Judgement</a:t>
            </a:r>
          </a:p>
          <a:p>
            <a:pPr marL="0" indent="0">
              <a:buNone/>
            </a:pPr>
            <a:r>
              <a:rPr lang="en-US" dirty="0"/>
              <a:t>While estimating the project cost, the first step is to take the comments from the experts. The experts are the people who have prior knowledge on similar kind of projects. So they can suggest valuable insight based on their experience. You can also take their advice on various tools and techniques that can be used to estimate similar kind of project.</a:t>
            </a:r>
          </a:p>
          <a:p>
            <a:endParaRPr lang="en-US" dirty="0"/>
          </a:p>
        </p:txBody>
      </p:sp>
      <p:sp>
        <p:nvSpPr>
          <p:cNvPr id="6" name="Content Placeholder 5">
            <a:extLst>
              <a:ext uri="{FF2B5EF4-FFF2-40B4-BE49-F238E27FC236}">
                <a16:creationId xmlns:a16="http://schemas.microsoft.com/office/drawing/2014/main" xmlns="" id="{D88ECFAD-ACF5-4192-A85B-49A9D6623720}"/>
              </a:ext>
            </a:extLst>
          </p:cNvPr>
          <p:cNvSpPr>
            <a:spLocks noGrp="1"/>
          </p:cNvSpPr>
          <p:nvPr>
            <p:ph sz="half" idx="2"/>
          </p:nvPr>
        </p:nvSpPr>
        <p:spPr/>
        <p:txBody>
          <a:bodyPr>
            <a:normAutofit fontScale="92500" lnSpcReduction="20000"/>
          </a:bodyPr>
          <a:lstStyle/>
          <a:p>
            <a:r>
              <a:rPr lang="en-US" b="1" dirty="0"/>
              <a:t>Analogous Estimation</a:t>
            </a:r>
          </a:p>
          <a:p>
            <a:pPr marL="0" indent="0">
              <a:buNone/>
            </a:pPr>
            <a:r>
              <a:rPr lang="en-US" dirty="0"/>
              <a:t>Normally, at the early stages of your project, you do not have much detail, so taking into account of similar projects previously completed by your organization, the cost of the project can be estimated. Analogous estimation technique uses the parameters such as scope, budget, duration, size, weight and complexity of previous projects having similar nature of works. It measures the current project on that basis and does the estimation.</a:t>
            </a:r>
          </a:p>
          <a:p>
            <a:endParaRPr lang="en-US" dirty="0"/>
          </a:p>
        </p:txBody>
      </p:sp>
    </p:spTree>
    <p:extLst>
      <p:ext uri="{BB962C8B-B14F-4D97-AF65-F5344CB8AC3E}">
        <p14:creationId xmlns:p14="http://schemas.microsoft.com/office/powerpoint/2010/main" val="4022556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F77D5A4-AEF7-450A-9928-91A4DCBB9F57}"/>
              </a:ext>
            </a:extLst>
          </p:cNvPr>
          <p:cNvSpPr>
            <a:spLocks noGrp="1"/>
          </p:cNvSpPr>
          <p:nvPr>
            <p:ph type="title"/>
          </p:nvPr>
        </p:nvSpPr>
        <p:spPr/>
        <p:txBody>
          <a:bodyPr/>
          <a:lstStyle/>
          <a:p>
            <a:r>
              <a:rPr lang="en-US" dirty="0"/>
              <a:t>Tools and technique for cost estimation</a:t>
            </a:r>
          </a:p>
        </p:txBody>
      </p:sp>
      <p:sp>
        <p:nvSpPr>
          <p:cNvPr id="5" name="Content Placeholder 4">
            <a:extLst>
              <a:ext uri="{FF2B5EF4-FFF2-40B4-BE49-F238E27FC236}">
                <a16:creationId xmlns:a16="http://schemas.microsoft.com/office/drawing/2014/main" xmlns="" id="{1C5FCF9D-D103-4656-B8A2-888C8710BD83}"/>
              </a:ext>
            </a:extLst>
          </p:cNvPr>
          <p:cNvSpPr>
            <a:spLocks noGrp="1"/>
          </p:cNvSpPr>
          <p:nvPr>
            <p:ph sz="half" idx="1"/>
          </p:nvPr>
        </p:nvSpPr>
        <p:spPr/>
        <p:txBody>
          <a:bodyPr>
            <a:normAutofit fontScale="77500" lnSpcReduction="20000"/>
          </a:bodyPr>
          <a:lstStyle/>
          <a:p>
            <a:r>
              <a:rPr lang="en-US" b="1" dirty="0"/>
              <a:t>Analogous Estimation Continues</a:t>
            </a:r>
          </a:p>
          <a:p>
            <a:r>
              <a:rPr lang="en-US" dirty="0"/>
              <a:t>The technique is less costly and less time-consuming. But the accuracy of this estimation is lower than the other estimation techniques as it is purely based on historical data. It can be applied to the whole project or some part of the project in combination with other techniques.</a:t>
            </a:r>
          </a:p>
          <a:p>
            <a:r>
              <a:rPr lang="en-US" dirty="0"/>
              <a:t>For example, if the budget of a particular activity in the previous project has X amount, and by measuring the same activity in your current project looks identical, then the same X amount can be applied to that.</a:t>
            </a:r>
          </a:p>
          <a:p>
            <a:endParaRPr lang="en-US" dirty="0"/>
          </a:p>
        </p:txBody>
      </p:sp>
      <p:sp>
        <p:nvSpPr>
          <p:cNvPr id="6" name="Content Placeholder 5">
            <a:extLst>
              <a:ext uri="{FF2B5EF4-FFF2-40B4-BE49-F238E27FC236}">
                <a16:creationId xmlns:a16="http://schemas.microsoft.com/office/drawing/2014/main" xmlns="" id="{D88ECFAD-ACF5-4192-A85B-49A9D6623720}"/>
              </a:ext>
            </a:extLst>
          </p:cNvPr>
          <p:cNvSpPr>
            <a:spLocks noGrp="1"/>
          </p:cNvSpPr>
          <p:nvPr>
            <p:ph sz="half" idx="2"/>
          </p:nvPr>
        </p:nvSpPr>
        <p:spPr/>
        <p:txBody>
          <a:bodyPr>
            <a:normAutofit fontScale="77500" lnSpcReduction="20000"/>
          </a:bodyPr>
          <a:lstStyle/>
          <a:p>
            <a:r>
              <a:rPr lang="en-US" b="1" dirty="0"/>
              <a:t>Parametric Estimation</a:t>
            </a:r>
          </a:p>
          <a:p>
            <a:r>
              <a:rPr lang="en-US" dirty="0"/>
              <a:t>This technique uses an algorithm to calculate the cost of the activity considering the historical data and other project variables. A statistical relationship needs to be evaluated between the historical data and other variables. This technique can be used for the complete project or for some of the activities in conjunction with other estimation techniques.</a:t>
            </a:r>
          </a:p>
          <a:p>
            <a:endParaRPr lang="en-US" dirty="0"/>
          </a:p>
          <a:p>
            <a:endParaRPr lang="en-US" dirty="0"/>
          </a:p>
          <a:p>
            <a:endParaRPr lang="en-US" dirty="0"/>
          </a:p>
        </p:txBody>
      </p:sp>
    </p:spTree>
    <p:extLst>
      <p:ext uri="{BB962C8B-B14F-4D97-AF65-F5344CB8AC3E}">
        <p14:creationId xmlns:p14="http://schemas.microsoft.com/office/powerpoint/2010/main" val="1501655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F77D5A4-AEF7-450A-9928-91A4DCBB9F57}"/>
              </a:ext>
            </a:extLst>
          </p:cNvPr>
          <p:cNvSpPr>
            <a:spLocks noGrp="1"/>
          </p:cNvSpPr>
          <p:nvPr>
            <p:ph type="title"/>
          </p:nvPr>
        </p:nvSpPr>
        <p:spPr/>
        <p:txBody>
          <a:bodyPr/>
          <a:lstStyle/>
          <a:p>
            <a:r>
              <a:rPr lang="en-US" dirty="0"/>
              <a:t>Tools and technique for cost estimation</a:t>
            </a:r>
          </a:p>
        </p:txBody>
      </p:sp>
      <p:sp>
        <p:nvSpPr>
          <p:cNvPr id="5" name="Content Placeholder 4">
            <a:extLst>
              <a:ext uri="{FF2B5EF4-FFF2-40B4-BE49-F238E27FC236}">
                <a16:creationId xmlns:a16="http://schemas.microsoft.com/office/drawing/2014/main" xmlns="" id="{1C5FCF9D-D103-4656-B8A2-888C8710BD83}"/>
              </a:ext>
            </a:extLst>
          </p:cNvPr>
          <p:cNvSpPr>
            <a:spLocks noGrp="1"/>
          </p:cNvSpPr>
          <p:nvPr>
            <p:ph sz="half" idx="1"/>
          </p:nvPr>
        </p:nvSpPr>
        <p:spPr/>
        <p:txBody>
          <a:bodyPr>
            <a:normAutofit fontScale="92500" lnSpcReduction="20000"/>
          </a:bodyPr>
          <a:lstStyle/>
          <a:p>
            <a:r>
              <a:rPr lang="en-US" dirty="0"/>
              <a:t>Parametric estimation continues</a:t>
            </a:r>
          </a:p>
          <a:p>
            <a:pPr marL="0" indent="0">
              <a:buNone/>
            </a:pPr>
            <a:r>
              <a:rPr lang="en-US" dirty="0"/>
              <a:t>For example, in an industrial project, one of the activities is to make 10 valves in the first phase. So as part of historical data gathering, you got the information that construction of each valve requires $150.</a:t>
            </a:r>
          </a:p>
          <a:p>
            <a:pPr marL="0" indent="0">
              <a:buNone/>
            </a:pPr>
            <a:r>
              <a:rPr lang="en-US" dirty="0"/>
              <a:t>Based on that information you can calculate as:</a:t>
            </a:r>
          </a:p>
          <a:p>
            <a:pPr marL="0" indent="0">
              <a:buNone/>
            </a:pPr>
            <a:r>
              <a:rPr lang="en-US" dirty="0"/>
              <a:t>Total cost of making 10 valves = cost per valves * no. of valves</a:t>
            </a:r>
          </a:p>
          <a:p>
            <a:pPr marL="0" indent="0">
              <a:buNone/>
            </a:pPr>
            <a:r>
              <a:rPr lang="en-US" dirty="0"/>
              <a:t>Total cost = 150*10 = 1500</a:t>
            </a:r>
          </a:p>
          <a:p>
            <a:pPr marL="0" indent="0">
              <a:buNone/>
            </a:pPr>
            <a:endParaRPr lang="en-US" dirty="0"/>
          </a:p>
          <a:p>
            <a:endParaRPr lang="en-US" dirty="0"/>
          </a:p>
        </p:txBody>
      </p:sp>
      <p:sp>
        <p:nvSpPr>
          <p:cNvPr id="6" name="Content Placeholder 5">
            <a:extLst>
              <a:ext uri="{FF2B5EF4-FFF2-40B4-BE49-F238E27FC236}">
                <a16:creationId xmlns:a16="http://schemas.microsoft.com/office/drawing/2014/main" xmlns="" id="{D88ECFAD-ACF5-4192-A85B-49A9D6623720}"/>
              </a:ext>
            </a:extLst>
          </p:cNvPr>
          <p:cNvSpPr>
            <a:spLocks noGrp="1"/>
          </p:cNvSpPr>
          <p:nvPr>
            <p:ph sz="half" idx="2"/>
          </p:nvPr>
        </p:nvSpPr>
        <p:spPr/>
        <p:txBody>
          <a:bodyPr>
            <a:normAutofit fontScale="92500" lnSpcReduction="20000"/>
          </a:bodyPr>
          <a:lstStyle/>
          <a:p>
            <a:r>
              <a:rPr lang="en-US" b="1" dirty="0"/>
              <a:t>Bottom-Up Estimation</a:t>
            </a:r>
          </a:p>
          <a:p>
            <a:r>
              <a:rPr lang="en-US" dirty="0"/>
              <a:t>Bottom-up estimation technique starts with the estimation from the lower level i.e. the work package level created as per WBS and then rolled up to higher-level. The accuracy of this estimation technique is high as you are doing the estimation from granular level</a:t>
            </a:r>
          </a:p>
          <a:p>
            <a:endParaRPr lang="en-US" dirty="0"/>
          </a:p>
        </p:txBody>
      </p:sp>
    </p:spTree>
    <p:extLst>
      <p:ext uri="{BB962C8B-B14F-4D97-AF65-F5344CB8AC3E}">
        <p14:creationId xmlns:p14="http://schemas.microsoft.com/office/powerpoint/2010/main" val="3098733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F77D5A4-AEF7-450A-9928-91A4DCBB9F57}"/>
              </a:ext>
            </a:extLst>
          </p:cNvPr>
          <p:cNvSpPr>
            <a:spLocks noGrp="1"/>
          </p:cNvSpPr>
          <p:nvPr>
            <p:ph type="title"/>
          </p:nvPr>
        </p:nvSpPr>
        <p:spPr/>
        <p:txBody>
          <a:bodyPr/>
          <a:lstStyle/>
          <a:p>
            <a:r>
              <a:rPr lang="en-US" dirty="0"/>
              <a:t>Tools and technique for cost estimation</a:t>
            </a:r>
          </a:p>
        </p:txBody>
      </p:sp>
      <p:sp>
        <p:nvSpPr>
          <p:cNvPr id="5" name="Content Placeholder 4">
            <a:extLst>
              <a:ext uri="{FF2B5EF4-FFF2-40B4-BE49-F238E27FC236}">
                <a16:creationId xmlns:a16="http://schemas.microsoft.com/office/drawing/2014/main" xmlns="" id="{1C5FCF9D-D103-4656-B8A2-888C8710BD83}"/>
              </a:ext>
            </a:extLst>
          </p:cNvPr>
          <p:cNvSpPr>
            <a:spLocks noGrp="1"/>
          </p:cNvSpPr>
          <p:nvPr>
            <p:ph sz="half" idx="1"/>
          </p:nvPr>
        </p:nvSpPr>
        <p:spPr/>
        <p:txBody>
          <a:bodyPr>
            <a:normAutofit fontScale="47500" lnSpcReduction="20000"/>
          </a:bodyPr>
          <a:lstStyle/>
          <a:p>
            <a:r>
              <a:rPr lang="en-US" sz="5500" b="1" dirty="0"/>
              <a:t>Bottom-Up Estimation</a:t>
            </a:r>
          </a:p>
          <a:p>
            <a:r>
              <a:rPr lang="en-US" sz="5500" dirty="0"/>
              <a:t>Bottom-up estimation technique starts with the estimation from the lower level i.e. the work package level created as per WBS and then rolled up to higher-level. The accuracy of this estimation technique is high as you are doing the estimation from granular level</a:t>
            </a:r>
          </a:p>
          <a:p>
            <a:endParaRPr lang="en-US" dirty="0"/>
          </a:p>
        </p:txBody>
      </p:sp>
      <p:sp>
        <p:nvSpPr>
          <p:cNvPr id="6" name="Content Placeholder 5">
            <a:extLst>
              <a:ext uri="{FF2B5EF4-FFF2-40B4-BE49-F238E27FC236}">
                <a16:creationId xmlns:a16="http://schemas.microsoft.com/office/drawing/2014/main" xmlns="" id="{D88ECFAD-ACF5-4192-A85B-49A9D6623720}"/>
              </a:ext>
            </a:extLst>
          </p:cNvPr>
          <p:cNvSpPr>
            <a:spLocks noGrp="1"/>
          </p:cNvSpPr>
          <p:nvPr>
            <p:ph sz="half" idx="2"/>
          </p:nvPr>
        </p:nvSpPr>
        <p:spPr/>
        <p:txBody>
          <a:bodyPr>
            <a:normAutofit fontScale="47500" lnSpcReduction="20000"/>
          </a:bodyPr>
          <a:lstStyle/>
          <a:p>
            <a:r>
              <a:rPr lang="en-US" sz="3300" b="1" dirty="0"/>
              <a:t>Three-Point Estimation</a:t>
            </a:r>
          </a:p>
          <a:p>
            <a:r>
              <a:rPr lang="en-US" sz="3300" dirty="0"/>
              <a:t>To deal with uncertainties and risk, you need to take the help of three-point estimation which is also referred as PERT- Program Evaluation and Review Technique.</a:t>
            </a:r>
          </a:p>
          <a:p>
            <a:r>
              <a:rPr lang="en-US" sz="3300" dirty="0"/>
              <a:t>The Program Evaluation and Review Technique use three types of estimations:</a:t>
            </a:r>
          </a:p>
          <a:p>
            <a:r>
              <a:rPr lang="en-US" sz="3300" dirty="0"/>
              <a:t>M – Most Likely: The realistic or ideal situation, all the required resources will be assigned and can achieve the expected productivity</a:t>
            </a:r>
          </a:p>
          <a:p>
            <a:r>
              <a:rPr lang="en-US" sz="3300" dirty="0"/>
              <a:t>O – Optimistic: Estimation based on best case scenario</a:t>
            </a:r>
          </a:p>
          <a:p>
            <a:r>
              <a:rPr lang="en-US" sz="3300" dirty="0"/>
              <a:t>P – Pessimistic: Estimation based on worst case scenario</a:t>
            </a:r>
          </a:p>
          <a:p>
            <a:r>
              <a:rPr lang="en-US" sz="3300" dirty="0"/>
              <a:t>Based on the above assumptions, the expected duration can be calculated using two basic formulas.</a:t>
            </a:r>
          </a:p>
          <a:p>
            <a:r>
              <a:rPr lang="en-US" sz="3300" dirty="0"/>
              <a:t>Triangular Distribution – (O+M+P)/3</a:t>
            </a:r>
          </a:p>
          <a:p>
            <a:r>
              <a:rPr lang="en-US" sz="3300" dirty="0"/>
              <a:t>Beta distribution – (O+4M+P)/6</a:t>
            </a:r>
          </a:p>
          <a:p>
            <a:endParaRPr lang="en-US" dirty="0"/>
          </a:p>
        </p:txBody>
      </p:sp>
    </p:spTree>
    <p:extLst>
      <p:ext uri="{BB962C8B-B14F-4D97-AF65-F5344CB8AC3E}">
        <p14:creationId xmlns:p14="http://schemas.microsoft.com/office/powerpoint/2010/main" val="2949500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F77D5A4-AEF7-450A-9928-91A4DCBB9F57}"/>
              </a:ext>
            </a:extLst>
          </p:cNvPr>
          <p:cNvSpPr>
            <a:spLocks noGrp="1"/>
          </p:cNvSpPr>
          <p:nvPr>
            <p:ph type="title"/>
          </p:nvPr>
        </p:nvSpPr>
        <p:spPr/>
        <p:txBody>
          <a:bodyPr/>
          <a:lstStyle/>
          <a:p>
            <a:r>
              <a:rPr lang="en-US" dirty="0"/>
              <a:t>Tools and technique for cost estimation</a:t>
            </a:r>
          </a:p>
        </p:txBody>
      </p:sp>
      <p:sp>
        <p:nvSpPr>
          <p:cNvPr id="5" name="Content Placeholder 4">
            <a:extLst>
              <a:ext uri="{FF2B5EF4-FFF2-40B4-BE49-F238E27FC236}">
                <a16:creationId xmlns:a16="http://schemas.microsoft.com/office/drawing/2014/main" xmlns="" id="{1C5FCF9D-D103-4656-B8A2-888C8710BD83}"/>
              </a:ext>
            </a:extLst>
          </p:cNvPr>
          <p:cNvSpPr>
            <a:spLocks noGrp="1"/>
          </p:cNvSpPr>
          <p:nvPr>
            <p:ph sz="half" idx="1"/>
          </p:nvPr>
        </p:nvSpPr>
        <p:spPr/>
        <p:txBody>
          <a:bodyPr>
            <a:normAutofit fontScale="77500" lnSpcReduction="20000"/>
          </a:bodyPr>
          <a:lstStyle/>
          <a:p>
            <a:r>
              <a:rPr lang="en-US" b="1" dirty="0"/>
              <a:t>Reserve Analysis</a:t>
            </a:r>
          </a:p>
          <a:p>
            <a:r>
              <a:rPr lang="en-US" dirty="0"/>
              <a:t>To deal with uncertainty, you need to allocate some funds called as the contingency reserve. That is the part of the cost baseline to mitigate the identified and accepted risks. Also for unknown risks, an amount needs to be estimated which is called management reserve. This is not included in the cost baseline but part of the overall project budget. It is important to keep the reserve budget to deal with uncertain events. The contingency reserve is under the project manager authority, while to use the management reserve the project manager need to take approval from the sponsors.</a:t>
            </a:r>
          </a:p>
          <a:p>
            <a:endParaRPr lang="en-US" dirty="0"/>
          </a:p>
        </p:txBody>
      </p:sp>
      <p:sp>
        <p:nvSpPr>
          <p:cNvPr id="6" name="Content Placeholder 5">
            <a:extLst>
              <a:ext uri="{FF2B5EF4-FFF2-40B4-BE49-F238E27FC236}">
                <a16:creationId xmlns:a16="http://schemas.microsoft.com/office/drawing/2014/main" xmlns="" id="{D88ECFAD-ACF5-4192-A85B-49A9D6623720}"/>
              </a:ext>
            </a:extLst>
          </p:cNvPr>
          <p:cNvSpPr>
            <a:spLocks noGrp="1"/>
          </p:cNvSpPr>
          <p:nvPr>
            <p:ph sz="half" idx="2"/>
          </p:nvPr>
        </p:nvSpPr>
        <p:spPr/>
        <p:txBody>
          <a:bodyPr>
            <a:normAutofit fontScale="77500" lnSpcReduction="20000"/>
          </a:bodyPr>
          <a:lstStyle/>
          <a:p>
            <a:r>
              <a:rPr lang="en-US" b="1" dirty="0"/>
              <a:t>Cost of Quality</a:t>
            </a:r>
          </a:p>
          <a:p>
            <a:r>
              <a:rPr lang="en-US" dirty="0"/>
              <a:t>Basically, two types of costs are there to ensure the quality, one is called the cost of conformance which is the budget required for prevention and appraisals, and another one is cost of non-conformance that may be used up due to internal and external failures. Cost of quality means estimating the cost of both conformance and non-conformance expenses.</a:t>
            </a:r>
          </a:p>
          <a:p>
            <a:endParaRPr lang="en-US" dirty="0"/>
          </a:p>
        </p:txBody>
      </p:sp>
    </p:spTree>
    <p:extLst>
      <p:ext uri="{BB962C8B-B14F-4D97-AF65-F5344CB8AC3E}">
        <p14:creationId xmlns:p14="http://schemas.microsoft.com/office/powerpoint/2010/main" val="1592235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F77D5A4-AEF7-450A-9928-91A4DCBB9F57}"/>
              </a:ext>
            </a:extLst>
          </p:cNvPr>
          <p:cNvSpPr>
            <a:spLocks noGrp="1"/>
          </p:cNvSpPr>
          <p:nvPr>
            <p:ph type="title"/>
          </p:nvPr>
        </p:nvSpPr>
        <p:spPr/>
        <p:txBody>
          <a:bodyPr/>
          <a:lstStyle/>
          <a:p>
            <a:r>
              <a:rPr lang="en-US" dirty="0"/>
              <a:t>Tools and technique for cost estimation</a:t>
            </a:r>
          </a:p>
        </p:txBody>
      </p:sp>
      <p:sp>
        <p:nvSpPr>
          <p:cNvPr id="5" name="Content Placeholder 4">
            <a:extLst>
              <a:ext uri="{FF2B5EF4-FFF2-40B4-BE49-F238E27FC236}">
                <a16:creationId xmlns:a16="http://schemas.microsoft.com/office/drawing/2014/main" xmlns="" id="{1C5FCF9D-D103-4656-B8A2-888C8710BD83}"/>
              </a:ext>
            </a:extLst>
          </p:cNvPr>
          <p:cNvSpPr>
            <a:spLocks noGrp="1"/>
          </p:cNvSpPr>
          <p:nvPr>
            <p:ph sz="half" idx="1"/>
          </p:nvPr>
        </p:nvSpPr>
        <p:spPr>
          <a:xfrm>
            <a:off x="838200" y="1853761"/>
            <a:ext cx="5181600" cy="4351338"/>
          </a:xfrm>
        </p:spPr>
        <p:txBody>
          <a:bodyPr/>
          <a:lstStyle/>
          <a:p>
            <a:r>
              <a:rPr lang="en-US" b="1" dirty="0"/>
              <a:t>Project Management Software</a:t>
            </a:r>
          </a:p>
          <a:p>
            <a:r>
              <a:rPr lang="en-US" dirty="0"/>
              <a:t>There are some tools which can be used to perform the project cost estimation, such as cost estimating software application, spreadsheets, simulation and statistical tools.</a:t>
            </a:r>
          </a:p>
          <a:p>
            <a:endParaRPr lang="en-US" dirty="0"/>
          </a:p>
        </p:txBody>
      </p:sp>
      <p:sp>
        <p:nvSpPr>
          <p:cNvPr id="6" name="Content Placeholder 5">
            <a:extLst>
              <a:ext uri="{FF2B5EF4-FFF2-40B4-BE49-F238E27FC236}">
                <a16:creationId xmlns:a16="http://schemas.microsoft.com/office/drawing/2014/main" xmlns="" id="{D88ECFAD-ACF5-4192-A85B-49A9D6623720}"/>
              </a:ext>
            </a:extLst>
          </p:cNvPr>
          <p:cNvSpPr>
            <a:spLocks noGrp="1"/>
          </p:cNvSpPr>
          <p:nvPr>
            <p:ph sz="half" idx="2"/>
          </p:nvPr>
        </p:nvSpPr>
        <p:spPr/>
        <p:txBody>
          <a:bodyPr/>
          <a:lstStyle/>
          <a:p>
            <a:r>
              <a:rPr lang="en-US" b="1" dirty="0"/>
              <a:t>Vendor Analysis</a:t>
            </a:r>
          </a:p>
          <a:p>
            <a:r>
              <a:rPr lang="en-US" dirty="0"/>
              <a:t>This is another technique to estimate the cost by comparing the various bids proposed by the vendors. There may be differences in their bids but you can get an idea considering the average bid values.</a:t>
            </a:r>
          </a:p>
        </p:txBody>
      </p:sp>
    </p:spTree>
    <p:extLst>
      <p:ext uri="{BB962C8B-B14F-4D97-AF65-F5344CB8AC3E}">
        <p14:creationId xmlns:p14="http://schemas.microsoft.com/office/powerpoint/2010/main" val="1128031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1. Work Breakdown Structure</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01637" y="717453"/>
            <a:ext cx="11719560" cy="10972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Work Breakdown Structure is a hierarchical tree structure that outlines project and breaks it down into a smaller and more manageable units.</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xmlns="" id="{695B71D2-E3E4-4201-ADD8-A1CC5B598D11}"/>
              </a:ext>
            </a:extLst>
          </p:cNvPr>
          <p:cNvSpPr txBox="1">
            <a:spLocks/>
          </p:cNvSpPr>
          <p:nvPr/>
        </p:nvSpPr>
        <p:spPr>
          <a:xfrm>
            <a:off x="297766" y="1840116"/>
            <a:ext cx="5202702" cy="44200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Characteristics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Definable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Manageable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Estimated</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Independent</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Integration</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Measurable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Adaptable</a:t>
            </a:r>
          </a:p>
          <a:p>
            <a:pPr marL="914400" lvl="1" indent="-457200" algn="just">
              <a:lnSpc>
                <a:spcPct val="100000"/>
              </a:lnSpc>
              <a:buFont typeface="Courier New" panose="02070309020205020404" pitchFamily="49" charset="0"/>
              <a:buChar char="o"/>
            </a:pPr>
            <a:endParaRPr lang="en-US" sz="2600" dirty="0">
              <a:latin typeface="Times New Roman" panose="02020603050405020304" pitchFamily="18" charset="0"/>
              <a:cs typeface="Times New Roman" panose="02020603050405020304" pitchFamily="18" charset="0"/>
            </a:endParaRP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xmlns="" id="{695B71D2-E3E4-4201-ADD8-A1CC5B598D11}"/>
              </a:ext>
            </a:extLst>
          </p:cNvPr>
          <p:cNvSpPr txBox="1">
            <a:spLocks/>
          </p:cNvSpPr>
          <p:nvPr/>
        </p:nvSpPr>
        <p:spPr>
          <a:xfrm>
            <a:off x="6597747" y="1837770"/>
            <a:ext cx="5202702" cy="44200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Rules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The 100% </a:t>
            </a:r>
            <a:r>
              <a:rPr lang="en-US" sz="2600" dirty="0" smtClean="0">
                <a:latin typeface="Times New Roman" panose="02020603050405020304" pitchFamily="18" charset="0"/>
                <a:cs typeface="Times New Roman" panose="02020603050405020304" pitchFamily="18" charset="0"/>
              </a:rPr>
              <a:t>Rule </a:t>
            </a:r>
            <a:endParaRPr lang="en-US" sz="2600" dirty="0">
              <a:latin typeface="Times New Roman" panose="02020603050405020304" pitchFamily="18" charset="0"/>
              <a:cs typeface="Times New Roman" panose="02020603050405020304" pitchFamily="18" charset="0"/>
            </a:endParaRP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Mutually Exclusive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Focus on Outcomes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The 8/80 Rule</a:t>
            </a:r>
          </a:p>
          <a:p>
            <a:pPr marL="914400" lvl="1" indent="-457200" algn="just">
              <a:lnSpc>
                <a:spcPct val="100000"/>
              </a:lnSpc>
              <a:buFont typeface="Courier New" panose="02070309020205020404" pitchFamily="49" charset="0"/>
              <a:buChar char="o"/>
            </a:pPr>
            <a:endParaRPr lang="en-US" sz="2600" dirty="0">
              <a:latin typeface="Times New Roman" panose="02020603050405020304" pitchFamily="18" charset="0"/>
              <a:cs typeface="Times New Roman" panose="02020603050405020304" pitchFamily="18" charset="0"/>
            </a:endParaRP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F77D5A4-AEF7-450A-9928-91A4DCBB9F57}"/>
              </a:ext>
            </a:extLst>
          </p:cNvPr>
          <p:cNvSpPr>
            <a:spLocks noGrp="1"/>
          </p:cNvSpPr>
          <p:nvPr>
            <p:ph type="title"/>
          </p:nvPr>
        </p:nvSpPr>
        <p:spPr/>
        <p:txBody>
          <a:bodyPr/>
          <a:lstStyle/>
          <a:p>
            <a:r>
              <a:rPr lang="en-US" dirty="0"/>
              <a:t>Tools and technique for cost estimation</a:t>
            </a:r>
          </a:p>
        </p:txBody>
      </p:sp>
      <p:sp>
        <p:nvSpPr>
          <p:cNvPr id="5" name="Content Placeholder 4">
            <a:extLst>
              <a:ext uri="{FF2B5EF4-FFF2-40B4-BE49-F238E27FC236}">
                <a16:creationId xmlns:a16="http://schemas.microsoft.com/office/drawing/2014/main" xmlns="" id="{1C5FCF9D-D103-4656-B8A2-888C8710BD83}"/>
              </a:ext>
            </a:extLst>
          </p:cNvPr>
          <p:cNvSpPr>
            <a:spLocks noGrp="1"/>
          </p:cNvSpPr>
          <p:nvPr>
            <p:ph sz="half" idx="1"/>
          </p:nvPr>
        </p:nvSpPr>
        <p:spPr/>
        <p:txBody>
          <a:bodyPr>
            <a:normAutofit fontScale="92500" lnSpcReduction="20000"/>
          </a:bodyPr>
          <a:lstStyle/>
          <a:p>
            <a:r>
              <a:rPr lang="en-US" b="1" dirty="0"/>
              <a:t>Group Decision Making Techniques</a:t>
            </a:r>
          </a:p>
          <a:p>
            <a:r>
              <a:rPr lang="en-US" dirty="0"/>
              <a:t>This technique emphasizes the involvement of a group of people who are going to perform the technical work. By involving those you will gain more details on the work and thus helpful to estimate more accurately. Also, it develops a commitment from the people who are involved in the discussion to complete the work as estimated.</a:t>
            </a:r>
          </a:p>
          <a:p>
            <a:endParaRPr lang="en-US" dirty="0"/>
          </a:p>
        </p:txBody>
      </p:sp>
      <p:sp>
        <p:nvSpPr>
          <p:cNvPr id="6" name="Content Placeholder 5">
            <a:extLst>
              <a:ext uri="{FF2B5EF4-FFF2-40B4-BE49-F238E27FC236}">
                <a16:creationId xmlns:a16="http://schemas.microsoft.com/office/drawing/2014/main" xmlns="" id="{D88ECFAD-ACF5-4192-A85B-49A9D6623720}"/>
              </a:ext>
            </a:extLst>
          </p:cNvPr>
          <p:cNvSpPr>
            <a:spLocks noGrp="1"/>
          </p:cNvSpPr>
          <p:nvPr>
            <p:ph sz="half" idx="2"/>
          </p:nvPr>
        </p:nvSpPr>
        <p:spPr/>
        <p:txBody>
          <a:bodyPr>
            <a:normAutofit fontScale="92500" lnSpcReduction="20000"/>
          </a:bodyPr>
          <a:lstStyle/>
          <a:p>
            <a:r>
              <a:rPr lang="en-US" dirty="0"/>
              <a:t>Depending upon the nature of your project, either you can apply these techniques together or in combinations of few techniques to estimate the project cost. Also, keep in mind that the estimations are never drawn to an exact figure; it is always in the probable ranges. In the initial phases, the preliminary estimate ranges between -15% to +50%, while the rough order of magnitude estimates in between -25% to +75%. And the budget estimate falls in -10% to +25% ranges.</a:t>
            </a:r>
          </a:p>
          <a:p>
            <a:endParaRPr lang="en-US" dirty="0"/>
          </a:p>
        </p:txBody>
      </p:sp>
    </p:spTree>
    <p:extLst>
      <p:ext uri="{BB962C8B-B14F-4D97-AF65-F5344CB8AC3E}">
        <p14:creationId xmlns:p14="http://schemas.microsoft.com/office/powerpoint/2010/main" val="3684850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5. Project Cost Estimation and Budgeting…</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2500" b="1" dirty="0">
                <a:latin typeface="Times New Roman" panose="02020603050405020304" pitchFamily="18" charset="0"/>
                <a:cs typeface="Times New Roman" panose="02020603050405020304" pitchFamily="18" charset="0"/>
              </a:rPr>
              <a:t>Determine Budget</a:t>
            </a:r>
          </a:p>
          <a:p>
            <a:pPr marL="914400" lvl="1" indent="-457200" algn="just">
              <a:lnSpc>
                <a:spcPct val="100000"/>
              </a:lnSpc>
              <a:buFont typeface="Courier New" panose="02070309020205020404" pitchFamily="49" charset="0"/>
              <a:buChar char="o"/>
            </a:pPr>
            <a:r>
              <a:rPr lang="en-US" sz="2500" dirty="0">
                <a:latin typeface="Times New Roman" pitchFamily="18" charset="0"/>
                <a:cs typeface="Times New Roman" pitchFamily="18" charset="0"/>
              </a:rPr>
              <a:t>Determine Budget is the process of aggregating the estimated costs of individual activities or work packages to establish an authorized cost baseline.</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xmlns="" id="{2D99C5D7-49FE-4842-B4A4-0F79286F0A35}"/>
              </a:ext>
            </a:extLst>
          </p:cNvPr>
          <p:cNvSpPr txBox="1">
            <a:spLocks/>
          </p:cNvSpPr>
          <p:nvPr/>
        </p:nvSpPr>
        <p:spPr>
          <a:xfrm>
            <a:off x="98945" y="2053883"/>
            <a:ext cx="3688195" cy="442311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Wingdings" panose="05000000000000000000" pitchFamily="2" charset="2"/>
              <a:buChar char="q"/>
            </a:pPr>
            <a:r>
              <a:rPr lang="en-US" sz="2500" b="1" dirty="0">
                <a:latin typeface="Times New Roman" panose="02020603050405020304" pitchFamily="18" charset="0"/>
                <a:cs typeface="Times New Roman" panose="02020603050405020304" pitchFamily="18" charset="0"/>
              </a:rPr>
              <a:t>Inputs</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Cost management plan</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Scope baseline </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Activity cost estimates</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Basis of estimates</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Project schedule</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Resource calendars</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Risk register</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Agreements</a:t>
            </a:r>
          </a:p>
          <a:p>
            <a:pPr marL="457200" indent="-457200" algn="l">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Organizational process assets</a:t>
            </a:r>
          </a:p>
        </p:txBody>
      </p:sp>
      <p:sp>
        <p:nvSpPr>
          <p:cNvPr id="7" name="Content Placeholder 2">
            <a:extLst>
              <a:ext uri="{FF2B5EF4-FFF2-40B4-BE49-F238E27FC236}">
                <a16:creationId xmlns:a16="http://schemas.microsoft.com/office/drawing/2014/main" xmlns="" id="{473A9163-8592-4F97-8B07-270709CADAAE}"/>
              </a:ext>
            </a:extLst>
          </p:cNvPr>
          <p:cNvSpPr txBox="1">
            <a:spLocks/>
          </p:cNvSpPr>
          <p:nvPr/>
        </p:nvSpPr>
        <p:spPr>
          <a:xfrm>
            <a:off x="3840480" y="2067950"/>
            <a:ext cx="4114800" cy="39812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Wingdings" panose="05000000000000000000" pitchFamily="2" charset="2"/>
              <a:buChar char="q"/>
            </a:pPr>
            <a:r>
              <a:rPr lang="en-US" sz="2300" b="1" dirty="0">
                <a:latin typeface="Times New Roman" panose="02020603050405020304" pitchFamily="18" charset="0"/>
                <a:cs typeface="Times New Roman" panose="02020603050405020304" pitchFamily="18" charset="0"/>
              </a:rPr>
              <a:t>Tools and Techniques</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Cost aggregation</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Reserve analysis </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Expert judgment </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Historical relationships</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Funding limit reconciliation</a:t>
            </a:r>
          </a:p>
        </p:txBody>
      </p:sp>
      <p:sp>
        <p:nvSpPr>
          <p:cNvPr id="8" name="Content Placeholder 2">
            <a:extLst>
              <a:ext uri="{FF2B5EF4-FFF2-40B4-BE49-F238E27FC236}">
                <a16:creationId xmlns:a16="http://schemas.microsoft.com/office/drawing/2014/main" xmlns="" id="{F9AA0D19-5B7E-4173-87D5-741C0549FA6D}"/>
              </a:ext>
            </a:extLst>
          </p:cNvPr>
          <p:cNvSpPr txBox="1">
            <a:spLocks/>
          </p:cNvSpPr>
          <p:nvPr/>
        </p:nvSpPr>
        <p:spPr>
          <a:xfrm>
            <a:off x="7970520" y="2110154"/>
            <a:ext cx="4114800" cy="39390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Wingdings" panose="05000000000000000000" pitchFamily="2" charset="2"/>
              <a:buChar char="q"/>
            </a:pPr>
            <a:r>
              <a:rPr lang="en-US" sz="2300" b="1" dirty="0">
                <a:latin typeface="Times New Roman" panose="02020603050405020304" pitchFamily="18" charset="0"/>
                <a:cs typeface="Times New Roman" panose="02020603050405020304" pitchFamily="18" charset="0"/>
              </a:rPr>
              <a:t>Outputs</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Cost baseline</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Project funding requirements</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Project documents updates</a:t>
            </a:r>
          </a:p>
        </p:txBody>
      </p:sp>
    </p:spTree>
    <p:extLst>
      <p:ext uri="{BB962C8B-B14F-4D97-AF65-F5344CB8AC3E}">
        <p14:creationId xmlns:p14="http://schemas.microsoft.com/office/powerpoint/2010/main" val="299679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5. Project Cost Estimation and Budgeting…</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2500" b="1" dirty="0">
                <a:latin typeface="Times New Roman" panose="02020603050405020304" pitchFamily="18" charset="0"/>
                <a:cs typeface="Times New Roman" panose="02020603050405020304" pitchFamily="18" charset="0"/>
              </a:rPr>
              <a:t>Control Cost</a:t>
            </a:r>
          </a:p>
          <a:p>
            <a:pPr marL="914400" lvl="1" indent="-457200" algn="just">
              <a:lnSpc>
                <a:spcPct val="100000"/>
              </a:lnSpc>
              <a:buFont typeface="Courier New" panose="02070309020205020404" pitchFamily="49" charset="0"/>
              <a:buChar char="o"/>
            </a:pPr>
            <a:r>
              <a:rPr lang="en-US" sz="2500" dirty="0">
                <a:latin typeface="Times New Roman" pitchFamily="18" charset="0"/>
                <a:cs typeface="Times New Roman" pitchFamily="18" charset="0"/>
              </a:rPr>
              <a:t>Control Costs is the process of monitoring the status of the project to update the project costs and managing changes to the cost baseline. </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xmlns="" id="{2D99C5D7-49FE-4842-B4A4-0F79286F0A35}"/>
              </a:ext>
            </a:extLst>
          </p:cNvPr>
          <p:cNvSpPr txBox="1">
            <a:spLocks/>
          </p:cNvSpPr>
          <p:nvPr/>
        </p:nvSpPr>
        <p:spPr>
          <a:xfrm>
            <a:off x="98945" y="2053883"/>
            <a:ext cx="3688195" cy="44231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Wingdings" panose="05000000000000000000" pitchFamily="2" charset="2"/>
              <a:buChar char="q"/>
            </a:pPr>
            <a:r>
              <a:rPr lang="en-US" sz="2300" b="1" dirty="0">
                <a:latin typeface="Times New Roman" panose="02020603050405020304" pitchFamily="18" charset="0"/>
                <a:cs typeface="Times New Roman" panose="02020603050405020304" pitchFamily="18" charset="0"/>
              </a:rPr>
              <a:t>Inputs</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Project management plan</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Project funding requirements</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Work performance data</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Organizational process assets</a:t>
            </a:r>
          </a:p>
        </p:txBody>
      </p:sp>
      <p:sp>
        <p:nvSpPr>
          <p:cNvPr id="7" name="Content Placeholder 2">
            <a:extLst>
              <a:ext uri="{FF2B5EF4-FFF2-40B4-BE49-F238E27FC236}">
                <a16:creationId xmlns:a16="http://schemas.microsoft.com/office/drawing/2014/main" xmlns="" id="{473A9163-8592-4F97-8B07-270709CADAAE}"/>
              </a:ext>
            </a:extLst>
          </p:cNvPr>
          <p:cNvSpPr txBox="1">
            <a:spLocks/>
          </p:cNvSpPr>
          <p:nvPr/>
        </p:nvSpPr>
        <p:spPr>
          <a:xfrm>
            <a:off x="3840480" y="2067950"/>
            <a:ext cx="4114800" cy="39812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Wingdings" panose="05000000000000000000" pitchFamily="2" charset="2"/>
              <a:buChar char="q"/>
            </a:pPr>
            <a:r>
              <a:rPr lang="en-US" sz="2300" b="1" dirty="0">
                <a:latin typeface="Times New Roman" panose="02020603050405020304" pitchFamily="18" charset="0"/>
                <a:cs typeface="Times New Roman" panose="02020603050405020304" pitchFamily="18" charset="0"/>
              </a:rPr>
              <a:t>Tools and Techniques</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Earned value management</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Forecasting </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To-complete performance index (TCPI)</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Performance reviews</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Project management software</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Reserve analysis</a:t>
            </a:r>
          </a:p>
        </p:txBody>
      </p:sp>
      <p:sp>
        <p:nvSpPr>
          <p:cNvPr id="8" name="Content Placeholder 2">
            <a:extLst>
              <a:ext uri="{FF2B5EF4-FFF2-40B4-BE49-F238E27FC236}">
                <a16:creationId xmlns:a16="http://schemas.microsoft.com/office/drawing/2014/main" xmlns="" id="{F9AA0D19-5B7E-4173-87D5-741C0549FA6D}"/>
              </a:ext>
            </a:extLst>
          </p:cNvPr>
          <p:cNvSpPr txBox="1">
            <a:spLocks/>
          </p:cNvSpPr>
          <p:nvPr/>
        </p:nvSpPr>
        <p:spPr>
          <a:xfrm>
            <a:off x="7970520" y="2110154"/>
            <a:ext cx="4114800" cy="393900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Wingdings" panose="05000000000000000000" pitchFamily="2" charset="2"/>
              <a:buChar char="q"/>
            </a:pPr>
            <a:r>
              <a:rPr lang="en-US" sz="2300" b="1" dirty="0">
                <a:latin typeface="Times New Roman" panose="02020603050405020304" pitchFamily="18" charset="0"/>
                <a:cs typeface="Times New Roman" panose="02020603050405020304" pitchFamily="18" charset="0"/>
              </a:rPr>
              <a:t>Outputs</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Work performance information</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Cost forecasts</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Change requests</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Project management plan updates</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Project documents updates</a:t>
            </a:r>
          </a:p>
          <a:p>
            <a:pPr marL="457200" indent="-457200" algn="l">
              <a:lnSpc>
                <a:spcPct val="100000"/>
              </a:lnSpc>
              <a:buFont typeface="+mj-lt"/>
              <a:buAutoNum type="arabicPeriod"/>
            </a:pPr>
            <a:r>
              <a:rPr lang="en-US" sz="2300" dirty="0">
                <a:latin typeface="Times New Roman" panose="02020603050405020304" pitchFamily="18" charset="0"/>
                <a:cs typeface="Times New Roman" panose="02020603050405020304" pitchFamily="18" charset="0"/>
              </a:rPr>
              <a:t>Organizational process assets updates</a:t>
            </a:r>
          </a:p>
        </p:txBody>
      </p:sp>
    </p:spTree>
    <p:extLst>
      <p:ext uri="{BB962C8B-B14F-4D97-AF65-F5344CB8AC3E}">
        <p14:creationId xmlns:p14="http://schemas.microsoft.com/office/powerpoint/2010/main" val="299679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6. Top Down and Bottom Up Budgeting</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Top Down estimating is a project estimating technique in which the overall project is estimated first and then individual task are apportioned from it.</a:t>
            </a:r>
          </a:p>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Bottom Up estimating is a project estimating technique in which the individual task are estimated first and rolled up into overall project estimate.</a:t>
            </a:r>
          </a:p>
        </p:txBody>
      </p:sp>
    </p:spTree>
    <p:extLst>
      <p:ext uri="{BB962C8B-B14F-4D97-AF65-F5344CB8AC3E}">
        <p14:creationId xmlns:p14="http://schemas.microsoft.com/office/powerpoint/2010/main" val="299679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7. Networking and Scheduling Techniques</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Network Planning is a technique used to plan, schedule and control the interrelated activities of the project.</a:t>
            </a:r>
          </a:p>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Network Diagram is a graphical representation of all the tasks, responsibilities  and workflow for a project.</a:t>
            </a:r>
          </a:p>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Types of Network Diagrams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Arrow Diagram Method</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Precedence Diagram Method</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7. Networking and Scheduling Techniques…</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6222608" y="915111"/>
            <a:ext cx="5969392"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Techniques of Network Analysis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Critical Path Method (CPM)</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Programme Evaluation and Review Technique (PERT)</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xmlns="" id="{695B71D2-E3E4-4201-ADD8-A1CC5B598D11}"/>
              </a:ext>
            </a:extLst>
          </p:cNvPr>
          <p:cNvSpPr txBox="1">
            <a:spLocks/>
          </p:cNvSpPr>
          <p:nvPr/>
        </p:nvSpPr>
        <p:spPr>
          <a:xfrm>
            <a:off x="396240" y="897581"/>
            <a:ext cx="5594252"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Concepts of Network Analysis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Activity</a:t>
            </a:r>
          </a:p>
          <a:p>
            <a:pPr marL="1371600" lvl="2" indent="-457200" algn="just">
              <a:lnSpc>
                <a:spcPct val="1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Predecessor Activity</a:t>
            </a:r>
          </a:p>
          <a:p>
            <a:pPr marL="1371600" lvl="2" indent="-457200" algn="just">
              <a:lnSpc>
                <a:spcPct val="1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Successor Activity</a:t>
            </a:r>
          </a:p>
          <a:p>
            <a:pPr marL="1371600" lvl="2" indent="-457200" algn="just">
              <a:lnSpc>
                <a:spcPct val="1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Concurrent Activity</a:t>
            </a:r>
          </a:p>
          <a:p>
            <a:pPr marL="1371600" lvl="2" indent="-457200" algn="just">
              <a:lnSpc>
                <a:spcPct val="1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Dummy Activity</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Event</a:t>
            </a:r>
          </a:p>
          <a:p>
            <a:pPr marL="1371600" lvl="2" indent="-457200" algn="just">
              <a:lnSpc>
                <a:spcPct val="1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Merge Event</a:t>
            </a:r>
          </a:p>
          <a:p>
            <a:pPr marL="1371600" lvl="2" indent="-457200" algn="just">
              <a:lnSpc>
                <a:spcPct val="1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Burst Event</a:t>
            </a:r>
          </a:p>
          <a:p>
            <a:pPr marL="1371600" lvl="2" indent="-457200" algn="just">
              <a:lnSpc>
                <a:spcPct val="1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Merge and Burst Event</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8. 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PERT is a management technique used with responsibility accounting and to attain well defined objectives.</a:t>
            </a:r>
          </a:p>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It is designed for scheduling complex interrelated tasks of the projects.</a:t>
            </a:r>
          </a:p>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PERT System of Three Time Estimate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Optimistic Time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Most likely Time (t</a:t>
            </a:r>
            <a:r>
              <a:rPr lang="en-US" sz="1400" dirty="0">
                <a:latin typeface="Times New Roman" panose="02020603050405020304" pitchFamily="18" charset="0"/>
                <a:cs typeface="Times New Roman" panose="02020603050405020304" pitchFamily="18" charset="0"/>
              </a:rPr>
              <a:t>m</a:t>
            </a:r>
            <a:r>
              <a:rPr lang="en-US" sz="2600" dirty="0">
                <a:latin typeface="Times New Roman" panose="02020603050405020304" pitchFamily="18" charset="0"/>
                <a:cs typeface="Times New Roman" panose="02020603050405020304" pitchFamily="18" charset="0"/>
              </a:rPr>
              <a:t>)</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Pessimistic Time (</a:t>
            </a:r>
            <a:r>
              <a:rPr lang="en-US" sz="2600" dirty="0" err="1">
                <a:latin typeface="Times New Roman" panose="02020603050405020304" pitchFamily="18" charset="0"/>
                <a:cs typeface="Times New Roman" panose="02020603050405020304" pitchFamily="18" charset="0"/>
              </a:rPr>
              <a:t>t</a:t>
            </a:r>
            <a:r>
              <a:rPr lang="en-US" sz="1400" dirty="0" err="1">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8. 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PERT Algorithm</a:t>
            </a:r>
          </a:p>
          <a:p>
            <a:pPr marL="914400" lvl="1" indent="-457200" algn="just">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Develop a list of activities that made up the project including immediate predecessors.</a:t>
            </a:r>
          </a:p>
          <a:p>
            <a:pPr marL="914400" lvl="1" indent="-457200" algn="just">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For each activity, a rough PERT network is drawn on the basis of which activity precedes, which activity follows which one, which activity are concurrent with which one.</a:t>
            </a:r>
          </a:p>
          <a:p>
            <a:pPr marL="914400" lvl="1" indent="-457200" algn="just">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The network is sketched to conform to rules and conventions.</a:t>
            </a:r>
          </a:p>
          <a:p>
            <a:pPr marL="914400" lvl="1" indent="-457200" algn="just">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Events are numbered in ascending order from left to right.</a:t>
            </a:r>
          </a:p>
          <a:p>
            <a:pPr marL="914400" lvl="1" indent="-457200" algn="just">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Time estimates (Optimistic Estimate, Most Likely Estimate, Pessimistic Estimate)for each activity are obtained.</a:t>
            </a:r>
          </a:p>
          <a:p>
            <a:pPr marL="914400" lvl="1" indent="-457200" algn="just">
              <a:lnSpc>
                <a:spcPct val="100000"/>
              </a:lnSpc>
              <a:buFont typeface="+mj-lt"/>
              <a:buAutoNum type="arabicPeriod"/>
            </a:pPr>
            <a:r>
              <a:rPr lang="en-US" sz="2500" dirty="0">
                <a:latin typeface="Times New Roman" panose="02020603050405020304" pitchFamily="18" charset="0"/>
                <a:cs typeface="Times New Roman" panose="02020603050405020304" pitchFamily="18" charset="0"/>
              </a:rPr>
              <a:t>Then upon the assumption of beta distribution for the activity duration, the expected time </a:t>
            </a:r>
            <a:r>
              <a:rPr lang="en-US" sz="2500" dirty="0" err="1">
                <a:latin typeface="Times New Roman" panose="02020603050405020304" pitchFamily="18" charset="0"/>
                <a:cs typeface="Times New Roman" panose="02020603050405020304" pitchFamily="18" charset="0"/>
              </a:rPr>
              <a:t>t</a:t>
            </a:r>
            <a:r>
              <a:rPr lang="en-US" dirty="0" err="1">
                <a:latin typeface="Times New Roman" panose="02020603050405020304" pitchFamily="18" charset="0"/>
                <a:cs typeface="Times New Roman" panose="02020603050405020304" pitchFamily="18" charset="0"/>
              </a:rPr>
              <a:t>e</a:t>
            </a:r>
            <a:r>
              <a:rPr lang="en-US" sz="2500" dirty="0">
                <a:latin typeface="Times New Roman" panose="02020603050405020304" pitchFamily="18" charset="0"/>
                <a:cs typeface="Times New Roman" panose="02020603050405020304" pitchFamily="18" charset="0"/>
              </a:rPr>
              <a:t> for each activity is computed using </a:t>
            </a:r>
            <a:r>
              <a:rPr lang="en-US" sz="2500" dirty="0" err="1">
                <a:latin typeface="Times New Roman" panose="02020603050405020304" pitchFamily="18" charset="0"/>
                <a:cs typeface="Times New Roman" panose="02020603050405020304" pitchFamily="18" charset="0"/>
              </a:rPr>
              <a:t>t</a:t>
            </a:r>
            <a:r>
              <a:rPr lang="en-US" dirty="0" err="1">
                <a:latin typeface="Times New Roman" panose="02020603050405020304" pitchFamily="18" charset="0"/>
                <a:cs typeface="Times New Roman" panose="02020603050405020304" pitchFamily="18" charset="0"/>
              </a:rPr>
              <a:t>e</a:t>
            </a:r>
            <a:r>
              <a:rPr lang="en-US" sz="2500" dirty="0">
                <a:latin typeface="Times New Roman" panose="02020603050405020304" pitchFamily="18" charset="0"/>
                <a:cs typeface="Times New Roman" panose="02020603050405020304" pitchFamily="18" charset="0"/>
              </a:rPr>
              <a:t> = 1(1+4m+b)/6.</a:t>
            </a:r>
          </a:p>
          <a:p>
            <a:pPr marL="914400" lvl="1" indent="-457200" algn="just">
              <a:lnSpc>
                <a:spcPct val="100000"/>
              </a:lnSpc>
              <a:buFont typeface="+mj-lt"/>
              <a:buAutoNum type="arabicPeriod"/>
            </a:pPr>
            <a:endParaRPr lang="en-US" sz="2500" dirty="0">
              <a:latin typeface="Times New Roman" panose="02020603050405020304" pitchFamily="18" charset="0"/>
              <a:cs typeface="Times New Roman" panose="02020603050405020304" pitchFamily="18" charset="0"/>
            </a:endParaRP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8. PERT…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0" y="632637"/>
            <a:ext cx="11963400" cy="57459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2500" b="1" dirty="0">
                <a:latin typeface="Times New Roman" panose="02020603050405020304" pitchFamily="18" charset="0"/>
                <a:cs typeface="Times New Roman" panose="02020603050405020304" pitchFamily="18" charset="0"/>
              </a:rPr>
              <a:t>PERT Algorithm…(continued)</a:t>
            </a:r>
          </a:p>
          <a:p>
            <a:pPr marL="914400" lvl="1" indent="-457200" algn="just">
              <a:lnSpc>
                <a:spcPct val="120000"/>
              </a:lnSpc>
              <a:buFont typeface="+mj-lt"/>
              <a:buAutoNum type="arabicPeriod" startAt="7"/>
            </a:pPr>
            <a:r>
              <a:rPr lang="en-US" dirty="0">
                <a:latin typeface="Times New Roman" pitchFamily="18" charset="0"/>
                <a:cs typeface="Times New Roman" pitchFamily="18" charset="0"/>
              </a:rPr>
              <a:t>Using the expected activity time estimates, determine the earliest start time and the earliest finish time for each activity, the earliest finish time for the complete project corresponds to the earliest finish time for the last activity.</a:t>
            </a:r>
          </a:p>
          <a:p>
            <a:pPr marL="914400" lvl="1" indent="-457200" algn="just">
              <a:lnSpc>
                <a:spcPct val="120000"/>
              </a:lnSpc>
              <a:buFont typeface="+mj-lt"/>
              <a:buAutoNum type="arabicPeriod" startAt="7"/>
            </a:pPr>
            <a:r>
              <a:rPr lang="en-US" dirty="0">
                <a:latin typeface="Times New Roman" pitchFamily="18" charset="0"/>
                <a:cs typeface="Times New Roman" pitchFamily="18" charset="0"/>
              </a:rPr>
              <a:t>After determining the latest start time and the latest finish time for each activity, compute the float associated with each activity, the critical path activities are the activities with zero float. Determine now the critical path through the given network.</a:t>
            </a:r>
          </a:p>
          <a:p>
            <a:pPr marL="914400" lvl="1" indent="-457200" algn="just">
              <a:lnSpc>
                <a:spcPct val="120000"/>
              </a:lnSpc>
              <a:buFont typeface="+mj-lt"/>
              <a:buAutoNum type="arabicPeriod" startAt="7"/>
            </a:pPr>
            <a:r>
              <a:rPr lang="en-US" dirty="0">
                <a:latin typeface="Times New Roman" pitchFamily="18" charset="0"/>
                <a:cs typeface="Times New Roman" pitchFamily="18" charset="0"/>
              </a:rPr>
              <a:t>Using the values for b and a, which were determined in step 5. calculate the variance (</a:t>
            </a:r>
            <a:r>
              <a:rPr lang="el-GR" dirty="0">
                <a:latin typeface="Times New Roman" pitchFamily="18" charset="0"/>
                <a:cs typeface="Times New Roman" pitchFamily="18" charset="0"/>
              </a:rPr>
              <a:t>σ</a:t>
            </a:r>
            <a:r>
              <a:rPr lang="el-GR" baseline="30000" dirty="0">
                <a:latin typeface="Times New Roman" pitchFamily="18" charset="0"/>
                <a:cs typeface="Times New Roman" pitchFamily="18" charset="0"/>
              </a:rPr>
              <a:t>2</a:t>
            </a:r>
            <a:r>
              <a:rPr lang="en-US" dirty="0">
                <a:latin typeface="Times New Roman" pitchFamily="18" charset="0"/>
                <a:cs typeface="Times New Roman" pitchFamily="18" charset="0"/>
              </a:rPr>
              <a:t>) of each activities time estimated by </a:t>
            </a:r>
            <a:r>
              <a:rPr lang="el-GR" dirty="0">
                <a:latin typeface="Times New Roman" pitchFamily="18" charset="0"/>
                <a:cs typeface="Times New Roman" pitchFamily="18" charset="0"/>
              </a:rPr>
              <a:t>σ</a:t>
            </a:r>
            <a:r>
              <a:rPr lang="el-GR" baseline="30000" dirty="0">
                <a:latin typeface="Times New Roman" pitchFamily="18" charset="0"/>
                <a:cs typeface="Times New Roman" pitchFamily="18" charset="0"/>
              </a:rPr>
              <a:t>2</a:t>
            </a:r>
            <a:r>
              <a:rPr lang="en-US" baseline="30000" dirty="0">
                <a:latin typeface="Times New Roman" pitchFamily="18" charset="0"/>
                <a:cs typeface="Times New Roman" pitchFamily="18" charset="0"/>
              </a:rPr>
              <a:t> </a:t>
            </a:r>
            <a:r>
              <a:rPr lang="en-US" dirty="0">
                <a:latin typeface="Times New Roman" pitchFamily="18" charset="0"/>
                <a:cs typeface="Times New Roman" pitchFamily="18" charset="0"/>
              </a:rPr>
              <a:t>= [1(b-a)/6]</a:t>
            </a:r>
            <a:r>
              <a:rPr lang="el-GR" dirty="0">
                <a:latin typeface="Times New Roman" pitchFamily="18" charset="0"/>
                <a:cs typeface="Times New Roman" pitchFamily="18" charset="0"/>
              </a:rPr>
              <a:t> </a:t>
            </a:r>
            <a:r>
              <a:rPr lang="el-GR" baseline="30000" dirty="0">
                <a:latin typeface="Times New Roman" pitchFamily="18" charset="0"/>
                <a:cs typeface="Times New Roman" pitchFamily="18" charset="0"/>
              </a:rPr>
              <a:t>2</a:t>
            </a:r>
            <a:r>
              <a:rPr lang="en-US" dirty="0">
                <a:latin typeface="Times New Roman" pitchFamily="18" charset="0"/>
                <a:cs typeface="Times New Roman" pitchFamily="18" charset="0"/>
              </a:rPr>
              <a:t>.</a:t>
            </a:r>
          </a:p>
          <a:p>
            <a:pPr marL="914400" lvl="1" indent="-457200" algn="just">
              <a:lnSpc>
                <a:spcPct val="120000"/>
              </a:lnSpc>
              <a:buFont typeface="+mj-lt"/>
              <a:buAutoNum type="arabicPeriod" startAt="7"/>
            </a:pPr>
            <a:r>
              <a:rPr lang="en-US" dirty="0">
                <a:latin typeface="Times New Roman" pitchFamily="18" charset="0"/>
                <a:cs typeface="Times New Roman" pitchFamily="18" charset="0"/>
              </a:rPr>
              <a:t>Use the variability in the activity times to estimate the variability of the project completion date, then using this estimate compute the probability of meeting a specified completion date by using the standard normal equation</a:t>
            </a:r>
          </a:p>
          <a:p>
            <a:pPr marL="914400" lvl="1" indent="-457200" algn="just">
              <a:lnSpc>
                <a:spcPct val="120000"/>
              </a:lnSpc>
            </a:pPr>
            <a:r>
              <a:rPr lang="en-US" dirty="0">
                <a:latin typeface="Times New Roman" pitchFamily="18" charset="0"/>
                <a:cs typeface="Times New Roman" pitchFamily="18" charset="0"/>
              </a:rPr>
              <a:t>	Z = Due date – Expected date of completion</a:t>
            </a:r>
          </a:p>
          <a:p>
            <a:pPr marL="914400" lvl="1" indent="-457200" algn="just">
              <a:lnSpc>
                <a:spcPct val="120000"/>
              </a:lnSpc>
            </a:pPr>
            <a:r>
              <a:rPr lang="en-US" dirty="0">
                <a:latin typeface="Times New Roman" pitchFamily="18" charset="0"/>
                <a:cs typeface="Times New Roman" pitchFamily="18" charset="0"/>
              </a:rPr>
              <a:t>			    </a:t>
            </a:r>
            <a:r>
              <a:rPr lang="en-US" dirty="0"/>
              <a:t>√ </a:t>
            </a:r>
            <a:r>
              <a:rPr lang="en-US" dirty="0">
                <a:latin typeface="Times New Roman" pitchFamily="18" charset="0"/>
                <a:cs typeface="Times New Roman" pitchFamily="18" charset="0"/>
              </a:rPr>
              <a:t>Project Variance</a:t>
            </a:r>
          </a:p>
          <a:p>
            <a:pPr marL="914400" lvl="1" indent="-457200" algn="just">
              <a:lnSpc>
                <a:spcPct val="120000"/>
              </a:lnSpc>
            </a:pPr>
            <a:r>
              <a:rPr lang="en-US" dirty="0">
                <a:latin typeface="Times New Roman" pitchFamily="18" charset="0"/>
                <a:cs typeface="Times New Roman" pitchFamily="18" charset="0"/>
              </a:rPr>
              <a:t>	where Z = no of standard deviations the due date or target date lies from the mean or expected date</a:t>
            </a:r>
          </a:p>
        </p:txBody>
      </p:sp>
      <p:cxnSp>
        <p:nvCxnSpPr>
          <p:cNvPr id="7" name="Straight Connector 6"/>
          <p:cNvCxnSpPr/>
          <p:nvPr/>
        </p:nvCxnSpPr>
        <p:spPr>
          <a:xfrm>
            <a:off x="2574387" y="5767754"/>
            <a:ext cx="2940148"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79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9. CPM</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CPM method is developed by E. I. du Pont de Nemours Company (USA) in 1958.</a:t>
            </a:r>
          </a:p>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It is used to schedule and control the project.</a:t>
            </a:r>
          </a:p>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It is used to estimate the total project duration and to assign starting and finishing times to all activities involved in the project.</a:t>
            </a:r>
          </a:p>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CPM Systems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Activity-On-Arrow (AOA) Network</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Activity-On-Node (AON) Network</a:t>
            </a:r>
          </a:p>
          <a:p>
            <a:pPr marL="914400" lvl="1" indent="-457200" algn="just">
              <a:lnSpc>
                <a:spcPct val="100000"/>
              </a:lnSpc>
              <a:buFont typeface="Courier New" panose="02070309020205020404" pitchFamily="49" charset="0"/>
              <a:buChar char="o"/>
            </a:pPr>
            <a:endParaRPr lang="en-US" sz="2600" dirty="0">
              <a:latin typeface="Times New Roman" panose="02020603050405020304" pitchFamily="18" charset="0"/>
              <a:cs typeface="Times New Roman" panose="02020603050405020304" pitchFamily="18" charset="0"/>
            </a:endParaRP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Work Breakdown Structure</a:t>
            </a:r>
            <a:endParaRPr lang="en-US" dirty="0"/>
          </a:p>
        </p:txBody>
      </p:sp>
      <p:sp>
        <p:nvSpPr>
          <p:cNvPr id="3" name="Content Placeholder 2"/>
          <p:cNvSpPr>
            <a:spLocks noGrp="1"/>
          </p:cNvSpPr>
          <p:nvPr>
            <p:ph idx="1"/>
          </p:nvPr>
        </p:nvSpPr>
        <p:spPr/>
        <p:txBody>
          <a:bodyPr/>
          <a:lstStyle/>
          <a:p>
            <a:r>
              <a:rPr lang="en-US" dirty="0" smtClean="0"/>
              <a:t>100 % rule : </a:t>
            </a:r>
            <a:r>
              <a:rPr lang="en-US" b="1" dirty="0"/>
              <a:t>the sum of the work at the “child” level must equal 100% of the work represented by the “parent</a:t>
            </a:r>
            <a:r>
              <a:rPr lang="en-US" b="1" dirty="0" smtClean="0"/>
              <a:t>”</a:t>
            </a:r>
          </a:p>
          <a:p>
            <a:endParaRPr lang="en-US" b="1" dirty="0"/>
          </a:p>
          <a:p>
            <a:endParaRPr lang="en-US" b="1" dirty="0" smtClean="0"/>
          </a:p>
          <a:p>
            <a:r>
              <a:rPr lang="en-US" dirty="0"/>
              <a:t>“8 – 80” </a:t>
            </a:r>
            <a:r>
              <a:rPr lang="en-US" dirty="0" smtClean="0"/>
              <a:t>rule -</a:t>
            </a:r>
            <a:r>
              <a:rPr lang="en-US" dirty="0"/>
              <a:t> </a:t>
            </a:r>
            <a:r>
              <a:rPr lang="en-US" b="1" dirty="0"/>
              <a:t>the lowest level of work should be </a:t>
            </a:r>
            <a:r>
              <a:rPr lang="en-US" b="1" dirty="0" smtClean="0"/>
              <a:t>not </a:t>
            </a:r>
            <a:r>
              <a:rPr lang="en-US" b="1" dirty="0"/>
              <a:t>less than 8 hours and </a:t>
            </a:r>
            <a:r>
              <a:rPr lang="en-US" b="1" dirty="0" smtClean="0"/>
              <a:t>not </a:t>
            </a:r>
            <a:r>
              <a:rPr lang="en-US" b="1" dirty="0"/>
              <a:t>more than 80 hours</a:t>
            </a:r>
            <a:r>
              <a:rPr lang="en-US" dirty="0"/>
              <a:t>.</a:t>
            </a:r>
            <a:endParaRPr lang="en-US" b="1" dirty="0" smtClean="0"/>
          </a:p>
          <a:p>
            <a:endParaRPr lang="en-US" dirty="0"/>
          </a:p>
        </p:txBody>
      </p:sp>
    </p:spTree>
    <p:extLst>
      <p:ext uri="{BB962C8B-B14F-4D97-AF65-F5344CB8AC3E}">
        <p14:creationId xmlns:p14="http://schemas.microsoft.com/office/powerpoint/2010/main" val="2112517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9. CPM…</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604501"/>
            <a:ext cx="11719560" cy="574593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Steps </a:t>
            </a:r>
          </a:p>
          <a:p>
            <a:pPr marL="971550" lvl="1" indent="-514350" algn="just">
              <a:lnSpc>
                <a:spcPct val="110000"/>
              </a:lnSpc>
              <a:buFont typeface="+mj-lt"/>
              <a:buAutoNum type="arabicPeriod"/>
            </a:pPr>
            <a:r>
              <a:rPr lang="en-US" sz="2400" dirty="0">
                <a:latin typeface="Times New Roman" panose="02020603050405020304" pitchFamily="18" charset="0"/>
                <a:cs typeface="Times New Roman" panose="02020603050405020304" pitchFamily="18" charset="0"/>
              </a:rPr>
              <a:t>Break down the project into various activities systematically. Label all activities. Arrange all the activities in logical sequence. Construct the network diagram.</a:t>
            </a:r>
          </a:p>
          <a:p>
            <a:pPr marL="971550" lvl="1" indent="-514350" algn="just">
              <a:lnSpc>
                <a:spcPct val="110000"/>
              </a:lnSpc>
              <a:buFont typeface="+mj-lt"/>
              <a:buAutoNum type="arabicPeriod"/>
            </a:pPr>
            <a:r>
              <a:rPr lang="en-US" sz="2400" dirty="0">
                <a:latin typeface="Times New Roman" panose="02020603050405020304" pitchFamily="18" charset="0"/>
                <a:cs typeface="Times New Roman" panose="02020603050405020304" pitchFamily="18" charset="0"/>
              </a:rPr>
              <a:t>Number all the nodes (events) and activities. Find the time for each activity considering it to be deterministic. Indicate the activity times on the arrow diagram.</a:t>
            </a:r>
          </a:p>
          <a:p>
            <a:pPr marL="971550" lvl="1" indent="-514350" algn="just">
              <a:lnSpc>
                <a:spcPct val="110000"/>
              </a:lnSpc>
              <a:buFont typeface="+mj-lt"/>
              <a:buAutoNum type="arabicPeriod"/>
            </a:pPr>
            <a:r>
              <a:rPr lang="en-US" sz="2400" dirty="0">
                <a:latin typeface="Times New Roman" panose="02020603050405020304" pitchFamily="18" charset="0"/>
                <a:cs typeface="Times New Roman" panose="02020603050405020304" pitchFamily="18" charset="0"/>
              </a:rPr>
              <a:t>Calculate earliest start time, earliest finish time, latest start time and latest finish time. Tabulate activity normal  times, earliest times and latest times.</a:t>
            </a:r>
          </a:p>
          <a:p>
            <a:pPr marL="971550" lvl="1" indent="-514350" algn="just">
              <a:lnSpc>
                <a:spcPct val="110000"/>
              </a:lnSpc>
              <a:buFont typeface="+mj-lt"/>
              <a:buAutoNum type="arabicPeriod"/>
            </a:pPr>
            <a:r>
              <a:rPr lang="en-US" sz="2400" dirty="0">
                <a:latin typeface="Times New Roman" panose="02020603050405020304" pitchFamily="18" charset="0"/>
                <a:cs typeface="Times New Roman" panose="02020603050405020304" pitchFamily="18" charset="0"/>
              </a:rPr>
              <a:t>Determine the total float for each activity by taking difference between the earliest time and latest time for each node.</a:t>
            </a:r>
          </a:p>
          <a:p>
            <a:pPr marL="971550" lvl="1" indent="-514350" algn="just">
              <a:lnSpc>
                <a:spcPct val="110000"/>
              </a:lnSpc>
              <a:buFont typeface="+mj-lt"/>
              <a:buAutoNum type="arabicPeriod"/>
            </a:pPr>
            <a:r>
              <a:rPr lang="en-US" sz="2400" dirty="0">
                <a:latin typeface="Times New Roman" panose="02020603050405020304" pitchFamily="18" charset="0"/>
                <a:cs typeface="Times New Roman" panose="02020603050405020304" pitchFamily="18" charset="0"/>
              </a:rPr>
              <a:t>Identify the critical activities and connect them with the beginning node and the ending node in the network diagram by double line arrow. This gives the critical path.</a:t>
            </a:r>
          </a:p>
          <a:p>
            <a:pPr marL="971550" lvl="1" indent="-514350" algn="just">
              <a:lnSpc>
                <a:spcPct val="110000"/>
              </a:lnSpc>
              <a:buFont typeface="+mj-lt"/>
              <a:buAutoNum type="arabicPeriod"/>
            </a:pPr>
            <a:r>
              <a:rPr lang="en-US" sz="2400" dirty="0">
                <a:latin typeface="Times New Roman" panose="02020603050405020304" pitchFamily="18" charset="0"/>
                <a:cs typeface="Times New Roman" panose="02020603050405020304" pitchFamily="18" charset="0"/>
              </a:rPr>
              <a:t>Calculates the total project duration.</a:t>
            </a:r>
          </a:p>
          <a:p>
            <a:pPr marL="971550" lvl="1" indent="-514350" algn="just">
              <a:lnSpc>
                <a:spcPct val="110000"/>
              </a:lnSpc>
              <a:buFont typeface="+mj-lt"/>
              <a:buAutoNum type="arabicPeriod"/>
            </a:pPr>
            <a:r>
              <a:rPr lang="en-US" sz="2400" dirty="0">
                <a:latin typeface="Times New Roman" panose="02020603050405020304" pitchFamily="18" charset="0"/>
                <a:cs typeface="Times New Roman" panose="02020603050405020304" pitchFamily="18" charset="0"/>
              </a:rPr>
              <a:t>Reduce the total project duration, crash the critical activities of the network.</a:t>
            </a:r>
          </a:p>
          <a:p>
            <a:pPr marL="971550" lvl="1" indent="-514350" algn="just">
              <a:lnSpc>
                <a:spcPct val="110000"/>
              </a:lnSpc>
              <a:buFont typeface="+mj-lt"/>
              <a:buAutoNum type="arabicPeriod"/>
            </a:pPr>
            <a:r>
              <a:rPr lang="en-US" sz="2400" dirty="0">
                <a:latin typeface="Times New Roman" panose="02020603050405020304" pitchFamily="18" charset="0"/>
                <a:cs typeface="Times New Roman" panose="02020603050405020304" pitchFamily="18" charset="0"/>
              </a:rPr>
              <a:t>Optimize the cost.</a:t>
            </a:r>
          </a:p>
          <a:p>
            <a:pPr marL="971550" lvl="1" indent="-514350" algn="just">
              <a:lnSpc>
                <a:spcPct val="110000"/>
              </a:lnSpc>
              <a:buFont typeface="+mj-lt"/>
              <a:buAutoNum type="arabicPeriod"/>
            </a:pPr>
            <a:r>
              <a:rPr lang="en-US" sz="2400" dirty="0">
                <a:latin typeface="Times New Roman" panose="02020603050405020304" pitchFamily="18" charset="0"/>
                <a:cs typeface="Times New Roman" panose="02020603050405020304" pitchFamily="18" charset="0"/>
              </a:rPr>
              <a:t>Update the network and smooth the network resource.</a:t>
            </a:r>
          </a:p>
          <a:p>
            <a:pPr marL="971550" lvl="1" indent="-514350" algn="just">
              <a:lnSpc>
                <a:spcPct val="100000"/>
              </a:lnSpc>
            </a:pPr>
            <a:endParaRPr lang="en-US" sz="2600" dirty="0">
              <a:latin typeface="Times New Roman" panose="02020603050405020304" pitchFamily="18" charset="0"/>
              <a:cs typeface="Times New Roman" panose="02020603050405020304" pitchFamily="18" charset="0"/>
            </a:endParaRPr>
          </a:p>
          <a:p>
            <a:pPr marL="914400" lvl="1" indent="-457200" algn="just">
              <a:lnSpc>
                <a:spcPct val="100000"/>
              </a:lnSpc>
              <a:buFont typeface="Courier New" panose="02070309020205020404" pitchFamily="49" charset="0"/>
              <a:buChar char="o"/>
            </a:pPr>
            <a:endParaRPr lang="en-US" sz="2600" dirty="0">
              <a:latin typeface="Times New Roman" panose="02020603050405020304" pitchFamily="18" charset="0"/>
              <a:cs typeface="Times New Roman" panose="02020603050405020304" pitchFamily="18" charset="0"/>
            </a:endParaRP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10. GANTT Chart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Gantt bar Chart is a horizontal bar chart that visually represents a project plan over time.</a:t>
            </a:r>
          </a:p>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It shows the status of each task and who’s responsible for each task in the project.</a:t>
            </a:r>
          </a:p>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Key Parts of Gantt Chart</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Task List</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Timeline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Dateline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Bars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Milestones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Dependencies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Progress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Resource assigned</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10. GANTT Chart…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281354" y="633045"/>
            <a:ext cx="11591778" cy="53175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rot="5400000">
            <a:off x="-253224" y="3432523"/>
            <a:ext cx="4318785" cy="14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13206" y="1280160"/>
            <a:ext cx="9706708"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9818" y="1392694"/>
            <a:ext cx="1420836" cy="646331"/>
          </a:xfrm>
          <a:prstGeom prst="rect">
            <a:avLst/>
          </a:prstGeom>
          <a:noFill/>
        </p:spPr>
        <p:txBody>
          <a:bodyPr wrap="square" rtlCol="0">
            <a:spAutoFit/>
          </a:bodyPr>
          <a:lstStyle/>
          <a:p>
            <a:pPr algn="r"/>
            <a:r>
              <a:rPr lang="en-US" dirty="0">
                <a:latin typeface="Times New Roman" pitchFamily="18" charset="0"/>
                <a:cs typeface="Times New Roman" pitchFamily="18" charset="0"/>
              </a:rPr>
              <a:t>Preliminary Investigation</a:t>
            </a:r>
          </a:p>
        </p:txBody>
      </p:sp>
      <p:sp>
        <p:nvSpPr>
          <p:cNvPr id="14" name="TextBox 13"/>
          <p:cNvSpPr txBox="1"/>
          <p:nvPr/>
        </p:nvSpPr>
        <p:spPr>
          <a:xfrm>
            <a:off x="419676" y="2234407"/>
            <a:ext cx="1420836" cy="369332"/>
          </a:xfrm>
          <a:prstGeom prst="rect">
            <a:avLst/>
          </a:prstGeom>
          <a:noFill/>
        </p:spPr>
        <p:txBody>
          <a:bodyPr wrap="square" rtlCol="0">
            <a:spAutoFit/>
          </a:bodyPr>
          <a:lstStyle/>
          <a:p>
            <a:pPr algn="r"/>
            <a:r>
              <a:rPr lang="en-US" dirty="0">
                <a:latin typeface="Times New Roman" pitchFamily="18" charset="0"/>
                <a:cs typeface="Times New Roman" pitchFamily="18" charset="0"/>
              </a:rPr>
              <a:t>Write Report</a:t>
            </a:r>
          </a:p>
        </p:txBody>
      </p:sp>
      <p:sp>
        <p:nvSpPr>
          <p:cNvPr id="15" name="TextBox 14"/>
          <p:cNvSpPr txBox="1"/>
          <p:nvPr/>
        </p:nvSpPr>
        <p:spPr>
          <a:xfrm>
            <a:off x="447811" y="2839319"/>
            <a:ext cx="1420836" cy="369332"/>
          </a:xfrm>
          <a:prstGeom prst="rect">
            <a:avLst/>
          </a:prstGeom>
          <a:noFill/>
        </p:spPr>
        <p:txBody>
          <a:bodyPr wrap="square" rtlCol="0">
            <a:spAutoFit/>
          </a:bodyPr>
          <a:lstStyle/>
          <a:p>
            <a:pPr algn="r"/>
            <a:r>
              <a:rPr lang="en-US" dirty="0">
                <a:latin typeface="Times New Roman" pitchFamily="18" charset="0"/>
                <a:cs typeface="Times New Roman" pitchFamily="18" charset="0"/>
              </a:rPr>
              <a:t>Interviews</a:t>
            </a:r>
          </a:p>
        </p:txBody>
      </p:sp>
      <p:sp>
        <p:nvSpPr>
          <p:cNvPr id="16" name="TextBox 15"/>
          <p:cNvSpPr txBox="1"/>
          <p:nvPr/>
        </p:nvSpPr>
        <p:spPr>
          <a:xfrm>
            <a:off x="459534" y="3498155"/>
            <a:ext cx="1420836" cy="369332"/>
          </a:xfrm>
          <a:prstGeom prst="rect">
            <a:avLst/>
          </a:prstGeom>
          <a:noFill/>
        </p:spPr>
        <p:txBody>
          <a:bodyPr wrap="square" rtlCol="0">
            <a:spAutoFit/>
          </a:bodyPr>
          <a:lstStyle/>
          <a:p>
            <a:pPr algn="r"/>
            <a:r>
              <a:rPr lang="en-US" dirty="0">
                <a:latin typeface="Times New Roman" pitchFamily="18" charset="0"/>
                <a:cs typeface="Times New Roman" pitchFamily="18" charset="0"/>
              </a:rPr>
              <a:t>Training</a:t>
            </a:r>
          </a:p>
        </p:txBody>
      </p:sp>
      <p:sp>
        <p:nvSpPr>
          <p:cNvPr id="17" name="TextBox 16"/>
          <p:cNvSpPr txBox="1"/>
          <p:nvPr/>
        </p:nvSpPr>
        <p:spPr>
          <a:xfrm>
            <a:off x="459533" y="4131202"/>
            <a:ext cx="1420836" cy="369332"/>
          </a:xfrm>
          <a:prstGeom prst="rect">
            <a:avLst/>
          </a:prstGeom>
          <a:noFill/>
        </p:spPr>
        <p:txBody>
          <a:bodyPr wrap="square" rtlCol="0">
            <a:spAutoFit/>
          </a:bodyPr>
          <a:lstStyle/>
          <a:p>
            <a:pPr algn="r"/>
            <a:r>
              <a:rPr lang="en-US" dirty="0">
                <a:latin typeface="Times New Roman" pitchFamily="18" charset="0"/>
                <a:cs typeface="Times New Roman" pitchFamily="18" charset="0"/>
              </a:rPr>
              <a:t>Evaluation</a:t>
            </a:r>
          </a:p>
        </p:txBody>
      </p:sp>
      <p:sp>
        <p:nvSpPr>
          <p:cNvPr id="18" name="TextBox 17"/>
          <p:cNvSpPr txBox="1"/>
          <p:nvPr/>
        </p:nvSpPr>
        <p:spPr>
          <a:xfrm>
            <a:off x="473604" y="4820522"/>
            <a:ext cx="1420836" cy="369332"/>
          </a:xfrm>
          <a:prstGeom prst="rect">
            <a:avLst/>
          </a:prstGeom>
          <a:noFill/>
        </p:spPr>
        <p:txBody>
          <a:bodyPr wrap="square" rtlCol="0">
            <a:spAutoFit/>
          </a:bodyPr>
          <a:lstStyle/>
          <a:p>
            <a:pPr algn="r"/>
            <a:r>
              <a:rPr lang="en-US" dirty="0">
                <a:latin typeface="Times New Roman" pitchFamily="18" charset="0"/>
                <a:cs typeface="Times New Roman" pitchFamily="18" charset="0"/>
              </a:rPr>
              <a:t>Final Report</a:t>
            </a:r>
          </a:p>
        </p:txBody>
      </p:sp>
      <p:sp>
        <p:nvSpPr>
          <p:cNvPr id="19" name="TextBox 18"/>
          <p:cNvSpPr txBox="1"/>
          <p:nvPr/>
        </p:nvSpPr>
        <p:spPr>
          <a:xfrm>
            <a:off x="1899138" y="808881"/>
            <a:ext cx="9917724" cy="369332"/>
          </a:xfrm>
          <a:prstGeom prst="rect">
            <a:avLst/>
          </a:prstGeom>
          <a:noFill/>
        </p:spPr>
        <p:txBody>
          <a:bodyPr wrap="square" rtlCol="0">
            <a:spAutoFit/>
          </a:bodyPr>
          <a:lstStyle/>
          <a:p>
            <a:r>
              <a:rPr lang="en-US" dirty="0">
                <a:latin typeface="Times New Roman" pitchFamily="18" charset="0"/>
                <a:cs typeface="Times New Roman" pitchFamily="18" charset="0"/>
              </a:rPr>
              <a:t>22/10	29/10	5/11	12/11	19/11	26/11	3/12	10/12	17/12	24/12	31/12</a:t>
            </a:r>
          </a:p>
        </p:txBody>
      </p:sp>
      <p:cxnSp>
        <p:nvCxnSpPr>
          <p:cNvPr id="26" name="Straight Connector 25"/>
          <p:cNvCxnSpPr/>
          <p:nvPr/>
        </p:nvCxnSpPr>
        <p:spPr>
          <a:xfrm>
            <a:off x="4867422" y="2250831"/>
            <a:ext cx="188507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65074" y="2586115"/>
            <a:ext cx="188507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147582" y="4304714"/>
            <a:ext cx="31652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145234" y="4639998"/>
            <a:ext cx="31652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6009245" y="4475881"/>
            <a:ext cx="29542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6161649" y="4304714"/>
            <a:ext cx="3151163" cy="337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4058494" y="5985796"/>
            <a:ext cx="4058538"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Fig: Gantt Chart of Project Schedule</a:t>
            </a:r>
          </a:p>
        </p:txBody>
      </p:sp>
      <p:sp>
        <p:nvSpPr>
          <p:cNvPr id="75" name="Rectangle 74"/>
          <p:cNvSpPr/>
          <p:nvPr/>
        </p:nvSpPr>
        <p:spPr>
          <a:xfrm>
            <a:off x="1913206" y="1645920"/>
            <a:ext cx="2954216" cy="2954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881488" y="2250831"/>
            <a:ext cx="717453" cy="33762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780629" y="2897942"/>
            <a:ext cx="1026941" cy="2954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1913206" y="3545058"/>
            <a:ext cx="4234375" cy="33762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9312812" y="4923692"/>
            <a:ext cx="2222696" cy="3376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rot="16200000" flipH="1">
            <a:off x="6590716" y="2426678"/>
            <a:ext cx="337625" cy="14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04712" y="3165233"/>
            <a:ext cx="4923694" cy="56269"/>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366831" y="5324614"/>
            <a:ext cx="1420836" cy="369332"/>
          </a:xfrm>
          <a:prstGeom prst="rect">
            <a:avLst/>
          </a:prstGeom>
          <a:noFill/>
        </p:spPr>
        <p:txBody>
          <a:bodyPr wrap="square" rtlCol="0">
            <a:spAutoFit/>
          </a:bodyPr>
          <a:lstStyle/>
          <a:p>
            <a:pPr algn="r"/>
            <a:r>
              <a:rPr lang="en-US" dirty="0">
                <a:latin typeface="Times New Roman" pitchFamily="18" charset="0"/>
                <a:cs typeface="Times New Roman" pitchFamily="18" charset="0"/>
              </a:rPr>
              <a:t>Report Date</a:t>
            </a:r>
          </a:p>
        </p:txBody>
      </p:sp>
      <p:sp>
        <p:nvSpPr>
          <p:cNvPr id="79" name="Rectangle 78"/>
          <p:cNvSpPr/>
          <p:nvPr/>
        </p:nvSpPr>
        <p:spPr>
          <a:xfrm>
            <a:off x="6161649" y="4304714"/>
            <a:ext cx="2208628" cy="33762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790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10. GANTT Chart…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Functions of Gantt Chart</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Plan, schedule, manage and monitor the tasks involved in the projects.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Define the tasks that require completion.</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The chart is displayed as a horizontal bar chart.</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Horizontal bars of different length represent the project timeline.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This includes task sequence, task duration, task start date and task end dates.</a:t>
            </a:r>
          </a:p>
          <a:p>
            <a:pPr marL="914400" lvl="1" indent="-457200" algn="just">
              <a:lnSpc>
                <a:spcPct val="100000"/>
              </a:lnSpc>
              <a:buFont typeface="Courier New" panose="02070309020205020404" pitchFamily="49" charset="0"/>
              <a:buChar char="o"/>
            </a:pPr>
            <a:endParaRPr lang="en-US" sz="2600" dirty="0">
              <a:latin typeface="Times New Roman" panose="02020603050405020304" pitchFamily="18" charset="0"/>
              <a:cs typeface="Times New Roman" panose="02020603050405020304" pitchFamily="18" charset="0"/>
            </a:endParaRP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10. GANTT Chart…</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745181"/>
            <a:ext cx="11719560" cy="5745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Benefits of Gantt Chart</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It identifies all the task, task which are executing in parallel and dependent tasks.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It organizes high level tasks and resource allocation.</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It detects potential bottlenecks and identify tasks that may have been excluded from the project timeline.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The bars represents which tasks are completed.</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It depicts the task slack time</a:t>
            </a:r>
          </a:p>
          <a:p>
            <a:pPr marL="914400" lvl="1" indent="-457200" algn="just">
              <a:lnSpc>
                <a:spcPct val="100000"/>
              </a:lnSpc>
              <a:buFont typeface="Courier New" panose="02070309020205020404" pitchFamily="49" charset="0"/>
              <a:buChar char="o"/>
            </a:pPr>
            <a:endParaRPr lang="en-US" sz="2600" dirty="0">
              <a:latin typeface="Times New Roman" panose="02020603050405020304" pitchFamily="18" charset="0"/>
              <a:cs typeface="Times New Roman" panose="02020603050405020304" pitchFamily="18" charset="0"/>
            </a:endParaRP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497068"/>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11. Introduction to Project Management Information System (PMIS)</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1125415"/>
            <a:ext cx="11719560" cy="53657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PMIS is a computer based information system that efficiently stores and organized information needed to run a project.</a:t>
            </a:r>
          </a:p>
          <a:p>
            <a:pPr marL="457200" indent="-457200" algn="just">
              <a:lnSpc>
                <a:spcPct val="100000"/>
              </a:lnSpc>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Project Management Book of Knowledge (PMBOK) is an information system consisting of  the tools and techniques used to gather, integrate and disseminate the outputs of project management processes.</a:t>
            </a:r>
          </a:p>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Objective: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To reduce project duration</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Minimize the cost of crashing</a:t>
            </a: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497068"/>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11. Introduction to Project Management Information System (PMIS)…</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1125415"/>
            <a:ext cx="11719560" cy="53657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Tools used by PMIS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Schedule and Planning</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Resource Management</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Budget</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Control and Performance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Reporting and Communication</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Integration and Ease of Use</a:t>
            </a:r>
          </a:p>
          <a:p>
            <a:pPr marL="914400" lvl="1" indent="-457200" algn="just">
              <a:lnSpc>
                <a:spcPct val="100000"/>
              </a:lnSpc>
              <a:buFont typeface="Courier New" panose="02070309020205020404" pitchFamily="49" charset="0"/>
              <a:buChar char="o"/>
            </a:pPr>
            <a:endParaRPr lang="en-US" sz="2600" dirty="0">
              <a:latin typeface="Times New Roman" panose="02020603050405020304" pitchFamily="18" charset="0"/>
              <a:cs typeface="Times New Roman" panose="02020603050405020304" pitchFamily="18" charset="0"/>
            </a:endParaRPr>
          </a:p>
          <a:p>
            <a:pPr marL="914400" lvl="1" indent="-457200" algn="just">
              <a:lnSpc>
                <a:spcPct val="100000"/>
              </a:lnSpc>
              <a:buFont typeface="Courier New" panose="02070309020205020404" pitchFamily="49" charset="0"/>
              <a:buChar char="o"/>
            </a:pPr>
            <a:endParaRPr lang="en-US" sz="2600" dirty="0">
              <a:latin typeface="Times New Roman" panose="02020603050405020304" pitchFamily="18" charset="0"/>
              <a:cs typeface="Times New Roman" panose="02020603050405020304" pitchFamily="18" charset="0"/>
            </a:endParaRP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497068"/>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11. Introduction to Project Management Information System (PMIS)…</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a16="http://schemas.microsoft.com/office/drawing/2014/main" xmlns="" id="{695B71D2-E3E4-4201-ADD8-A1CC5B598D11}"/>
              </a:ext>
            </a:extLst>
          </p:cNvPr>
          <p:cNvSpPr txBox="1">
            <a:spLocks/>
          </p:cNvSpPr>
          <p:nvPr/>
        </p:nvSpPr>
        <p:spPr>
          <a:xfrm>
            <a:off x="243840" y="1125415"/>
            <a:ext cx="11719560" cy="536570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Functions</a:t>
            </a:r>
          </a:p>
          <a:p>
            <a:pPr marL="914400" lvl="1" indent="-457200" algn="just">
              <a:lnSpc>
                <a:spcPct val="10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During initiation phase, Project Manager uses PMIS to prepare preliminary budget including cost estimate and resource.</a:t>
            </a:r>
          </a:p>
          <a:p>
            <a:pPr marL="914400" lvl="1" indent="-457200" algn="just">
              <a:lnSpc>
                <a:spcPct val="10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It schedules the project.</a:t>
            </a:r>
          </a:p>
          <a:p>
            <a:pPr marL="914400" lvl="1" indent="-457200" algn="just">
              <a:lnSpc>
                <a:spcPct val="10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It define the scope of work, assists with preparing  the bid and can be used when presenting the data to decision-makers.</a:t>
            </a:r>
          </a:p>
          <a:p>
            <a:pPr marL="914400" lvl="1" indent="-457200" algn="just">
              <a:lnSpc>
                <a:spcPct val="10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It supports cost management planning including WBS analysis and integration of control processes. </a:t>
            </a:r>
          </a:p>
          <a:p>
            <a:pPr marL="914400" lvl="1" indent="-457200" algn="just">
              <a:lnSpc>
                <a:spcPct val="10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It proves beneficial to the Project Manager when resource planning in terms of availability and level.</a:t>
            </a:r>
          </a:p>
          <a:p>
            <a:pPr marL="914400" lvl="1" indent="-457200" algn="just">
              <a:lnSpc>
                <a:spcPct val="10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It establishes a baseline for project scope, schedule and cost.</a:t>
            </a:r>
          </a:p>
          <a:p>
            <a:pPr marL="914400" lvl="1" indent="-457200" algn="just">
              <a:lnSpc>
                <a:spcPct val="10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Once the project has been executed, PMIS starts collecting, organizing and storing data as it comes in from the project team, which is then compared to the baseline projections.</a:t>
            </a:r>
          </a:p>
          <a:p>
            <a:pPr marL="914400" lvl="1" indent="-457200" algn="just">
              <a:lnSpc>
                <a:spcPct val="10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It uses cost and schedule forecasts to help if changes are required mid-project.</a:t>
            </a:r>
          </a:p>
          <a:p>
            <a:pPr marL="914400" lvl="1" indent="-457200" algn="just">
              <a:lnSpc>
                <a:spcPct val="10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It supports materials management, cost collect, performance measurement and reporting.</a:t>
            </a:r>
          </a:p>
          <a:p>
            <a:pPr marL="914400" lvl="1" indent="-457200" algn="just">
              <a:lnSpc>
                <a:spcPct val="10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During closing, it review requirements to make sure that project has met all its goals and objectives.</a:t>
            </a:r>
          </a:p>
          <a:p>
            <a:pPr marL="914400" lvl="1" indent="-457200" algn="just">
              <a:lnSpc>
                <a:spcPct val="10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It organizes all the collected information for performance review, productivity analysis, final reports and then keeps an archive with the historical data for future projects.</a:t>
            </a:r>
            <a:endParaRPr lang="en-US" sz="2600" dirty="0">
              <a:latin typeface="Times New Roman" panose="02020603050405020304" pitchFamily="18" charset="0"/>
              <a:cs typeface="Times New Roman" panose="02020603050405020304" pitchFamily="18" charset="0"/>
            </a:endParaRPr>
          </a:p>
          <a:p>
            <a:pPr marL="914400" lvl="1" indent="-457200" algn="just">
              <a:lnSpc>
                <a:spcPct val="100000"/>
              </a:lnSpc>
              <a:buFont typeface="Courier New" panose="02070309020205020404" pitchFamily="49" charset="0"/>
              <a:buChar char="o"/>
            </a:pPr>
            <a:endParaRPr lang="en-US" sz="2600" dirty="0">
              <a:latin typeface="Times New Roman" panose="02020603050405020304" pitchFamily="18" charset="0"/>
              <a:cs typeface="Times New Roman" panose="02020603050405020304" pitchFamily="18" charset="0"/>
            </a:endParaRPr>
          </a:p>
          <a:p>
            <a:pPr marL="914400" lvl="1" indent="-457200" algn="just">
              <a:lnSpc>
                <a:spcPct val="100000"/>
              </a:lnSpc>
              <a:buFont typeface="Courier New" panose="02070309020205020404" pitchFamily="49" charset="0"/>
              <a:buChar char="o"/>
            </a:pPr>
            <a:endParaRPr lang="en-US" sz="2600" dirty="0">
              <a:latin typeface="Times New Roman" panose="02020603050405020304" pitchFamily="18" charset="0"/>
              <a:cs typeface="Times New Roman" panose="02020603050405020304" pitchFamily="18" charset="0"/>
            </a:endParaRP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1341121"/>
            <a:ext cx="11475720" cy="2103120"/>
          </a:xfrm>
        </p:spPr>
        <p:txBody>
          <a:bodyPr>
            <a:noAutofit/>
          </a:bodyPr>
          <a:lstStyle/>
          <a:p>
            <a:r>
              <a:rPr lang="en-US" sz="4800" b="1" dirty="0">
                <a:latin typeface="Times New Roman" panose="02020603050405020304" pitchFamily="18" charset="0"/>
                <a:cs typeface="Times New Roman" panose="02020603050405020304" pitchFamily="18" charset="0"/>
              </a:rPr>
              <a:t>Thank you</a:t>
            </a: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Tree>
    <p:extLst>
      <p:ext uri="{BB962C8B-B14F-4D97-AF65-F5344CB8AC3E}">
        <p14:creationId xmlns:p14="http://schemas.microsoft.com/office/powerpoint/2010/main" val="4195277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383" y="235527"/>
            <a:ext cx="11707090" cy="6483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6449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00A27-6B91-40B1-BE29-09EF4178EF37}"/>
              </a:ext>
            </a:extLst>
          </p:cNvPr>
          <p:cNvSpPr>
            <a:spLocks noGrp="1"/>
          </p:cNvSpPr>
          <p:nvPr>
            <p:ph type="ctrTitle"/>
          </p:nvPr>
        </p:nvSpPr>
        <p:spPr>
          <a:xfrm>
            <a:off x="358140" y="60960"/>
            <a:ext cx="11475720" cy="655320"/>
          </a:xfrm>
        </p:spPr>
        <p:txBody>
          <a:bodyPr>
            <a:noAutofit/>
          </a:bodyPr>
          <a:lstStyle/>
          <a:p>
            <a:r>
              <a:rPr lang="en-US" sz="3600" b="1" dirty="0">
                <a:latin typeface="Times New Roman" panose="02020603050405020304" pitchFamily="18" charset="0"/>
                <a:cs typeface="Times New Roman" panose="02020603050405020304" pitchFamily="18" charset="0"/>
              </a:rPr>
              <a:t>1. Work Breakdown </a:t>
            </a:r>
            <a:r>
              <a:rPr lang="en-US" sz="3600" b="1" dirty="0" smtClean="0">
                <a:latin typeface="Times New Roman" panose="02020603050405020304" pitchFamily="18" charset="0"/>
                <a:cs typeface="Times New Roman" panose="02020603050405020304" pitchFamily="18" charset="0"/>
              </a:rPr>
              <a:t>Structure</a:t>
            </a:r>
            <a:endParaRPr lang="en-US" sz="3600" b="1" dirty="0">
              <a:latin typeface="Times New Roman" panose="02020603050405020304" pitchFamily="18" charset="0"/>
              <a:cs typeface="Times New Roman" panose="02020603050405020304" pitchFamily="18" charset="0"/>
            </a:endParaRPr>
          </a:p>
        </p:txBody>
      </p:sp>
      <p:sp>
        <p:nvSpPr>
          <p:cNvPr id="4" name="Footer Placeholder 12">
            <a:extLst>
              <a:ext uri="{FF2B5EF4-FFF2-40B4-BE49-F238E27FC236}">
                <a16:creationId xmlns:a16="http://schemas.microsoft.com/office/drawing/2014/main" xmlns="" id="{556B2825-8F64-40A6-949E-DAC96F526047}"/>
              </a:ext>
            </a:extLst>
          </p:cNvPr>
          <p:cNvSpPr>
            <a:spLocks noGrp="1"/>
          </p:cNvSpPr>
          <p:nvPr>
            <p:ph type="ftr" sz="quarter" idx="11"/>
          </p:nvPr>
        </p:nvSpPr>
        <p:spPr>
          <a:xfrm>
            <a:off x="4038600" y="6086900"/>
            <a:ext cx="41148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6" name="Content Placeholder 2">
            <a:extLst>
              <a:ext uri="{FF2B5EF4-FFF2-40B4-BE49-F238E27FC236}">
                <a16:creationId xmlns:a16="http://schemas.microsoft.com/office/drawing/2014/main" xmlns="" id="{695B71D2-E3E4-4201-ADD8-A1CC5B598D11}"/>
              </a:ext>
            </a:extLst>
          </p:cNvPr>
          <p:cNvSpPr txBox="1">
            <a:spLocks/>
          </p:cNvSpPr>
          <p:nvPr/>
        </p:nvSpPr>
        <p:spPr>
          <a:xfrm>
            <a:off x="297765" y="815926"/>
            <a:ext cx="5413717" cy="54441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Different Forms of WBS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Phase-based Structure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Deliverable-based Structure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Responsibility-based Structure</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Resource Breakdown Structure</a:t>
            </a:r>
          </a:p>
          <a:p>
            <a:pPr marL="1371600" lvl="2" indent="-457200" algn="just">
              <a:lnSpc>
                <a:spcPct val="100000"/>
              </a:lnSpc>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xmlns="" id="{695B71D2-E3E4-4201-ADD8-A1CC5B598D11}"/>
              </a:ext>
            </a:extLst>
          </p:cNvPr>
          <p:cNvSpPr txBox="1">
            <a:spLocks/>
          </p:cNvSpPr>
          <p:nvPr/>
        </p:nvSpPr>
        <p:spPr>
          <a:xfrm>
            <a:off x="6006905" y="815926"/>
            <a:ext cx="5753686" cy="53433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Process to create WBS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Step 1: List high-level deliverables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Step 2: Think about tasks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Step 3: Prepare Minute Details</a:t>
            </a:r>
          </a:p>
          <a:p>
            <a:pPr marL="914400" lvl="1" indent="-457200" algn="just">
              <a:lnSpc>
                <a:spcPct val="100000"/>
              </a:lnSpc>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Step 4: Format and Estimate</a:t>
            </a:r>
          </a:p>
          <a:p>
            <a:pPr marL="914400" lvl="1" indent="-457200" algn="just">
              <a:lnSpc>
                <a:spcPct val="100000"/>
              </a:lnSpc>
              <a:buFont typeface="Courier New" panose="02070309020205020404" pitchFamily="49" charset="0"/>
              <a:buChar char="o"/>
            </a:pPr>
            <a:endParaRPr lang="en-US" sz="2600" dirty="0">
              <a:latin typeface="Times New Roman" panose="02020603050405020304" pitchFamily="18" charset="0"/>
              <a:cs typeface="Times New Roman" panose="02020603050405020304" pitchFamily="18" charset="0"/>
            </a:endParaRPr>
          </a:p>
          <a:p>
            <a:pPr marL="457200" indent="-457200" algn="just">
              <a:lnSpc>
                <a:spcPct val="100000"/>
              </a:lnSpc>
              <a:buFont typeface="Courier New" panose="02070309020205020404" pitchFamily="49" charset="0"/>
              <a:buChar char="o"/>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79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Deliverable based WBS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6182" y="1440873"/>
            <a:ext cx="10072254" cy="5292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3465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Phase based WBS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982" y="1357745"/>
            <a:ext cx="10183091" cy="5500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249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Responsibility based WBS</a:t>
            </a:r>
            <a:endParaRPr lang="en-US" b="1" dirty="0">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endParaRPr lang="en-US" dirty="0"/>
          </a:p>
        </p:txBody>
      </p:sp>
      <p:sp>
        <p:nvSpPr>
          <p:cNvPr id="5" name="Rectangle 4"/>
          <p:cNvSpPr/>
          <p:nvPr/>
        </p:nvSpPr>
        <p:spPr>
          <a:xfrm>
            <a:off x="4294909" y="2050473"/>
            <a:ext cx="2549236" cy="9282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10545" y="2313709"/>
            <a:ext cx="2258291" cy="369332"/>
          </a:xfrm>
          <a:prstGeom prst="rect">
            <a:avLst/>
          </a:prstGeom>
          <a:noFill/>
        </p:spPr>
        <p:txBody>
          <a:bodyPr wrap="square" rtlCol="0">
            <a:spAutoFit/>
          </a:bodyPr>
          <a:lstStyle/>
          <a:p>
            <a:r>
              <a:rPr lang="en-US" dirty="0" smtClean="0"/>
              <a:t>Home Construction</a:t>
            </a:r>
            <a:endParaRPr lang="en-US" dirty="0"/>
          </a:p>
        </p:txBody>
      </p:sp>
      <p:sp>
        <p:nvSpPr>
          <p:cNvPr id="8" name="Rectangle 7"/>
          <p:cNvSpPr/>
          <p:nvPr/>
        </p:nvSpPr>
        <p:spPr>
          <a:xfrm>
            <a:off x="1177636" y="3408218"/>
            <a:ext cx="2549236" cy="9282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017818" y="3408218"/>
            <a:ext cx="2549236" cy="9282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37217" y="3415145"/>
            <a:ext cx="2549236" cy="9282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538853" y="3408218"/>
            <a:ext cx="2549236" cy="9282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61309" y="5056909"/>
            <a:ext cx="2549236" cy="9282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68291" y="5056909"/>
            <a:ext cx="2549236" cy="9282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02327" y="3574473"/>
            <a:ext cx="2133600" cy="369332"/>
          </a:xfrm>
          <a:prstGeom prst="rect">
            <a:avLst/>
          </a:prstGeom>
          <a:noFill/>
        </p:spPr>
        <p:txBody>
          <a:bodyPr wrap="square" rtlCol="0">
            <a:spAutoFit/>
          </a:bodyPr>
          <a:lstStyle/>
          <a:p>
            <a:r>
              <a:rPr lang="en-US" dirty="0" smtClean="0"/>
              <a:t>Architect</a:t>
            </a:r>
            <a:endParaRPr lang="en-US" dirty="0"/>
          </a:p>
        </p:txBody>
      </p:sp>
      <p:sp>
        <p:nvSpPr>
          <p:cNvPr id="15" name="TextBox 14"/>
          <p:cNvSpPr txBox="1"/>
          <p:nvPr/>
        </p:nvSpPr>
        <p:spPr>
          <a:xfrm>
            <a:off x="4308763" y="3687679"/>
            <a:ext cx="2133600" cy="369332"/>
          </a:xfrm>
          <a:prstGeom prst="rect">
            <a:avLst/>
          </a:prstGeom>
          <a:noFill/>
        </p:spPr>
        <p:txBody>
          <a:bodyPr wrap="square" rtlCol="0">
            <a:spAutoFit/>
          </a:bodyPr>
          <a:lstStyle/>
          <a:p>
            <a:r>
              <a:rPr lang="en-US" dirty="0" smtClean="0"/>
              <a:t>Civil Engineer</a:t>
            </a:r>
            <a:endParaRPr lang="en-US" dirty="0"/>
          </a:p>
        </p:txBody>
      </p:sp>
      <p:sp>
        <p:nvSpPr>
          <p:cNvPr id="16" name="TextBox 15"/>
          <p:cNvSpPr txBox="1"/>
          <p:nvPr/>
        </p:nvSpPr>
        <p:spPr>
          <a:xfrm>
            <a:off x="7045035" y="3759139"/>
            <a:ext cx="2133600" cy="369332"/>
          </a:xfrm>
          <a:prstGeom prst="rect">
            <a:avLst/>
          </a:prstGeom>
          <a:noFill/>
        </p:spPr>
        <p:txBody>
          <a:bodyPr wrap="square" rtlCol="0">
            <a:spAutoFit/>
          </a:bodyPr>
          <a:lstStyle/>
          <a:p>
            <a:r>
              <a:rPr lang="en-US" dirty="0" smtClean="0"/>
              <a:t>Contractor/</a:t>
            </a:r>
            <a:r>
              <a:rPr lang="en-US" dirty="0" err="1" smtClean="0"/>
              <a:t>Labourer</a:t>
            </a:r>
            <a:endParaRPr lang="en-US" dirty="0"/>
          </a:p>
        </p:txBody>
      </p:sp>
      <p:sp>
        <p:nvSpPr>
          <p:cNvPr id="17" name="TextBox 16"/>
          <p:cNvSpPr txBox="1"/>
          <p:nvPr/>
        </p:nvSpPr>
        <p:spPr>
          <a:xfrm>
            <a:off x="9746671" y="3687679"/>
            <a:ext cx="2133600" cy="369332"/>
          </a:xfrm>
          <a:prstGeom prst="rect">
            <a:avLst/>
          </a:prstGeom>
          <a:noFill/>
        </p:spPr>
        <p:txBody>
          <a:bodyPr wrap="square" rtlCol="0">
            <a:spAutoFit/>
          </a:bodyPr>
          <a:lstStyle/>
          <a:p>
            <a:r>
              <a:rPr lang="en-US" dirty="0" smtClean="0"/>
              <a:t>Carpenter</a:t>
            </a:r>
            <a:endParaRPr lang="en-US" dirty="0"/>
          </a:p>
        </p:txBody>
      </p:sp>
      <p:sp>
        <p:nvSpPr>
          <p:cNvPr id="18" name="TextBox 17"/>
          <p:cNvSpPr txBox="1"/>
          <p:nvPr/>
        </p:nvSpPr>
        <p:spPr>
          <a:xfrm>
            <a:off x="2452254" y="5336370"/>
            <a:ext cx="2133600" cy="369332"/>
          </a:xfrm>
          <a:prstGeom prst="rect">
            <a:avLst/>
          </a:prstGeom>
          <a:noFill/>
        </p:spPr>
        <p:txBody>
          <a:bodyPr wrap="square" rtlCol="0">
            <a:spAutoFit/>
          </a:bodyPr>
          <a:lstStyle/>
          <a:p>
            <a:r>
              <a:rPr lang="en-US" dirty="0" smtClean="0"/>
              <a:t>Electrician</a:t>
            </a:r>
            <a:endParaRPr lang="en-US" dirty="0"/>
          </a:p>
        </p:txBody>
      </p:sp>
      <p:sp>
        <p:nvSpPr>
          <p:cNvPr id="19" name="TextBox 18"/>
          <p:cNvSpPr txBox="1"/>
          <p:nvPr/>
        </p:nvSpPr>
        <p:spPr>
          <a:xfrm>
            <a:off x="6276109" y="5336370"/>
            <a:ext cx="2133600" cy="369332"/>
          </a:xfrm>
          <a:prstGeom prst="rect">
            <a:avLst/>
          </a:prstGeom>
          <a:noFill/>
        </p:spPr>
        <p:txBody>
          <a:bodyPr wrap="square" rtlCol="0">
            <a:spAutoFit/>
          </a:bodyPr>
          <a:lstStyle/>
          <a:p>
            <a:r>
              <a:rPr lang="en-US" dirty="0" smtClean="0"/>
              <a:t>Plumber</a:t>
            </a:r>
            <a:endParaRPr lang="en-US" dirty="0"/>
          </a:p>
        </p:txBody>
      </p:sp>
      <p:sp>
        <p:nvSpPr>
          <p:cNvPr id="20" name="Rectangle 19"/>
          <p:cNvSpPr/>
          <p:nvPr/>
        </p:nvSpPr>
        <p:spPr>
          <a:xfrm>
            <a:off x="8908473" y="5031570"/>
            <a:ext cx="2549236" cy="9282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9178635" y="5338740"/>
            <a:ext cx="2133600" cy="369332"/>
          </a:xfrm>
          <a:prstGeom prst="rect">
            <a:avLst/>
          </a:prstGeom>
          <a:noFill/>
        </p:spPr>
        <p:txBody>
          <a:bodyPr wrap="square" rtlCol="0">
            <a:spAutoFit/>
          </a:bodyPr>
          <a:lstStyle/>
          <a:p>
            <a:r>
              <a:rPr lang="en-US" dirty="0" smtClean="0"/>
              <a:t>Painter</a:t>
            </a:r>
            <a:endParaRPr lang="en-US" dirty="0"/>
          </a:p>
        </p:txBody>
      </p:sp>
    </p:spTree>
    <p:extLst>
      <p:ext uri="{BB962C8B-B14F-4D97-AF65-F5344CB8AC3E}">
        <p14:creationId xmlns:p14="http://schemas.microsoft.com/office/powerpoint/2010/main" val="3494485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1803</TotalTime>
  <Words>3576</Words>
  <Application>Microsoft Office PowerPoint</Application>
  <PresentationFormat>Custom</PresentationFormat>
  <Paragraphs>436</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Module 3  Project Planning &amp; Scheduling</vt:lpstr>
      <vt:lpstr>Points to be Covered…</vt:lpstr>
      <vt:lpstr>1. Work Breakdown Structure</vt:lpstr>
      <vt:lpstr>Work Breakdown Structure</vt:lpstr>
      <vt:lpstr>PowerPoint Presentation</vt:lpstr>
      <vt:lpstr>1. Work Breakdown Structure</vt:lpstr>
      <vt:lpstr>Deliverable based WBS</vt:lpstr>
      <vt:lpstr>Phase based WBS</vt:lpstr>
      <vt:lpstr>Responsibility based WBS</vt:lpstr>
      <vt:lpstr>Resource based WBS</vt:lpstr>
      <vt:lpstr>1. Work Breakdown Structure…</vt:lpstr>
      <vt:lpstr>1. Work Breakdown Structure…</vt:lpstr>
      <vt:lpstr>PowerPoint Presentation</vt:lpstr>
      <vt:lpstr>2. Linear Responsibility Chart</vt:lpstr>
      <vt:lpstr>3. Interface Coordination</vt:lpstr>
      <vt:lpstr>3. Interface Coordination…</vt:lpstr>
      <vt:lpstr>3. Interface Coordination…</vt:lpstr>
      <vt:lpstr>3. Interface Coordination…</vt:lpstr>
      <vt:lpstr>4. Concurrent Engineering</vt:lpstr>
      <vt:lpstr>4. Concurrent Engineering…</vt:lpstr>
      <vt:lpstr>5. Project Cost Estimation and Budgeting</vt:lpstr>
      <vt:lpstr>5. Project Cost Estimation and Budgeting…</vt:lpstr>
      <vt:lpstr>5. Project Cost Estimation and Budgeting…</vt:lpstr>
      <vt:lpstr>Tools and technique for cost estimation</vt:lpstr>
      <vt:lpstr>Tools and technique for cost estimation</vt:lpstr>
      <vt:lpstr>Tools and technique for cost estimation</vt:lpstr>
      <vt:lpstr>Tools and technique for cost estimation</vt:lpstr>
      <vt:lpstr>Tools and technique for cost estimation</vt:lpstr>
      <vt:lpstr>Tools and technique for cost estimation</vt:lpstr>
      <vt:lpstr>Tools and technique for cost estimation</vt:lpstr>
      <vt:lpstr>5. Project Cost Estimation and Budgeting…</vt:lpstr>
      <vt:lpstr>5. Project Cost Estimation and Budgeting…</vt:lpstr>
      <vt:lpstr>6. Top Down and Bottom Up Budgeting</vt:lpstr>
      <vt:lpstr>7. Networking and Scheduling Techniques</vt:lpstr>
      <vt:lpstr>7. Networking and Scheduling Techniques…</vt:lpstr>
      <vt:lpstr>8. PERT</vt:lpstr>
      <vt:lpstr>8. PERT…</vt:lpstr>
      <vt:lpstr>8. PERT…</vt:lpstr>
      <vt:lpstr>9. CPM</vt:lpstr>
      <vt:lpstr>9. CPM…</vt:lpstr>
      <vt:lpstr>10. GANTT Chart</vt:lpstr>
      <vt:lpstr>10. GANTT Chart…</vt:lpstr>
      <vt:lpstr>10. GANTT Chart…</vt:lpstr>
      <vt:lpstr>10. GANTT Chart…</vt:lpstr>
      <vt:lpstr>11. Introduction to Project Management Information System (PMIS)</vt:lpstr>
      <vt:lpstr>11. Introduction to Project Management Information System (PMIS)…</vt:lpstr>
      <vt:lpstr>11. Introduction to Project Management Information System (PMIS)…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Project Planning &amp; Scheduling</dc:title>
  <dc:creator>RUDRA</dc:creator>
  <cp:lastModifiedBy>Asha</cp:lastModifiedBy>
  <cp:revision>34</cp:revision>
  <dcterms:created xsi:type="dcterms:W3CDTF">2021-03-21T09:25:00Z</dcterms:created>
  <dcterms:modified xsi:type="dcterms:W3CDTF">2022-12-23T05:45:20Z</dcterms:modified>
</cp:coreProperties>
</file>