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
  </p:notesMasterIdLst>
  <p:handoutMasterIdLst>
    <p:handoutMasterId r:id="rId16"/>
  </p:handoutMasterIdLst>
  <p:sldIdLst>
    <p:sldId id="256" r:id="rId2"/>
    <p:sldId id="272" r:id="rId3"/>
    <p:sldId id="273" r:id="rId4"/>
    <p:sldId id="274" r:id="rId5"/>
    <p:sldId id="275" r:id="rId6"/>
    <p:sldId id="283" r:id="rId7"/>
    <p:sldId id="276" r:id="rId8"/>
    <p:sldId id="277" r:id="rId9"/>
    <p:sldId id="278" r:id="rId10"/>
    <p:sldId id="279" r:id="rId11"/>
    <p:sldId id="280" r:id="rId12"/>
    <p:sldId id="281" r:id="rId13"/>
    <p:sldId id="282"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42" charset="0"/>
        <a:ea typeface="+mn-ea"/>
        <a:cs typeface="Times New Roman" pitchFamily="26" charset="0"/>
      </a:defRPr>
    </a:lvl1pPr>
    <a:lvl2pPr marL="457200" algn="l" rtl="0" fontAlgn="base">
      <a:spcBef>
        <a:spcPct val="0"/>
      </a:spcBef>
      <a:spcAft>
        <a:spcPct val="0"/>
      </a:spcAft>
      <a:defRPr sz="2400" kern="1200">
        <a:solidFill>
          <a:schemeClr val="tx1"/>
        </a:solidFill>
        <a:latin typeface="Tahoma" pitchFamily="42" charset="0"/>
        <a:ea typeface="+mn-ea"/>
        <a:cs typeface="Times New Roman" pitchFamily="26" charset="0"/>
      </a:defRPr>
    </a:lvl2pPr>
    <a:lvl3pPr marL="914400" algn="l" rtl="0" fontAlgn="base">
      <a:spcBef>
        <a:spcPct val="0"/>
      </a:spcBef>
      <a:spcAft>
        <a:spcPct val="0"/>
      </a:spcAft>
      <a:defRPr sz="2400" kern="1200">
        <a:solidFill>
          <a:schemeClr val="tx1"/>
        </a:solidFill>
        <a:latin typeface="Tahoma" pitchFamily="42" charset="0"/>
        <a:ea typeface="+mn-ea"/>
        <a:cs typeface="Times New Roman" pitchFamily="26" charset="0"/>
      </a:defRPr>
    </a:lvl3pPr>
    <a:lvl4pPr marL="1371600" algn="l" rtl="0" fontAlgn="base">
      <a:spcBef>
        <a:spcPct val="0"/>
      </a:spcBef>
      <a:spcAft>
        <a:spcPct val="0"/>
      </a:spcAft>
      <a:defRPr sz="2400" kern="1200">
        <a:solidFill>
          <a:schemeClr val="tx1"/>
        </a:solidFill>
        <a:latin typeface="Tahoma" pitchFamily="42" charset="0"/>
        <a:ea typeface="+mn-ea"/>
        <a:cs typeface="Times New Roman" pitchFamily="26" charset="0"/>
      </a:defRPr>
    </a:lvl4pPr>
    <a:lvl5pPr marL="1828800" algn="l" rtl="0" fontAlgn="base">
      <a:spcBef>
        <a:spcPct val="0"/>
      </a:spcBef>
      <a:spcAft>
        <a:spcPct val="0"/>
      </a:spcAft>
      <a:defRPr sz="2400" kern="1200">
        <a:solidFill>
          <a:schemeClr val="tx1"/>
        </a:solidFill>
        <a:latin typeface="Tahoma" pitchFamily="42" charset="0"/>
        <a:ea typeface="+mn-ea"/>
        <a:cs typeface="Times New Roman" pitchFamily="26" charset="0"/>
      </a:defRPr>
    </a:lvl5pPr>
    <a:lvl6pPr marL="2286000" algn="l" defTabSz="914400" rtl="0" eaLnBrk="1" latinLnBrk="0" hangingPunct="1">
      <a:defRPr sz="2400" kern="1200">
        <a:solidFill>
          <a:schemeClr val="tx1"/>
        </a:solidFill>
        <a:latin typeface="Tahoma" pitchFamily="42" charset="0"/>
        <a:ea typeface="+mn-ea"/>
        <a:cs typeface="Times New Roman" pitchFamily="26" charset="0"/>
      </a:defRPr>
    </a:lvl6pPr>
    <a:lvl7pPr marL="2743200" algn="l" defTabSz="914400" rtl="0" eaLnBrk="1" latinLnBrk="0" hangingPunct="1">
      <a:defRPr sz="2400" kern="1200">
        <a:solidFill>
          <a:schemeClr val="tx1"/>
        </a:solidFill>
        <a:latin typeface="Tahoma" pitchFamily="42" charset="0"/>
        <a:ea typeface="+mn-ea"/>
        <a:cs typeface="Times New Roman" pitchFamily="26" charset="0"/>
      </a:defRPr>
    </a:lvl7pPr>
    <a:lvl8pPr marL="3200400" algn="l" defTabSz="914400" rtl="0" eaLnBrk="1" latinLnBrk="0" hangingPunct="1">
      <a:defRPr sz="2400" kern="1200">
        <a:solidFill>
          <a:schemeClr val="tx1"/>
        </a:solidFill>
        <a:latin typeface="Tahoma" pitchFamily="42" charset="0"/>
        <a:ea typeface="+mn-ea"/>
        <a:cs typeface="Times New Roman" pitchFamily="26" charset="0"/>
      </a:defRPr>
    </a:lvl8pPr>
    <a:lvl9pPr marL="3657600" algn="l" defTabSz="914400" rtl="0" eaLnBrk="1" latinLnBrk="0" hangingPunct="1">
      <a:defRPr sz="2400" kern="1200">
        <a:solidFill>
          <a:schemeClr val="tx1"/>
        </a:solidFill>
        <a:latin typeface="Tahoma" pitchFamily="42" charset="0"/>
        <a:ea typeface="+mn-ea"/>
        <a:cs typeface="Times New Roman" pitchFamily="26"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3" d="100"/>
          <a:sy n="73" d="100"/>
        </p:scale>
        <p:origin x="12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902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902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902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15A6EEF-90BC-4720-BE75-7E69E4F8694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36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6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6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36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4D84C68-B01F-4BEE-9A9C-FA32C9AFA596}" type="slidenum">
              <a:rPr lang="fa-I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Times New Roman" pitchFamily="26" charset="0"/>
      </a:defRPr>
    </a:lvl1pPr>
    <a:lvl2pPr marL="457200" algn="l" rtl="0" fontAlgn="base">
      <a:spcBef>
        <a:spcPct val="30000"/>
      </a:spcBef>
      <a:spcAft>
        <a:spcPct val="0"/>
      </a:spcAft>
      <a:defRPr kumimoji="1" sz="1200" kern="1200">
        <a:solidFill>
          <a:schemeClr val="tx1"/>
        </a:solidFill>
        <a:latin typeface="Arial" charset="0"/>
        <a:ea typeface="+mn-ea"/>
        <a:cs typeface="Times New Roman" pitchFamily="26" charset="0"/>
      </a:defRPr>
    </a:lvl2pPr>
    <a:lvl3pPr marL="914400" algn="l" rtl="0" fontAlgn="base">
      <a:spcBef>
        <a:spcPct val="30000"/>
      </a:spcBef>
      <a:spcAft>
        <a:spcPct val="0"/>
      </a:spcAft>
      <a:defRPr kumimoji="1" sz="1200" kern="1200">
        <a:solidFill>
          <a:schemeClr val="tx1"/>
        </a:solidFill>
        <a:latin typeface="Arial" charset="0"/>
        <a:ea typeface="+mn-ea"/>
        <a:cs typeface="Times New Roman" pitchFamily="26" charset="0"/>
      </a:defRPr>
    </a:lvl3pPr>
    <a:lvl4pPr marL="1371600" algn="l" rtl="0" fontAlgn="base">
      <a:spcBef>
        <a:spcPct val="30000"/>
      </a:spcBef>
      <a:spcAft>
        <a:spcPct val="0"/>
      </a:spcAft>
      <a:defRPr kumimoji="1" sz="1200" kern="1200">
        <a:solidFill>
          <a:schemeClr val="tx1"/>
        </a:solidFill>
        <a:latin typeface="Arial" charset="0"/>
        <a:ea typeface="+mn-ea"/>
        <a:cs typeface="Times New Roman" pitchFamily="26" charset="0"/>
      </a:defRPr>
    </a:lvl4pPr>
    <a:lvl5pPr marL="1828800" algn="l" rtl="0" fontAlgn="base">
      <a:spcBef>
        <a:spcPct val="30000"/>
      </a:spcBef>
      <a:spcAft>
        <a:spcPct val="0"/>
      </a:spcAft>
      <a:defRPr kumimoji="1" sz="1200" kern="1200">
        <a:solidFill>
          <a:schemeClr val="tx1"/>
        </a:solidFill>
        <a:latin typeface="Arial" charset="0"/>
        <a:ea typeface="+mn-ea"/>
        <a:cs typeface="Times New Roman" pitchFamily="2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438400"/>
            <a:ext cx="9009063" cy="1052513"/>
            <a:chOff x="0" y="1536"/>
            <a:chExt cx="5675" cy="663"/>
          </a:xfrm>
        </p:grpSpPr>
        <p:grpSp>
          <p:nvGrpSpPr>
            <p:cNvPr id="65539" name="Group 3"/>
            <p:cNvGrpSpPr>
              <a:grpSpLocks/>
            </p:cNvGrpSpPr>
            <p:nvPr/>
          </p:nvGrpSpPr>
          <p:grpSpPr bwMode="auto">
            <a:xfrm>
              <a:off x="183" y="1604"/>
              <a:ext cx="448" cy="299"/>
              <a:chOff x="720" y="336"/>
              <a:chExt cx="624" cy="432"/>
            </a:xfrm>
          </p:grpSpPr>
          <p:sp>
            <p:nvSpPr>
              <p:cNvPr id="6554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IN"/>
              </a:p>
            </p:txBody>
          </p:sp>
          <p:sp>
            <p:nvSpPr>
              <p:cNvPr id="655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IN"/>
              </a:p>
            </p:txBody>
          </p:sp>
        </p:grpSp>
        <p:grpSp>
          <p:nvGrpSpPr>
            <p:cNvPr id="65542" name="Group 6"/>
            <p:cNvGrpSpPr>
              <a:grpSpLocks/>
            </p:cNvGrpSpPr>
            <p:nvPr/>
          </p:nvGrpSpPr>
          <p:grpSpPr bwMode="auto">
            <a:xfrm>
              <a:off x="261" y="1870"/>
              <a:ext cx="465" cy="299"/>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IN"/>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IN"/>
              </a:p>
            </p:txBody>
          </p:sp>
        </p:grpSp>
        <p:sp>
          <p:nvSpPr>
            <p:cNvPr id="655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IN"/>
            </a:p>
          </p:txBody>
        </p:sp>
        <p:sp>
          <p:nvSpPr>
            <p:cNvPr id="6554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IN"/>
            </a:p>
          </p:txBody>
        </p:sp>
        <p:sp>
          <p:nvSpPr>
            <p:cNvPr id="655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IN"/>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10" charset="2"/>
              <a:buNone/>
              <a:defRPr/>
            </a:lvl1pPr>
          </a:lstStyle>
          <a:p>
            <a:r>
              <a:rPr lang="en-US"/>
              <a:t>Click to edit Master subtitle style</a:t>
            </a:r>
          </a:p>
        </p:txBody>
      </p:sp>
      <p:sp>
        <p:nvSpPr>
          <p:cNvPr id="655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655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655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542007-57D6-4B08-A167-13FE57B93D7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C3CEA1-E628-4B60-B665-59900D75701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EC9991-C60D-46DF-A6F8-9C1BF3D3CD7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052B145-DEC6-4FB8-9CB1-98D50604550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33D546-98EF-4446-BE51-AB9103EFBA2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F00C6B-49C5-4899-9922-BF6F2C6FFF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E84D836-30A1-4FF6-BD08-EFB45B99515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49ECDC9-007C-497A-9116-1A9CCF30C9B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0728BF1-08D3-4075-AB87-D04AC1DAA0A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9E8AB9-0E1C-4FF2-96C8-A420CFEA59F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C175B4-DFA3-4186-B536-932BBA2336C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6452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7946C972-9C6F-4C2E-8266-355D62189F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42" charset="0"/>
          <a:cs typeface="Times New Roman" pitchFamily="26" charset="0"/>
        </a:defRPr>
      </a:lvl2pPr>
      <a:lvl3pPr algn="l" rtl="0" fontAlgn="base">
        <a:spcBef>
          <a:spcPct val="0"/>
        </a:spcBef>
        <a:spcAft>
          <a:spcPct val="0"/>
        </a:spcAft>
        <a:defRPr sz="4400">
          <a:solidFill>
            <a:schemeClr val="tx2"/>
          </a:solidFill>
          <a:latin typeface="Tahoma" pitchFamily="42" charset="0"/>
          <a:cs typeface="Times New Roman" pitchFamily="26" charset="0"/>
        </a:defRPr>
      </a:lvl3pPr>
      <a:lvl4pPr algn="l" rtl="0" fontAlgn="base">
        <a:spcBef>
          <a:spcPct val="0"/>
        </a:spcBef>
        <a:spcAft>
          <a:spcPct val="0"/>
        </a:spcAft>
        <a:defRPr sz="4400">
          <a:solidFill>
            <a:schemeClr val="tx2"/>
          </a:solidFill>
          <a:latin typeface="Tahoma" pitchFamily="42" charset="0"/>
          <a:cs typeface="Times New Roman" pitchFamily="26" charset="0"/>
        </a:defRPr>
      </a:lvl4pPr>
      <a:lvl5pPr algn="l" rtl="0" fontAlgn="base">
        <a:spcBef>
          <a:spcPct val="0"/>
        </a:spcBef>
        <a:spcAft>
          <a:spcPct val="0"/>
        </a:spcAft>
        <a:defRPr sz="4400">
          <a:solidFill>
            <a:schemeClr val="tx2"/>
          </a:solidFill>
          <a:latin typeface="Tahoma" pitchFamily="42" charset="0"/>
          <a:cs typeface="Times New Roman" pitchFamily="26" charset="0"/>
        </a:defRPr>
      </a:lvl5pPr>
      <a:lvl6pPr marL="457200" algn="l" rtl="0" fontAlgn="base">
        <a:spcBef>
          <a:spcPct val="0"/>
        </a:spcBef>
        <a:spcAft>
          <a:spcPct val="0"/>
        </a:spcAft>
        <a:defRPr sz="4400">
          <a:solidFill>
            <a:schemeClr val="tx2"/>
          </a:solidFill>
          <a:latin typeface="Tahoma" pitchFamily="42" charset="0"/>
          <a:cs typeface="Times New Roman" pitchFamily="26" charset="0"/>
        </a:defRPr>
      </a:lvl6pPr>
      <a:lvl7pPr marL="914400" algn="l" rtl="0" fontAlgn="base">
        <a:spcBef>
          <a:spcPct val="0"/>
        </a:spcBef>
        <a:spcAft>
          <a:spcPct val="0"/>
        </a:spcAft>
        <a:defRPr sz="4400">
          <a:solidFill>
            <a:schemeClr val="tx2"/>
          </a:solidFill>
          <a:latin typeface="Tahoma" pitchFamily="42" charset="0"/>
          <a:cs typeface="Times New Roman" pitchFamily="26" charset="0"/>
        </a:defRPr>
      </a:lvl7pPr>
      <a:lvl8pPr marL="1371600" algn="l" rtl="0" fontAlgn="base">
        <a:spcBef>
          <a:spcPct val="0"/>
        </a:spcBef>
        <a:spcAft>
          <a:spcPct val="0"/>
        </a:spcAft>
        <a:defRPr sz="4400">
          <a:solidFill>
            <a:schemeClr val="tx2"/>
          </a:solidFill>
          <a:latin typeface="Tahoma" pitchFamily="42" charset="0"/>
          <a:cs typeface="Times New Roman" pitchFamily="26" charset="0"/>
        </a:defRPr>
      </a:lvl8pPr>
      <a:lvl9pPr marL="1828800" algn="l" rtl="0" fontAlgn="base">
        <a:spcBef>
          <a:spcPct val="0"/>
        </a:spcBef>
        <a:spcAft>
          <a:spcPct val="0"/>
        </a:spcAft>
        <a:defRPr sz="4400">
          <a:solidFill>
            <a:schemeClr val="tx2"/>
          </a:solidFill>
          <a:latin typeface="Tahoma" pitchFamily="42" charset="0"/>
          <a:cs typeface="Times New Roman" pitchFamily="26" charset="0"/>
        </a:defRPr>
      </a:lvl9pPr>
    </p:titleStyle>
    <p:bodyStyle>
      <a:lvl1pPr marL="342900" indent="-342900" algn="l" rtl="0" fontAlgn="base">
        <a:spcBef>
          <a:spcPct val="20000"/>
        </a:spcBef>
        <a:spcAft>
          <a:spcPct val="0"/>
        </a:spcAft>
        <a:buClr>
          <a:schemeClr val="folHlink"/>
        </a:buClr>
        <a:buSzPct val="60000"/>
        <a:buFont typeface="Wingdings" pitchFamily="10"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10" charset="2"/>
        <a:buChar char="n"/>
        <a:defRPr sz="2800">
          <a:solidFill>
            <a:schemeClr val="tx1"/>
          </a:solidFill>
          <a:latin typeface="+mn-lt"/>
          <a:cs typeface="+mn-cs"/>
        </a:defRPr>
      </a:lvl2pPr>
      <a:lvl3pPr marL="1143000" indent="-228600" algn="l" rtl="0" fontAlgn="base">
        <a:spcBef>
          <a:spcPct val="20000"/>
        </a:spcBef>
        <a:spcAft>
          <a:spcPct val="0"/>
        </a:spcAft>
        <a:buClr>
          <a:schemeClr val="folHlink"/>
        </a:buClr>
        <a:buSzPct val="50000"/>
        <a:buFont typeface="Wingdings" pitchFamily="10"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55000"/>
        <a:buFont typeface="Wingdings" pitchFamily="10" charset="2"/>
        <a:buChar char="n"/>
        <a:defRPr sz="2000">
          <a:solidFill>
            <a:schemeClr val="tx1"/>
          </a:solidFill>
          <a:latin typeface="+mn-lt"/>
          <a:cs typeface="+mn-cs"/>
        </a:defRPr>
      </a:lvl4pPr>
      <a:lvl5pPr marL="2057400" indent="-228600" algn="l" rtl="0" fontAlgn="base">
        <a:spcBef>
          <a:spcPct val="20000"/>
        </a:spcBef>
        <a:spcAft>
          <a:spcPct val="0"/>
        </a:spcAft>
        <a:buClr>
          <a:schemeClr val="accent1"/>
        </a:buClr>
        <a:buSzPct val="50000"/>
        <a:buFont typeface="Wingdings" pitchFamily="10"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10"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10"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10"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10"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990600" y="1828800"/>
            <a:ext cx="7973888" cy="1143000"/>
          </a:xfrm>
        </p:spPr>
        <p:txBody>
          <a:bodyPr/>
          <a:lstStyle/>
          <a:p>
            <a:pPr algn="ctr"/>
            <a:r>
              <a:rPr lang="en-US" sz="3600" b="1" dirty="0" smtClean="0"/>
              <a:t>Marketing Management </a:t>
            </a:r>
            <a:br>
              <a:rPr lang="en-US" sz="3600" b="1" dirty="0" smtClean="0"/>
            </a:br>
            <a:r>
              <a:rPr lang="en-US" sz="3600" dirty="0" smtClean="0"/>
              <a:t>Definition and Basic Concepts</a:t>
            </a:r>
            <a:r>
              <a:rPr lang="en-US" sz="3600" b="1" dirty="0" smtClean="0"/>
              <a:t> </a:t>
            </a:r>
            <a:r>
              <a:rPr lang="en-US" sz="3600" dirty="0" smtClean="0"/>
              <a:t>(Part-I)</a:t>
            </a:r>
            <a:endParaRPr lang="en-US" sz="3600" dirty="0"/>
          </a:p>
        </p:txBody>
      </p:sp>
      <p:sp>
        <p:nvSpPr>
          <p:cNvPr id="95235" name="Rectangle 3"/>
          <p:cNvSpPr>
            <a:spLocks noGrp="1" noChangeArrowheads="1"/>
          </p:cNvSpPr>
          <p:nvPr>
            <p:ph type="subTitle" idx="1"/>
          </p:nvPr>
        </p:nvSpPr>
        <p:spPr>
          <a:xfrm>
            <a:off x="539552" y="3886200"/>
            <a:ext cx="8064896" cy="1752600"/>
          </a:xfrm>
        </p:spPr>
        <p:txBody>
          <a:bodyPr/>
          <a:lstStyle/>
          <a:p>
            <a:r>
              <a:rPr lang="en-US" dirty="0" smtClean="0"/>
              <a:t>(Manish Lamba)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p:cNvGrpSpPr>
            <a:grpSpLocks/>
          </p:cNvGrpSpPr>
          <p:nvPr/>
        </p:nvGrpSpPr>
        <p:grpSpPr bwMode="auto">
          <a:xfrm>
            <a:off x="1257300" y="2016649"/>
            <a:ext cx="6843092" cy="2064814"/>
            <a:chOff x="1980" y="3214"/>
            <a:chExt cx="7560" cy="3266"/>
          </a:xfrm>
        </p:grpSpPr>
        <p:sp>
          <p:nvSpPr>
            <p:cNvPr id="121859" name="AutoShape 3"/>
            <p:cNvSpPr>
              <a:spLocks noChangeArrowheads="1"/>
            </p:cNvSpPr>
            <p:nvPr/>
          </p:nvSpPr>
          <p:spPr bwMode="auto">
            <a:xfrm>
              <a:off x="2160" y="3600"/>
              <a:ext cx="7380" cy="2520"/>
            </a:xfrm>
            <a:prstGeom prst="rightArrow">
              <a:avLst>
                <a:gd name="adj1" fmla="val 50000"/>
                <a:gd name="adj2" fmla="val 73214"/>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eaLnBrk="0" hangingPunct="0"/>
              <a:endParaRPr lang="en-US" sz="1200">
                <a:latin typeface="Times New Roman" pitchFamily="26" charset="0"/>
              </a:endParaRPr>
            </a:p>
          </p:txBody>
        </p:sp>
        <p:sp>
          <p:nvSpPr>
            <p:cNvPr id="121860" name="Text Box 4"/>
            <p:cNvSpPr txBox="1">
              <a:spLocks noChangeArrowheads="1"/>
            </p:cNvSpPr>
            <p:nvPr/>
          </p:nvSpPr>
          <p:spPr bwMode="auto">
            <a:xfrm>
              <a:off x="1980" y="4500"/>
              <a:ext cx="1800" cy="1440"/>
            </a:xfrm>
            <a:prstGeom prst="rect">
              <a:avLst/>
            </a:prstGeom>
            <a:noFill/>
            <a:ln w="9525">
              <a:noFill/>
              <a:miter lim="800000"/>
              <a:headEnd/>
              <a:tailEnd/>
            </a:ln>
          </p:spPr>
          <p:txBody>
            <a:bodyPr/>
            <a:lstStyle/>
            <a:p>
              <a:pPr algn="ctr" eaLnBrk="0" hangingPunct="0"/>
              <a:r>
                <a:rPr lang="en-US" sz="1400">
                  <a:latin typeface="Times New Roman" pitchFamily="26" charset="0"/>
                </a:rPr>
                <a:t>Factory</a:t>
              </a:r>
            </a:p>
          </p:txBody>
        </p:sp>
        <p:sp>
          <p:nvSpPr>
            <p:cNvPr id="121861" name="Text Box 5"/>
            <p:cNvSpPr txBox="1">
              <a:spLocks noChangeArrowheads="1"/>
            </p:cNvSpPr>
            <p:nvPr/>
          </p:nvSpPr>
          <p:spPr bwMode="auto">
            <a:xfrm>
              <a:off x="3234" y="4140"/>
              <a:ext cx="1533" cy="1440"/>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Existing </a:t>
              </a:r>
              <a:r>
                <a:rPr lang="en-US" sz="1400" dirty="0" smtClean="0">
                  <a:latin typeface="Times New Roman" pitchFamily="26" charset="0"/>
                </a:rPr>
                <a:t>Products</a:t>
              </a:r>
              <a:endParaRPr lang="en-US" sz="1400" dirty="0">
                <a:latin typeface="Times New Roman" pitchFamily="26" charset="0"/>
              </a:endParaRPr>
            </a:p>
          </p:txBody>
        </p:sp>
        <p:sp>
          <p:nvSpPr>
            <p:cNvPr id="121862" name="Text Box 6"/>
            <p:cNvSpPr txBox="1">
              <a:spLocks noChangeArrowheads="1"/>
            </p:cNvSpPr>
            <p:nvPr/>
          </p:nvSpPr>
          <p:spPr bwMode="auto">
            <a:xfrm>
              <a:off x="4320" y="3960"/>
              <a:ext cx="1800" cy="1440"/>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Selling </a:t>
              </a:r>
            </a:p>
            <a:p>
              <a:pPr algn="ctr" eaLnBrk="0" hangingPunct="0"/>
              <a:r>
                <a:rPr lang="en-US" sz="1400" dirty="0">
                  <a:latin typeface="Times New Roman" pitchFamily="26" charset="0"/>
                </a:rPr>
                <a:t>and </a:t>
              </a:r>
              <a:r>
                <a:rPr lang="en-US" sz="1400" dirty="0" smtClean="0">
                  <a:latin typeface="Times New Roman" pitchFamily="26" charset="0"/>
                </a:rPr>
                <a:t>Promoting </a:t>
              </a:r>
              <a:endParaRPr lang="en-US" sz="1400" dirty="0">
                <a:latin typeface="Times New Roman" pitchFamily="26" charset="0"/>
              </a:endParaRPr>
            </a:p>
          </p:txBody>
        </p:sp>
        <p:sp>
          <p:nvSpPr>
            <p:cNvPr id="121863" name="Text Box 7"/>
            <p:cNvSpPr txBox="1">
              <a:spLocks noChangeArrowheads="1"/>
            </p:cNvSpPr>
            <p:nvPr/>
          </p:nvSpPr>
          <p:spPr bwMode="auto">
            <a:xfrm>
              <a:off x="5990" y="4140"/>
              <a:ext cx="1800" cy="1440"/>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Profits through </a:t>
              </a:r>
              <a:r>
                <a:rPr lang="en-US" sz="1400" dirty="0" smtClean="0">
                  <a:latin typeface="Times New Roman" pitchFamily="26" charset="0"/>
                </a:rPr>
                <a:t>Sales Volume </a:t>
              </a:r>
              <a:endParaRPr lang="en-US" sz="1400" dirty="0">
                <a:latin typeface="Times New Roman" pitchFamily="26" charset="0"/>
              </a:endParaRPr>
            </a:p>
          </p:txBody>
        </p:sp>
        <p:sp>
          <p:nvSpPr>
            <p:cNvPr id="121864" name="Text Box 8"/>
            <p:cNvSpPr txBox="1">
              <a:spLocks noChangeArrowheads="1"/>
            </p:cNvSpPr>
            <p:nvPr/>
          </p:nvSpPr>
          <p:spPr bwMode="auto">
            <a:xfrm>
              <a:off x="1980" y="3214"/>
              <a:ext cx="1800" cy="1260"/>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Starting </a:t>
              </a:r>
              <a:r>
                <a:rPr lang="en-US" sz="1400" dirty="0" smtClean="0">
                  <a:latin typeface="Times New Roman" pitchFamily="26" charset="0"/>
                </a:rPr>
                <a:t>Point</a:t>
              </a:r>
              <a:endParaRPr lang="en-US" sz="1400" dirty="0">
                <a:latin typeface="Times New Roman" pitchFamily="26" charset="0"/>
              </a:endParaRPr>
            </a:p>
            <a:p>
              <a:pPr algn="ctr" eaLnBrk="0" hangingPunct="0"/>
              <a:endParaRPr lang="en-US" sz="1400" dirty="0">
                <a:latin typeface="Times New Roman" pitchFamily="26" charset="0"/>
              </a:endParaRPr>
            </a:p>
          </p:txBody>
        </p:sp>
        <p:sp>
          <p:nvSpPr>
            <p:cNvPr id="121865" name="Text Box 9"/>
            <p:cNvSpPr txBox="1">
              <a:spLocks noChangeArrowheads="1"/>
            </p:cNvSpPr>
            <p:nvPr/>
          </p:nvSpPr>
          <p:spPr bwMode="auto">
            <a:xfrm>
              <a:off x="3060" y="3240"/>
              <a:ext cx="1800" cy="1260"/>
            </a:xfrm>
            <a:prstGeom prst="rect">
              <a:avLst/>
            </a:prstGeom>
            <a:noFill/>
            <a:ln w="9525">
              <a:noFill/>
              <a:miter lim="800000"/>
              <a:headEnd/>
              <a:tailEnd/>
            </a:ln>
          </p:spPr>
          <p:txBody>
            <a:bodyPr/>
            <a:lstStyle/>
            <a:p>
              <a:pPr algn="ctr" eaLnBrk="0" hangingPunct="0"/>
              <a:endParaRPr lang="en-US" sz="1400">
                <a:latin typeface="Times New Roman" pitchFamily="26" charset="0"/>
              </a:endParaRPr>
            </a:p>
            <a:p>
              <a:pPr algn="ctr" eaLnBrk="0" hangingPunct="0"/>
              <a:r>
                <a:rPr lang="en-US" sz="1400">
                  <a:latin typeface="Times New Roman" pitchFamily="26" charset="0"/>
                </a:rPr>
                <a:t>Focus</a:t>
              </a:r>
            </a:p>
            <a:p>
              <a:pPr algn="ctr" eaLnBrk="0" hangingPunct="0"/>
              <a:endParaRPr lang="en-US" sz="1400">
                <a:latin typeface="Times New Roman" pitchFamily="26" charset="0"/>
              </a:endParaRPr>
            </a:p>
          </p:txBody>
        </p:sp>
        <p:sp>
          <p:nvSpPr>
            <p:cNvPr id="121866" name="Text Box 10"/>
            <p:cNvSpPr txBox="1">
              <a:spLocks noChangeArrowheads="1"/>
            </p:cNvSpPr>
            <p:nvPr/>
          </p:nvSpPr>
          <p:spPr bwMode="auto">
            <a:xfrm>
              <a:off x="4320" y="3240"/>
              <a:ext cx="1800" cy="1260"/>
            </a:xfrm>
            <a:prstGeom prst="rect">
              <a:avLst/>
            </a:prstGeom>
            <a:noFill/>
            <a:ln w="9525">
              <a:noFill/>
              <a:miter lim="800000"/>
              <a:headEnd/>
              <a:tailEnd/>
            </a:ln>
          </p:spPr>
          <p:txBody>
            <a:bodyPr/>
            <a:lstStyle/>
            <a:p>
              <a:pPr algn="ctr" eaLnBrk="0" hangingPunct="0"/>
              <a:endParaRPr lang="en-US" sz="1400">
                <a:latin typeface="Times New Roman" pitchFamily="26" charset="0"/>
              </a:endParaRPr>
            </a:p>
            <a:p>
              <a:pPr algn="ctr" eaLnBrk="0" hangingPunct="0"/>
              <a:r>
                <a:rPr lang="en-US" sz="1400">
                  <a:latin typeface="Times New Roman" pitchFamily="26" charset="0"/>
                </a:rPr>
                <a:t>Means</a:t>
              </a:r>
            </a:p>
            <a:p>
              <a:pPr algn="ctr" eaLnBrk="0" hangingPunct="0"/>
              <a:endParaRPr lang="en-US" sz="1400">
                <a:latin typeface="Times New Roman" pitchFamily="26" charset="0"/>
              </a:endParaRPr>
            </a:p>
          </p:txBody>
        </p:sp>
        <p:sp>
          <p:nvSpPr>
            <p:cNvPr id="121867" name="Text Box 11"/>
            <p:cNvSpPr txBox="1">
              <a:spLocks noChangeArrowheads="1"/>
            </p:cNvSpPr>
            <p:nvPr/>
          </p:nvSpPr>
          <p:spPr bwMode="auto">
            <a:xfrm>
              <a:off x="5940" y="3240"/>
              <a:ext cx="1800" cy="1260"/>
            </a:xfrm>
            <a:prstGeom prst="rect">
              <a:avLst/>
            </a:prstGeom>
            <a:noFill/>
            <a:ln w="9525">
              <a:noFill/>
              <a:miter lim="800000"/>
              <a:headEnd/>
              <a:tailEnd/>
            </a:ln>
          </p:spPr>
          <p:txBody>
            <a:bodyPr/>
            <a:lstStyle/>
            <a:p>
              <a:pPr algn="ctr" eaLnBrk="0" hangingPunct="0"/>
              <a:endParaRPr lang="en-US" sz="1400">
                <a:latin typeface="Times New Roman" pitchFamily="26" charset="0"/>
              </a:endParaRPr>
            </a:p>
            <a:p>
              <a:pPr algn="ctr" eaLnBrk="0" hangingPunct="0"/>
              <a:r>
                <a:rPr lang="en-US" sz="1400">
                  <a:latin typeface="Times New Roman" pitchFamily="26" charset="0"/>
                </a:rPr>
                <a:t>Ends</a:t>
              </a:r>
            </a:p>
            <a:p>
              <a:pPr algn="ctr" eaLnBrk="0" hangingPunct="0"/>
              <a:endParaRPr lang="en-US" sz="1400">
                <a:latin typeface="Times New Roman" pitchFamily="26" charset="0"/>
              </a:endParaRPr>
            </a:p>
          </p:txBody>
        </p:sp>
        <p:sp>
          <p:nvSpPr>
            <p:cNvPr id="121868" name="Text Box 12"/>
            <p:cNvSpPr txBox="1">
              <a:spLocks noChangeArrowheads="1"/>
            </p:cNvSpPr>
            <p:nvPr/>
          </p:nvSpPr>
          <p:spPr bwMode="auto">
            <a:xfrm>
              <a:off x="3240" y="5220"/>
              <a:ext cx="3600" cy="1260"/>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500" b="1" dirty="0">
                  <a:latin typeface="Times New Roman" pitchFamily="26" charset="0"/>
                </a:rPr>
                <a:t>The </a:t>
              </a:r>
              <a:r>
                <a:rPr lang="en-US" sz="1500" b="1" dirty="0" smtClean="0">
                  <a:latin typeface="Times New Roman" pitchFamily="26" charset="0"/>
                </a:rPr>
                <a:t>Selling Concept</a:t>
              </a:r>
              <a:endParaRPr lang="en-US" sz="1500" b="1" dirty="0">
                <a:latin typeface="Times New Roman" pitchFamily="26" charset="0"/>
              </a:endParaRPr>
            </a:p>
            <a:p>
              <a:pPr algn="ctr" eaLnBrk="0" hangingPunct="0"/>
              <a:endParaRPr lang="en-US" sz="1400" dirty="0">
                <a:latin typeface="Times New Roman" pitchFamily="26" charset="0"/>
                <a:cs typeface="Nazanin" pitchFamily="10" charset="-78"/>
              </a:endParaRPr>
            </a:p>
          </p:txBody>
        </p:sp>
      </p:grpSp>
      <p:grpSp>
        <p:nvGrpSpPr>
          <p:cNvPr id="121892" name="Group 36"/>
          <p:cNvGrpSpPr>
            <a:grpSpLocks/>
          </p:cNvGrpSpPr>
          <p:nvPr/>
        </p:nvGrpSpPr>
        <p:grpSpPr bwMode="auto">
          <a:xfrm>
            <a:off x="2071954" y="4288786"/>
            <a:ext cx="4999038" cy="1863725"/>
            <a:chOff x="768" y="2642"/>
            <a:chExt cx="3149" cy="1174"/>
          </a:xfrm>
        </p:grpSpPr>
        <p:sp>
          <p:nvSpPr>
            <p:cNvPr id="121870" name="AutoShape 14"/>
            <p:cNvSpPr>
              <a:spLocks noChangeArrowheads="1"/>
            </p:cNvSpPr>
            <p:nvPr/>
          </p:nvSpPr>
          <p:spPr bwMode="auto">
            <a:xfrm>
              <a:off x="865" y="2642"/>
              <a:ext cx="3052" cy="1030"/>
            </a:xfrm>
            <a:prstGeom prst="rightArrow">
              <a:avLst>
                <a:gd name="adj1" fmla="val 50000"/>
                <a:gd name="adj2" fmla="val 74078"/>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eaLnBrk="0" hangingPunct="0"/>
              <a:endParaRPr lang="en-US" sz="1200">
                <a:latin typeface="Times New Roman" pitchFamily="26" charset="0"/>
              </a:endParaRPr>
            </a:p>
          </p:txBody>
        </p:sp>
        <p:grpSp>
          <p:nvGrpSpPr>
            <p:cNvPr id="121889" name="Group 33"/>
            <p:cNvGrpSpPr>
              <a:grpSpLocks/>
            </p:cNvGrpSpPr>
            <p:nvPr/>
          </p:nvGrpSpPr>
          <p:grpSpPr bwMode="auto">
            <a:xfrm>
              <a:off x="768" y="2763"/>
              <a:ext cx="2575" cy="837"/>
              <a:chOff x="792" y="2808"/>
              <a:chExt cx="2486" cy="792"/>
            </a:xfrm>
          </p:grpSpPr>
          <p:sp>
            <p:nvSpPr>
              <p:cNvPr id="121871" name="Text Box 15"/>
              <p:cNvSpPr txBox="1">
                <a:spLocks noChangeArrowheads="1"/>
              </p:cNvSpPr>
              <p:nvPr/>
            </p:nvSpPr>
            <p:spPr bwMode="auto">
              <a:xfrm>
                <a:off x="792" y="3024"/>
                <a:ext cx="741" cy="576"/>
              </a:xfrm>
              <a:prstGeom prst="rect">
                <a:avLst/>
              </a:prstGeom>
              <a:noFill/>
              <a:ln w="9525">
                <a:noFill/>
                <a:miter lim="800000"/>
                <a:headEnd/>
                <a:tailEnd/>
              </a:ln>
            </p:spPr>
            <p:txBody>
              <a:bodyPr/>
              <a:lstStyle/>
              <a:p>
                <a:pPr algn="ctr" eaLnBrk="0" hangingPunct="0"/>
                <a:r>
                  <a:rPr lang="en-US" sz="1400">
                    <a:latin typeface="Times New Roman" pitchFamily="26" charset="0"/>
                  </a:rPr>
                  <a:t>Market</a:t>
                </a:r>
              </a:p>
            </p:txBody>
          </p:sp>
          <p:sp>
            <p:nvSpPr>
              <p:cNvPr id="121872" name="Text Box 16"/>
              <p:cNvSpPr txBox="1">
                <a:spLocks noChangeArrowheads="1"/>
              </p:cNvSpPr>
              <p:nvPr/>
            </p:nvSpPr>
            <p:spPr bwMode="auto">
              <a:xfrm>
                <a:off x="1227" y="2880"/>
                <a:ext cx="741" cy="576"/>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Customer </a:t>
                </a:r>
                <a:r>
                  <a:rPr lang="en-US" sz="1400" dirty="0" smtClean="0">
                    <a:latin typeface="Times New Roman" pitchFamily="26" charset="0"/>
                  </a:rPr>
                  <a:t>Needs</a:t>
                </a:r>
                <a:endParaRPr lang="en-US" sz="1400" dirty="0">
                  <a:latin typeface="Times New Roman" pitchFamily="26" charset="0"/>
                </a:endParaRPr>
              </a:p>
            </p:txBody>
          </p:sp>
          <p:sp>
            <p:nvSpPr>
              <p:cNvPr id="121873" name="Text Box 17"/>
              <p:cNvSpPr txBox="1">
                <a:spLocks noChangeArrowheads="1"/>
              </p:cNvSpPr>
              <p:nvPr/>
            </p:nvSpPr>
            <p:spPr bwMode="auto">
              <a:xfrm>
                <a:off x="1735" y="2880"/>
                <a:ext cx="741" cy="576"/>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Integrated </a:t>
                </a:r>
                <a:r>
                  <a:rPr lang="en-US" sz="1400" dirty="0" smtClean="0">
                    <a:latin typeface="Times New Roman" pitchFamily="26" charset="0"/>
                  </a:rPr>
                  <a:t>Marketing </a:t>
                </a:r>
                <a:endParaRPr lang="en-US" sz="1400" dirty="0">
                  <a:latin typeface="Times New Roman" pitchFamily="26" charset="0"/>
                </a:endParaRPr>
              </a:p>
            </p:txBody>
          </p:sp>
          <p:sp>
            <p:nvSpPr>
              <p:cNvPr id="121874" name="Text Box 18"/>
              <p:cNvSpPr txBox="1">
                <a:spLocks noChangeArrowheads="1"/>
              </p:cNvSpPr>
              <p:nvPr/>
            </p:nvSpPr>
            <p:spPr bwMode="auto">
              <a:xfrm>
                <a:off x="2316" y="2808"/>
                <a:ext cx="962" cy="576"/>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400" dirty="0">
                    <a:latin typeface="Times New Roman" pitchFamily="26" charset="0"/>
                  </a:rPr>
                  <a:t>Profits through </a:t>
                </a:r>
                <a:r>
                  <a:rPr lang="en-US" sz="1400" dirty="0" smtClean="0">
                    <a:latin typeface="Times New Roman" pitchFamily="26" charset="0"/>
                  </a:rPr>
                  <a:t>Customer Satisfaction</a:t>
                </a:r>
                <a:endParaRPr lang="en-US" sz="1400" dirty="0">
                  <a:latin typeface="Times New Roman" pitchFamily="26" charset="0"/>
                </a:endParaRPr>
              </a:p>
            </p:txBody>
          </p:sp>
        </p:grpSp>
        <p:sp>
          <p:nvSpPr>
            <p:cNvPr id="121886" name="Text Box 30"/>
            <p:cNvSpPr txBox="1">
              <a:spLocks noChangeArrowheads="1"/>
            </p:cNvSpPr>
            <p:nvPr/>
          </p:nvSpPr>
          <p:spPr bwMode="auto">
            <a:xfrm>
              <a:off x="1300" y="3299"/>
              <a:ext cx="1489" cy="517"/>
            </a:xfrm>
            <a:prstGeom prst="rect">
              <a:avLst/>
            </a:prstGeom>
            <a:noFill/>
            <a:ln w="9525">
              <a:noFill/>
              <a:miter lim="800000"/>
              <a:headEnd/>
              <a:tailEnd/>
            </a:ln>
          </p:spPr>
          <p:txBody>
            <a:bodyPr/>
            <a:lstStyle/>
            <a:p>
              <a:pPr algn="ctr" eaLnBrk="0" hangingPunct="0"/>
              <a:endParaRPr lang="en-US" sz="1400" dirty="0">
                <a:latin typeface="Times New Roman" pitchFamily="26" charset="0"/>
              </a:endParaRPr>
            </a:p>
            <a:p>
              <a:pPr algn="ctr" eaLnBrk="0" hangingPunct="0"/>
              <a:r>
                <a:rPr lang="en-US" sz="1500" b="1" dirty="0">
                  <a:latin typeface="Times New Roman" pitchFamily="26" charset="0"/>
                </a:rPr>
                <a:t>The </a:t>
              </a:r>
              <a:r>
                <a:rPr lang="en-US" sz="1500" b="1" dirty="0" smtClean="0">
                  <a:latin typeface="Times New Roman" pitchFamily="26" charset="0"/>
                </a:rPr>
                <a:t>Marketing Concept</a:t>
              </a:r>
              <a:endParaRPr lang="en-US" sz="1500" b="1" dirty="0">
                <a:latin typeface="Times New Roman" pitchFamily="26" charset="0"/>
              </a:endParaRPr>
            </a:p>
            <a:p>
              <a:pPr algn="ctr" eaLnBrk="0" hangingPunct="0"/>
              <a:endParaRPr lang="en-US" sz="1400" dirty="0">
                <a:latin typeface="Times New Roman" pitchFamily="26" charset="0"/>
              </a:endParaRPr>
            </a:p>
          </p:txBody>
        </p:sp>
      </p:grpSp>
      <p:sp>
        <p:nvSpPr>
          <p:cNvPr id="121887" name="Rectangle 31"/>
          <p:cNvSpPr>
            <a:spLocks noChangeArrowheads="1"/>
          </p:cNvSpPr>
          <p:nvPr/>
        </p:nvSpPr>
        <p:spPr bwMode="auto">
          <a:xfrm>
            <a:off x="902432" y="729802"/>
            <a:ext cx="8482136" cy="954107"/>
          </a:xfrm>
          <a:prstGeom prst="rect">
            <a:avLst/>
          </a:prstGeom>
          <a:noFill/>
          <a:ln w="9525">
            <a:noFill/>
            <a:miter lim="800000"/>
            <a:headEnd/>
            <a:tailEnd/>
          </a:ln>
          <a:effectLst/>
        </p:spPr>
        <p:txBody>
          <a:bodyPr wrap="square">
            <a:spAutoFit/>
          </a:bodyPr>
          <a:lstStyle/>
          <a:p>
            <a:pPr algn="ctr"/>
            <a:r>
              <a:rPr lang="en-US" sz="2800" b="1" dirty="0">
                <a:latin typeface="Times New Roman"/>
              </a:rPr>
              <a:t> </a:t>
            </a:r>
            <a:endParaRPr lang="en-US" sz="2800" b="1" dirty="0">
              <a:latin typeface="Arial" charset="0"/>
            </a:endParaRPr>
          </a:p>
          <a:p>
            <a:pPr eaLnBrk="0" hangingPunct="0"/>
            <a:r>
              <a:rPr lang="en-US" sz="2800" b="1" dirty="0">
                <a:solidFill>
                  <a:schemeClr val="folHlink"/>
                </a:solidFill>
                <a:latin typeface="Arial" charset="0"/>
              </a:rPr>
              <a:t>The </a:t>
            </a:r>
            <a:r>
              <a:rPr lang="en-US" sz="2800" b="1" dirty="0" smtClean="0">
                <a:solidFill>
                  <a:schemeClr val="folHlink"/>
                </a:solidFill>
                <a:latin typeface="Arial" charset="0"/>
              </a:rPr>
              <a:t>Selling and </a:t>
            </a:r>
            <a:r>
              <a:rPr lang="en-US" sz="2800" b="1" dirty="0">
                <a:solidFill>
                  <a:schemeClr val="folHlink"/>
                </a:solidFill>
                <a:latin typeface="Arial" charset="0"/>
              </a:rPr>
              <a:t>Marketing Concepts Contrasted</a:t>
            </a:r>
            <a:r>
              <a:rPr lang="en-US" sz="1800" dirty="0">
                <a:solidFill>
                  <a:schemeClr val="folHlink"/>
                </a:solidFill>
                <a:latin typeface="Arial" charset="0"/>
              </a:rPr>
              <a:t> </a:t>
            </a:r>
            <a:endParaRPr lang="en-US" sz="3200" dirty="0">
              <a:solidFill>
                <a:schemeClr val="folHlink"/>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1887"/>
                                        </p:tgtEl>
                                        <p:attrNameLst>
                                          <p:attrName>style.visibility</p:attrName>
                                        </p:attrNameLst>
                                      </p:cBhvr>
                                      <p:to>
                                        <p:strVal val="visible"/>
                                      </p:to>
                                    </p:set>
                                    <p:animEffect transition="in" filter="diamond(in)">
                                      <p:cBhvr>
                                        <p:cTn id="7" dur="2000"/>
                                        <p:tgtEl>
                                          <p:spTgt spid="12188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wheel(4)">
                                      <p:cBhvr>
                                        <p:cTn id="12" dur="2000"/>
                                        <p:tgtEl>
                                          <p:spTgt spid="121858"/>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121892"/>
                                        </p:tgtEl>
                                        <p:attrNameLst>
                                          <p:attrName>style.visibility</p:attrName>
                                        </p:attrNameLst>
                                      </p:cBhvr>
                                      <p:to>
                                        <p:strVal val="visible"/>
                                      </p:to>
                                    </p:set>
                                    <p:anim calcmode="lin" valueType="num">
                                      <p:cBhvr>
                                        <p:cTn id="17" dur="500" fill="hold"/>
                                        <p:tgtEl>
                                          <p:spTgt spid="121892"/>
                                        </p:tgtEl>
                                        <p:attrNameLst>
                                          <p:attrName>ppt_w</p:attrName>
                                        </p:attrNameLst>
                                      </p:cBhvr>
                                      <p:tavLst>
                                        <p:tav tm="0">
                                          <p:val>
                                            <p:fltVal val="0"/>
                                          </p:val>
                                        </p:tav>
                                        <p:tav tm="100000">
                                          <p:val>
                                            <p:strVal val="#ppt_w"/>
                                          </p:val>
                                        </p:tav>
                                      </p:tavLst>
                                    </p:anim>
                                    <p:anim calcmode="lin" valueType="num">
                                      <p:cBhvr>
                                        <p:cTn id="18" dur="500" fill="hold"/>
                                        <p:tgtEl>
                                          <p:spTgt spid="121892"/>
                                        </p:tgtEl>
                                        <p:attrNameLst>
                                          <p:attrName>ppt_h</p:attrName>
                                        </p:attrNameLst>
                                      </p:cBhvr>
                                      <p:tavLst>
                                        <p:tav tm="0">
                                          <p:val>
                                            <p:fltVal val="0"/>
                                          </p:val>
                                        </p:tav>
                                        <p:tav tm="100000">
                                          <p:val>
                                            <p:strVal val="#ppt_h"/>
                                          </p:val>
                                        </p:tav>
                                      </p:tavLst>
                                    </p:anim>
                                    <p:anim calcmode="lin" valueType="num">
                                      <p:cBhvr>
                                        <p:cTn id="19" dur="500" fill="hold"/>
                                        <p:tgtEl>
                                          <p:spTgt spid="121892"/>
                                        </p:tgtEl>
                                        <p:attrNameLst>
                                          <p:attrName>style.rotation</p:attrName>
                                        </p:attrNameLst>
                                      </p:cBhvr>
                                      <p:tavLst>
                                        <p:tav tm="0">
                                          <p:val>
                                            <p:fltVal val="360"/>
                                          </p:val>
                                        </p:tav>
                                        <p:tav tm="100000">
                                          <p:val>
                                            <p:fltVal val="0"/>
                                          </p:val>
                                        </p:tav>
                                      </p:tavLst>
                                    </p:anim>
                                    <p:animEffect transition="in" filter="fade">
                                      <p:cBhvr>
                                        <p:cTn id="20" dur="500"/>
                                        <p:tgtEl>
                                          <p:spTgt spid="1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50938" y="990600"/>
            <a:ext cx="7793037" cy="769938"/>
          </a:xfrm>
        </p:spPr>
        <p:txBody>
          <a:bodyPr/>
          <a:lstStyle/>
          <a:p>
            <a:pPr algn="ctr"/>
            <a:r>
              <a:rPr lang="en-US" sz="3600" b="1" dirty="0"/>
              <a:t>T</a:t>
            </a:r>
            <a:r>
              <a:rPr lang="en-US" sz="3600" b="1" dirty="0">
                <a:cs typeface="Nazanin" pitchFamily="10" charset="-78"/>
              </a:rPr>
              <a:t>hree </a:t>
            </a:r>
            <a:r>
              <a:rPr lang="en-US" sz="3600" b="1" dirty="0"/>
              <a:t>Considerations Underlying</a:t>
            </a:r>
            <a:r>
              <a:rPr lang="en-US" sz="3600" b="1" dirty="0">
                <a:cs typeface="Nazanin" pitchFamily="10" charset="-78"/>
              </a:rPr>
              <a:t> </a:t>
            </a:r>
            <a:r>
              <a:rPr lang="en-US" sz="3600" b="1" dirty="0"/>
              <a:t>The Societal Marketing</a:t>
            </a:r>
          </a:p>
        </p:txBody>
      </p:sp>
      <p:grpSp>
        <p:nvGrpSpPr>
          <p:cNvPr id="123907" name="Group 3"/>
          <p:cNvGrpSpPr>
            <a:grpSpLocks/>
          </p:cNvGrpSpPr>
          <p:nvPr/>
        </p:nvGrpSpPr>
        <p:grpSpPr bwMode="auto">
          <a:xfrm>
            <a:off x="2209800" y="2133600"/>
            <a:ext cx="4457700" cy="3657600"/>
            <a:chOff x="2520" y="4140"/>
            <a:chExt cx="7020" cy="5760"/>
          </a:xfrm>
        </p:grpSpPr>
        <p:sp>
          <p:nvSpPr>
            <p:cNvPr id="123908" name="AutoShape 4"/>
            <p:cNvSpPr>
              <a:spLocks noChangeArrowheads="1"/>
            </p:cNvSpPr>
            <p:nvPr/>
          </p:nvSpPr>
          <p:spPr bwMode="auto">
            <a:xfrm>
              <a:off x="3600" y="5220"/>
              <a:ext cx="4860" cy="3600"/>
            </a:xfrm>
            <a:prstGeom prst="triangle">
              <a:avLst>
                <a:gd name="adj" fmla="val 50000"/>
              </a:avLst>
            </a:prstGeom>
            <a:solidFill>
              <a:srgbClr val="FFFFFF"/>
            </a:solidFill>
            <a:ln w="9525">
              <a:solidFill>
                <a:srgbClr val="000000"/>
              </a:solidFill>
              <a:miter lim="800000"/>
              <a:headEnd/>
              <a:tailEnd/>
            </a:ln>
          </p:spPr>
          <p:txBody>
            <a:bodyPr/>
            <a:lstStyle/>
            <a:p>
              <a:pPr algn="ctr" eaLnBrk="0" hangingPunct="0"/>
              <a:r>
                <a:rPr lang="en-US" sz="1800" b="1" dirty="0">
                  <a:latin typeface="Times New Roman" pitchFamily="26" charset="0"/>
                </a:rPr>
                <a:t>Societal </a:t>
              </a:r>
              <a:r>
                <a:rPr lang="en-US" sz="1800" b="1" dirty="0" smtClean="0">
                  <a:latin typeface="Times New Roman" pitchFamily="26" charset="0"/>
                </a:rPr>
                <a:t>Marketing Concept</a:t>
              </a:r>
              <a:endParaRPr lang="en-US" sz="1800" b="1" dirty="0">
                <a:latin typeface="Times New Roman" pitchFamily="26" charset="0"/>
              </a:endParaRPr>
            </a:p>
          </p:txBody>
        </p:sp>
        <p:sp>
          <p:nvSpPr>
            <p:cNvPr id="123909" name="Text Box 5"/>
            <p:cNvSpPr txBox="1">
              <a:spLocks noChangeArrowheads="1"/>
            </p:cNvSpPr>
            <p:nvPr/>
          </p:nvSpPr>
          <p:spPr bwMode="auto">
            <a:xfrm>
              <a:off x="4500" y="4140"/>
              <a:ext cx="3060" cy="1440"/>
            </a:xfrm>
            <a:prstGeom prst="rect">
              <a:avLst/>
            </a:prstGeom>
            <a:noFill/>
            <a:ln w="9525">
              <a:noFill/>
              <a:miter lim="800000"/>
              <a:headEnd/>
              <a:tailEnd/>
            </a:ln>
          </p:spPr>
          <p:txBody>
            <a:bodyPr/>
            <a:lstStyle/>
            <a:p>
              <a:pPr algn="ctr" eaLnBrk="0" hangingPunct="0"/>
              <a:r>
                <a:rPr lang="en-US" sz="1800" b="1" dirty="0">
                  <a:latin typeface="Times New Roman" pitchFamily="26" charset="0"/>
                </a:rPr>
                <a:t>Society</a:t>
              </a:r>
            </a:p>
            <a:p>
              <a:pPr algn="ctr" eaLnBrk="0" hangingPunct="0"/>
              <a:r>
                <a:rPr lang="en-US" sz="1400" dirty="0">
                  <a:latin typeface="Nazanin" pitchFamily="10" charset="-78"/>
                  <a:cs typeface="Nazanin" pitchFamily="10" charset="-78"/>
                </a:rPr>
                <a:t>(</a:t>
              </a:r>
              <a:r>
                <a:rPr lang="en-US" sz="1400" dirty="0">
                  <a:latin typeface="Times New Roman" pitchFamily="26" charset="0"/>
                </a:rPr>
                <a:t>Human </a:t>
              </a:r>
              <a:r>
                <a:rPr lang="en-US" sz="1400" dirty="0" smtClean="0">
                  <a:latin typeface="Times New Roman" pitchFamily="26" charset="0"/>
                </a:rPr>
                <a:t>Welfare)</a:t>
              </a:r>
              <a:endParaRPr lang="en-US" sz="1400" dirty="0">
                <a:latin typeface="Times New Roman" pitchFamily="26" charset="0"/>
              </a:endParaRPr>
            </a:p>
          </p:txBody>
        </p:sp>
        <p:sp>
          <p:nvSpPr>
            <p:cNvPr id="123910" name="Text Box 6"/>
            <p:cNvSpPr txBox="1">
              <a:spLocks noChangeArrowheads="1"/>
            </p:cNvSpPr>
            <p:nvPr/>
          </p:nvSpPr>
          <p:spPr bwMode="auto">
            <a:xfrm>
              <a:off x="7560" y="9000"/>
              <a:ext cx="1980" cy="900"/>
            </a:xfrm>
            <a:prstGeom prst="rect">
              <a:avLst/>
            </a:prstGeom>
            <a:noFill/>
            <a:ln w="9525">
              <a:noFill/>
              <a:miter lim="800000"/>
              <a:headEnd/>
              <a:tailEnd/>
            </a:ln>
          </p:spPr>
          <p:txBody>
            <a:bodyPr/>
            <a:lstStyle/>
            <a:p>
              <a:pPr algn="ctr" eaLnBrk="0" hangingPunct="0"/>
              <a:r>
                <a:rPr lang="en-US" sz="1800" b="1">
                  <a:latin typeface="Times New Roman" pitchFamily="26" charset="0"/>
                </a:rPr>
                <a:t>Company</a:t>
              </a:r>
            </a:p>
            <a:p>
              <a:pPr algn="ctr" eaLnBrk="0" hangingPunct="0"/>
              <a:r>
                <a:rPr lang="en-US" sz="1400">
                  <a:latin typeface="Times New Roman" pitchFamily="26" charset="0"/>
                </a:rPr>
                <a:t>(Profits)</a:t>
              </a:r>
            </a:p>
          </p:txBody>
        </p:sp>
        <p:sp>
          <p:nvSpPr>
            <p:cNvPr id="123911" name="Text Box 7"/>
            <p:cNvSpPr txBox="1">
              <a:spLocks noChangeArrowheads="1"/>
            </p:cNvSpPr>
            <p:nvPr/>
          </p:nvSpPr>
          <p:spPr bwMode="auto">
            <a:xfrm>
              <a:off x="2520" y="9000"/>
              <a:ext cx="2700" cy="900"/>
            </a:xfrm>
            <a:prstGeom prst="rect">
              <a:avLst/>
            </a:prstGeom>
            <a:noFill/>
            <a:ln w="9525">
              <a:noFill/>
              <a:miter lim="800000"/>
              <a:headEnd/>
              <a:tailEnd/>
            </a:ln>
          </p:spPr>
          <p:txBody>
            <a:bodyPr/>
            <a:lstStyle/>
            <a:p>
              <a:pPr algn="ctr" eaLnBrk="0" hangingPunct="0"/>
              <a:r>
                <a:rPr lang="en-US" sz="1800" b="1" dirty="0">
                  <a:latin typeface="Times New Roman" pitchFamily="26" charset="0"/>
                </a:rPr>
                <a:t>Consumers</a:t>
              </a:r>
            </a:p>
            <a:p>
              <a:pPr algn="ctr" eaLnBrk="0" hangingPunct="0"/>
              <a:r>
                <a:rPr lang="en-US" sz="1400" dirty="0">
                  <a:latin typeface="Times New Roman" pitchFamily="26" charset="0"/>
                </a:rPr>
                <a:t>(Want </a:t>
              </a:r>
              <a:r>
                <a:rPr lang="en-US" sz="1400" dirty="0" smtClean="0">
                  <a:latin typeface="Times New Roman" pitchFamily="26" charset="0"/>
                </a:rPr>
                <a:t>Satisfaction</a:t>
              </a:r>
              <a:r>
                <a:rPr lang="en-US" sz="1400" dirty="0" smtClean="0">
                  <a:latin typeface="Nazanin" pitchFamily="10" charset="-78"/>
                  <a:cs typeface="Nazanin" pitchFamily="10" charset="-78"/>
                </a:rPr>
                <a:t>)</a:t>
              </a:r>
              <a:endParaRPr lang="en-US" sz="1400" dirty="0">
                <a:latin typeface="Nazanin" pitchFamily="10" charset="-78"/>
                <a:cs typeface="Nazanin" pitchFamily="10" charset="-7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diamond(in)">
                                      <p:cBhvr>
                                        <p:cTn id="7" dur="20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up)">
                                      <p:cBhvr>
                                        <p:cTn id="12"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b="1" dirty="0" smtClean="0"/>
              <a:t>Marketing Challenges Into The New Century</a:t>
            </a:r>
            <a:r>
              <a:rPr lang="en-US" dirty="0" smtClean="0"/>
              <a:t> </a:t>
            </a:r>
            <a:endParaRPr lang="en-US" dirty="0"/>
          </a:p>
        </p:txBody>
      </p:sp>
      <p:sp>
        <p:nvSpPr>
          <p:cNvPr id="124931" name="Rectangle 3"/>
          <p:cNvSpPr>
            <a:spLocks noGrp="1" noChangeArrowheads="1"/>
          </p:cNvSpPr>
          <p:nvPr>
            <p:ph type="body" idx="1"/>
          </p:nvPr>
        </p:nvSpPr>
        <p:spPr/>
        <p:txBody>
          <a:bodyPr/>
          <a:lstStyle/>
          <a:p>
            <a:r>
              <a:rPr lang="en-US" sz="2800" dirty="0" smtClean="0"/>
              <a:t>Growth Of Non-Profit Marketing </a:t>
            </a:r>
          </a:p>
          <a:p>
            <a:r>
              <a:rPr lang="en-US" sz="2800" dirty="0" smtClean="0"/>
              <a:t>The Information Technology Boom</a:t>
            </a:r>
          </a:p>
          <a:p>
            <a:r>
              <a:rPr lang="en-US" sz="2800" dirty="0" smtClean="0"/>
              <a:t>Rapid Globalization </a:t>
            </a:r>
          </a:p>
          <a:p>
            <a:r>
              <a:rPr lang="en-US" sz="2800" dirty="0" smtClean="0"/>
              <a:t>The Changing World Economy</a:t>
            </a:r>
          </a:p>
          <a:p>
            <a:r>
              <a:rPr lang="en-US" sz="2800" dirty="0" smtClean="0"/>
              <a:t>The Call For More Ethics And Social Responsibility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diamond(in)">
                                      <p:cBhvr>
                                        <p:cTn id="7" dur="20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24931">
                                            <p:txEl>
                                              <p:pRg st="0" end="0"/>
                                            </p:txEl>
                                          </p:spTgt>
                                        </p:tgtEl>
                                        <p:attrNameLst>
                                          <p:attrName>style.visibility</p:attrName>
                                        </p:attrNameLst>
                                      </p:cBhvr>
                                      <p:to>
                                        <p:strVal val="visible"/>
                                      </p:to>
                                    </p:set>
                                    <p:animEffect transition="in" filter="fade">
                                      <p:cBhvr>
                                        <p:cTn id="12" dur="2000"/>
                                        <p:tgtEl>
                                          <p:spTgt spid="1249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24931">
                                            <p:txEl>
                                              <p:pRg st="1" end="1"/>
                                            </p:txEl>
                                          </p:spTgt>
                                        </p:tgtEl>
                                        <p:attrNameLst>
                                          <p:attrName>style.visibility</p:attrName>
                                        </p:attrNameLst>
                                      </p:cBhvr>
                                      <p:to>
                                        <p:strVal val="visible"/>
                                      </p:to>
                                    </p:set>
                                    <p:animEffect transition="in" filter="fade">
                                      <p:cBhvr>
                                        <p:cTn id="17" dur="2000"/>
                                        <p:tgtEl>
                                          <p:spTgt spid="1249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124931">
                                            <p:txEl>
                                              <p:pRg st="2" end="2"/>
                                            </p:txEl>
                                          </p:spTgt>
                                        </p:tgtEl>
                                        <p:attrNameLst>
                                          <p:attrName>style.visibility</p:attrName>
                                        </p:attrNameLst>
                                      </p:cBhvr>
                                      <p:to>
                                        <p:strVal val="visible"/>
                                      </p:to>
                                    </p:set>
                                    <p:animEffect transition="in" filter="fade">
                                      <p:cBhvr>
                                        <p:cTn id="22" dur="2000"/>
                                        <p:tgtEl>
                                          <p:spTgt spid="1249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wd">
                                    <p:tmPct val="10000"/>
                                  </p:iterate>
                                  <p:childTnLst>
                                    <p:set>
                                      <p:cBhvr>
                                        <p:cTn id="26" dur="1" fill="hold">
                                          <p:stCondLst>
                                            <p:cond delay="0"/>
                                          </p:stCondLst>
                                        </p:cTn>
                                        <p:tgtEl>
                                          <p:spTgt spid="124931">
                                            <p:txEl>
                                              <p:pRg st="3" end="3"/>
                                            </p:txEl>
                                          </p:spTgt>
                                        </p:tgtEl>
                                        <p:attrNameLst>
                                          <p:attrName>style.visibility</p:attrName>
                                        </p:attrNameLst>
                                      </p:cBhvr>
                                      <p:to>
                                        <p:strVal val="visible"/>
                                      </p:to>
                                    </p:set>
                                    <p:animEffect transition="in" filter="fade">
                                      <p:cBhvr>
                                        <p:cTn id="27" dur="2000"/>
                                        <p:tgtEl>
                                          <p:spTgt spid="1249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wd">
                                    <p:tmPct val="10000"/>
                                  </p:iterate>
                                  <p:childTnLst>
                                    <p:set>
                                      <p:cBhvr>
                                        <p:cTn id="31" dur="1" fill="hold">
                                          <p:stCondLst>
                                            <p:cond delay="0"/>
                                          </p:stCondLst>
                                        </p:cTn>
                                        <p:tgtEl>
                                          <p:spTgt spid="124931">
                                            <p:txEl>
                                              <p:pRg st="4" end="4"/>
                                            </p:txEl>
                                          </p:spTgt>
                                        </p:tgtEl>
                                        <p:attrNameLst>
                                          <p:attrName>style.visibility</p:attrName>
                                        </p:attrNameLst>
                                      </p:cBhvr>
                                      <p:to>
                                        <p:strVal val="visible"/>
                                      </p:to>
                                    </p:set>
                                    <p:animEffect transition="in" filter="fade">
                                      <p:cBhvr>
                                        <p:cTn id="32" dur="2000"/>
                                        <p:tgtEl>
                                          <p:spTgt spid="12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200" b="1"/>
              <a:t>THE NEW MARKETING LANDSCAPE</a:t>
            </a:r>
            <a:r>
              <a:rPr lang="en-US"/>
              <a:t> </a:t>
            </a:r>
          </a:p>
        </p:txBody>
      </p:sp>
      <p:sp>
        <p:nvSpPr>
          <p:cNvPr id="125955" name="Rectangle 3"/>
          <p:cNvSpPr>
            <a:spLocks noGrp="1" noChangeArrowheads="1"/>
          </p:cNvSpPr>
          <p:nvPr>
            <p:ph type="body" idx="1"/>
          </p:nvPr>
        </p:nvSpPr>
        <p:spPr/>
        <p:txBody>
          <a:bodyPr/>
          <a:lstStyle/>
          <a:p>
            <a:pPr algn="just">
              <a:lnSpc>
                <a:spcPct val="90000"/>
              </a:lnSpc>
              <a:buFont typeface="Wingdings" pitchFamily="10" charset="2"/>
              <a:buNone/>
            </a:pPr>
            <a:r>
              <a:rPr lang="en-US" sz="2800" dirty="0"/>
              <a:t>   The past decade taught business firms everywhere a humbling lesson. Domestic companies learned that they can no longer ignore global markets and competitors. Successful firms in mature industries learned that they cannot overlook emerging markets, technologies, and management approaches. Companies of every sort learned that they cannot remain inwardly focused, ignoring the needs of customers and their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diamond(in)">
                                      <p:cBhvr>
                                        <p:cTn id="7" dur="20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25955">
                                            <p:txEl>
                                              <p:pRg st="0" end="0"/>
                                            </p:txEl>
                                          </p:spTgt>
                                        </p:tgtEl>
                                        <p:attrNameLst>
                                          <p:attrName>style.visibility</p:attrName>
                                        </p:attrNameLst>
                                      </p:cBhvr>
                                      <p:to>
                                        <p:strVal val="visible"/>
                                      </p:to>
                                    </p:set>
                                    <p:animEffect transition="in" filter="fade">
                                      <p:cBhvr>
                                        <p:cTn id="12" dur="2000"/>
                                        <p:tgtEl>
                                          <p:spTgt spid="125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en-US" b="1" dirty="0"/>
              <a:t>Marketing Management</a:t>
            </a:r>
            <a:endParaRPr lang="en-US" dirty="0"/>
          </a:p>
        </p:txBody>
      </p:sp>
      <p:sp>
        <p:nvSpPr>
          <p:cNvPr id="114691" name="Rectangle 3"/>
          <p:cNvSpPr>
            <a:spLocks noGrp="1" noChangeArrowheads="1"/>
          </p:cNvSpPr>
          <p:nvPr>
            <p:ph type="body" idx="1"/>
          </p:nvPr>
        </p:nvSpPr>
        <p:spPr/>
        <p:txBody>
          <a:bodyPr/>
          <a:lstStyle/>
          <a:p>
            <a:pPr>
              <a:buFont typeface="Wingdings" pitchFamily="10" charset="2"/>
              <a:buNone/>
            </a:pPr>
            <a:r>
              <a:rPr lang="en-US" dirty="0"/>
              <a:t>  </a:t>
            </a:r>
            <a:r>
              <a:rPr lang="en-US" dirty="0" smtClean="0"/>
              <a:t>The </a:t>
            </a:r>
            <a:r>
              <a:rPr lang="en-US" dirty="0"/>
              <a:t>analysis, planning, implementation, and control of programs designed to create, build, and maintain beneficial exchanges with target buyers for the purpose of achieving organizational </a:t>
            </a:r>
            <a:r>
              <a:rPr lang="en-US" dirty="0" smtClean="0"/>
              <a:t>objectives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diamond(in)">
                                      <p:cBhvr>
                                        <p:cTn id="7" dur="20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4691">
                                            <p:txEl>
                                              <p:pRg st="0" end="0"/>
                                            </p:txEl>
                                          </p:spTgt>
                                        </p:tgtEl>
                                        <p:attrNameLst>
                                          <p:attrName>style.visibility</p:attrName>
                                        </p:attrNameLst>
                                      </p:cBhvr>
                                      <p:to>
                                        <p:strVal val="visible"/>
                                      </p:to>
                                    </p:set>
                                    <p:animEffect transition="in" filter="fade">
                                      <p:cBhvr>
                                        <p:cTn id="12"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331640" y="617538"/>
            <a:ext cx="7793037" cy="1143000"/>
          </a:xfrm>
        </p:spPr>
        <p:txBody>
          <a:bodyPr/>
          <a:lstStyle/>
          <a:p>
            <a:r>
              <a:rPr lang="en-US" sz="3200" b="1" dirty="0"/>
              <a:t>Marketing Management </a:t>
            </a:r>
            <a:r>
              <a:rPr lang="en-US" sz="3200" b="1" dirty="0" smtClean="0"/>
              <a:t>Involves :</a:t>
            </a:r>
            <a:r>
              <a:rPr lang="en-US" dirty="0" smtClean="0"/>
              <a:t> </a:t>
            </a:r>
            <a:endParaRPr lang="en-US" dirty="0"/>
          </a:p>
        </p:txBody>
      </p:sp>
      <p:sp>
        <p:nvSpPr>
          <p:cNvPr id="115715" name="Rectangle 3"/>
          <p:cNvSpPr>
            <a:spLocks noGrp="1" noChangeArrowheads="1"/>
          </p:cNvSpPr>
          <p:nvPr>
            <p:ph type="body" idx="1"/>
          </p:nvPr>
        </p:nvSpPr>
        <p:spPr/>
        <p:txBody>
          <a:bodyPr/>
          <a:lstStyle/>
          <a:p>
            <a:pPr algn="just">
              <a:lnSpc>
                <a:spcPct val="90000"/>
              </a:lnSpc>
            </a:pPr>
            <a:r>
              <a:rPr lang="en-US" sz="2400" b="1" dirty="0"/>
              <a:t>Demand Management</a:t>
            </a:r>
            <a:r>
              <a:rPr lang="en-US" sz="2400" dirty="0"/>
              <a:t> : The organization has a desired level of demand for its products. At any point in time, </a:t>
            </a:r>
            <a:r>
              <a:rPr lang="en-US" sz="2400" dirty="0" smtClean="0"/>
              <a:t>there </a:t>
            </a:r>
            <a:r>
              <a:rPr lang="en-US" sz="2400" dirty="0"/>
              <a:t>may be no demand, adequate demand, irregular demand, or too much demand, and marketing management must find ways to deal with these different demand states.</a:t>
            </a:r>
          </a:p>
          <a:p>
            <a:pPr algn="just">
              <a:lnSpc>
                <a:spcPct val="90000"/>
              </a:lnSpc>
            </a:pPr>
            <a:r>
              <a:rPr lang="en-US" sz="2400" b="1" dirty="0"/>
              <a:t>Building Profitable Customer Relationships</a:t>
            </a:r>
            <a:r>
              <a:rPr lang="en-US" sz="2400" dirty="0"/>
              <a:t> : Beyond designing strategies to attract new customers and create transactions with them, companies now are striving to retain current customers and build lasting customer relationships.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diamond(in)">
                                      <p:cBhvr>
                                        <p:cTn id="7" dur="20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5715">
                                            <p:txEl>
                                              <p:pRg st="0" end="0"/>
                                            </p:txEl>
                                          </p:spTgt>
                                        </p:tgtEl>
                                        <p:attrNameLst>
                                          <p:attrName>style.visibility</p:attrName>
                                        </p:attrNameLst>
                                      </p:cBhvr>
                                      <p:to>
                                        <p:strVal val="visible"/>
                                      </p:to>
                                    </p:set>
                                    <p:animEffect transition="in" filter="fade">
                                      <p:cBhvr>
                                        <p:cTn id="12" dur="2000"/>
                                        <p:tgtEl>
                                          <p:spTgt spid="1157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15715">
                                            <p:txEl>
                                              <p:pRg st="1" end="1"/>
                                            </p:txEl>
                                          </p:spTgt>
                                        </p:tgtEl>
                                        <p:attrNameLst>
                                          <p:attrName>style.visibility</p:attrName>
                                        </p:attrNameLst>
                                      </p:cBhvr>
                                      <p:to>
                                        <p:strVal val="visible"/>
                                      </p:to>
                                    </p:set>
                                    <p:animEffect transition="in" filter="fade">
                                      <p:cBhvr>
                                        <p:cTn id="17" dur="2000"/>
                                        <p:tgtEl>
                                          <p:spTgt spid="115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115616" y="617538"/>
            <a:ext cx="8064896" cy="1143000"/>
          </a:xfrm>
        </p:spPr>
        <p:txBody>
          <a:bodyPr/>
          <a:lstStyle/>
          <a:p>
            <a:pPr algn="ctr"/>
            <a:r>
              <a:rPr lang="en-US" sz="3200" b="1" dirty="0" smtClean="0"/>
              <a:t>Marketing Management Philosophies</a:t>
            </a:r>
            <a:r>
              <a:rPr lang="en-US" sz="4800" b="1" dirty="0" smtClean="0"/>
              <a:t> </a:t>
            </a:r>
            <a:endParaRPr lang="en-US" sz="4000" b="1" dirty="0"/>
          </a:p>
        </p:txBody>
      </p:sp>
      <p:sp>
        <p:nvSpPr>
          <p:cNvPr id="116739" name="Rectangle 3"/>
          <p:cNvSpPr>
            <a:spLocks noGrp="1" noChangeArrowheads="1"/>
          </p:cNvSpPr>
          <p:nvPr>
            <p:ph type="body" idx="1"/>
          </p:nvPr>
        </p:nvSpPr>
        <p:spPr/>
        <p:txBody>
          <a:bodyPr/>
          <a:lstStyle/>
          <a:p>
            <a:pPr>
              <a:lnSpc>
                <a:spcPct val="90000"/>
              </a:lnSpc>
            </a:pPr>
            <a:r>
              <a:rPr lang="en-US" sz="2400" dirty="0"/>
              <a:t>The role that marketing plays within a company varies according to the overall strategy and philosophy of each </a:t>
            </a:r>
            <a:r>
              <a:rPr lang="en-US" sz="2400" dirty="0" smtClean="0"/>
              <a:t>firm </a:t>
            </a:r>
            <a:endParaRPr lang="en-US" sz="2400" dirty="0"/>
          </a:p>
          <a:p>
            <a:pPr>
              <a:lnSpc>
                <a:spcPct val="90000"/>
              </a:lnSpc>
            </a:pPr>
            <a:r>
              <a:rPr lang="en-US" sz="2400" dirty="0"/>
              <a:t>There are </a:t>
            </a:r>
            <a:r>
              <a:rPr lang="en-US" sz="2400" dirty="0" smtClean="0"/>
              <a:t>five </a:t>
            </a:r>
            <a:r>
              <a:rPr lang="en-US" sz="2400" dirty="0"/>
              <a:t>alternative concepts under which organizations conduct their marketing </a:t>
            </a:r>
            <a:r>
              <a:rPr lang="en-US" sz="2400" dirty="0" smtClean="0"/>
              <a:t>activities : </a:t>
            </a:r>
            <a:endParaRPr lang="en-US" sz="2400" dirty="0"/>
          </a:p>
          <a:p>
            <a:pPr lvl="1" algn="just">
              <a:lnSpc>
                <a:spcPct val="90000"/>
              </a:lnSpc>
            </a:pPr>
            <a:r>
              <a:rPr lang="en-US" sz="2400" dirty="0"/>
              <a:t>Production </a:t>
            </a:r>
            <a:r>
              <a:rPr lang="en-US" sz="2400" dirty="0" smtClean="0"/>
              <a:t>Concept</a:t>
            </a:r>
            <a:endParaRPr lang="en-US" sz="2400" dirty="0"/>
          </a:p>
          <a:p>
            <a:pPr lvl="1" algn="just">
              <a:lnSpc>
                <a:spcPct val="90000"/>
              </a:lnSpc>
            </a:pPr>
            <a:r>
              <a:rPr lang="en-US" sz="2400" dirty="0" smtClean="0"/>
              <a:t>Product Concept </a:t>
            </a:r>
          </a:p>
          <a:p>
            <a:pPr lvl="1" algn="just">
              <a:lnSpc>
                <a:spcPct val="90000"/>
              </a:lnSpc>
            </a:pPr>
            <a:r>
              <a:rPr lang="en-US" sz="2400" dirty="0" smtClean="0"/>
              <a:t>Selling Concept</a:t>
            </a:r>
            <a:endParaRPr lang="en-US" sz="2400" dirty="0"/>
          </a:p>
          <a:p>
            <a:pPr lvl="1" algn="just">
              <a:lnSpc>
                <a:spcPct val="90000"/>
              </a:lnSpc>
            </a:pPr>
            <a:r>
              <a:rPr lang="en-US" sz="2400" dirty="0"/>
              <a:t>Marketing </a:t>
            </a:r>
            <a:r>
              <a:rPr lang="en-US" sz="2400" dirty="0" smtClean="0"/>
              <a:t>Concept</a:t>
            </a:r>
            <a:endParaRPr lang="en-US" sz="2400" dirty="0"/>
          </a:p>
          <a:p>
            <a:pPr lvl="1">
              <a:lnSpc>
                <a:spcPct val="90000"/>
              </a:lnSpc>
            </a:pPr>
            <a:r>
              <a:rPr lang="en-US" sz="2400" dirty="0"/>
              <a:t>Societal </a:t>
            </a:r>
            <a:r>
              <a:rPr lang="en-US" sz="2400" dirty="0" smtClean="0"/>
              <a:t>Marketing Concepts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diamond(in)">
                                      <p:cBhvr>
                                        <p:cTn id="7" dur="2000"/>
                                        <p:tgtEl>
                                          <p:spTgt spid="1167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6739">
                                            <p:txEl>
                                              <p:pRg st="0" end="0"/>
                                            </p:txEl>
                                          </p:spTgt>
                                        </p:tgtEl>
                                        <p:attrNameLst>
                                          <p:attrName>style.visibility</p:attrName>
                                        </p:attrNameLst>
                                      </p:cBhvr>
                                      <p:to>
                                        <p:strVal val="visible"/>
                                      </p:to>
                                    </p:set>
                                    <p:animEffect transition="in" filter="fade">
                                      <p:cBhvr>
                                        <p:cTn id="12" dur="2000"/>
                                        <p:tgtEl>
                                          <p:spTgt spid="116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16739">
                                            <p:txEl>
                                              <p:pRg st="1" end="1"/>
                                            </p:txEl>
                                          </p:spTgt>
                                        </p:tgtEl>
                                        <p:attrNameLst>
                                          <p:attrName>style.visibility</p:attrName>
                                        </p:attrNameLst>
                                      </p:cBhvr>
                                      <p:to>
                                        <p:strVal val="visible"/>
                                      </p:to>
                                    </p:set>
                                    <p:animEffect transition="in" filter="fade">
                                      <p:cBhvr>
                                        <p:cTn id="17" dur="2000"/>
                                        <p:tgtEl>
                                          <p:spTgt spid="1167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116739">
                                            <p:txEl>
                                              <p:pRg st="2" end="2"/>
                                            </p:txEl>
                                          </p:spTgt>
                                        </p:tgtEl>
                                        <p:attrNameLst>
                                          <p:attrName>style.visibility</p:attrName>
                                        </p:attrNameLst>
                                      </p:cBhvr>
                                      <p:to>
                                        <p:strVal val="visible"/>
                                      </p:to>
                                    </p:set>
                                    <p:animEffect transition="in" filter="fade">
                                      <p:cBhvr>
                                        <p:cTn id="22" dur="2000"/>
                                        <p:tgtEl>
                                          <p:spTgt spid="1167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wd">
                                    <p:tmPct val="10000"/>
                                  </p:iterate>
                                  <p:childTnLst>
                                    <p:set>
                                      <p:cBhvr>
                                        <p:cTn id="26" dur="1" fill="hold">
                                          <p:stCondLst>
                                            <p:cond delay="0"/>
                                          </p:stCondLst>
                                        </p:cTn>
                                        <p:tgtEl>
                                          <p:spTgt spid="116739">
                                            <p:txEl>
                                              <p:pRg st="3" end="3"/>
                                            </p:txEl>
                                          </p:spTgt>
                                        </p:tgtEl>
                                        <p:attrNameLst>
                                          <p:attrName>style.visibility</p:attrName>
                                        </p:attrNameLst>
                                      </p:cBhvr>
                                      <p:to>
                                        <p:strVal val="visible"/>
                                      </p:to>
                                    </p:set>
                                    <p:animEffect transition="in" filter="fade">
                                      <p:cBhvr>
                                        <p:cTn id="27" dur="2000"/>
                                        <p:tgtEl>
                                          <p:spTgt spid="1167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wd">
                                    <p:tmPct val="10000"/>
                                  </p:iterate>
                                  <p:childTnLst>
                                    <p:set>
                                      <p:cBhvr>
                                        <p:cTn id="31" dur="1" fill="hold">
                                          <p:stCondLst>
                                            <p:cond delay="0"/>
                                          </p:stCondLst>
                                        </p:cTn>
                                        <p:tgtEl>
                                          <p:spTgt spid="116739">
                                            <p:txEl>
                                              <p:pRg st="4" end="4"/>
                                            </p:txEl>
                                          </p:spTgt>
                                        </p:tgtEl>
                                        <p:attrNameLst>
                                          <p:attrName>style.visibility</p:attrName>
                                        </p:attrNameLst>
                                      </p:cBhvr>
                                      <p:to>
                                        <p:strVal val="visible"/>
                                      </p:to>
                                    </p:set>
                                    <p:animEffect transition="in" filter="fade">
                                      <p:cBhvr>
                                        <p:cTn id="32" dur="2000"/>
                                        <p:tgtEl>
                                          <p:spTgt spid="11673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wd">
                                    <p:tmPct val="10000"/>
                                  </p:iterate>
                                  <p:childTnLst>
                                    <p:set>
                                      <p:cBhvr>
                                        <p:cTn id="36" dur="1" fill="hold">
                                          <p:stCondLst>
                                            <p:cond delay="0"/>
                                          </p:stCondLst>
                                        </p:cTn>
                                        <p:tgtEl>
                                          <p:spTgt spid="116739">
                                            <p:txEl>
                                              <p:pRg st="5" end="5"/>
                                            </p:txEl>
                                          </p:spTgt>
                                        </p:tgtEl>
                                        <p:attrNameLst>
                                          <p:attrName>style.visibility</p:attrName>
                                        </p:attrNameLst>
                                      </p:cBhvr>
                                      <p:to>
                                        <p:strVal val="visible"/>
                                      </p:to>
                                    </p:set>
                                    <p:animEffect transition="in" filter="fade">
                                      <p:cBhvr>
                                        <p:cTn id="37" dur="2000"/>
                                        <p:tgtEl>
                                          <p:spTgt spid="11673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wd">
                                    <p:tmPct val="10000"/>
                                  </p:iterate>
                                  <p:childTnLst>
                                    <p:set>
                                      <p:cBhvr>
                                        <p:cTn id="41" dur="1" fill="hold">
                                          <p:stCondLst>
                                            <p:cond delay="0"/>
                                          </p:stCondLst>
                                        </p:cTn>
                                        <p:tgtEl>
                                          <p:spTgt spid="116739">
                                            <p:txEl>
                                              <p:pRg st="6" end="6"/>
                                            </p:txEl>
                                          </p:spTgt>
                                        </p:tgtEl>
                                        <p:attrNameLst>
                                          <p:attrName>style.visibility</p:attrName>
                                        </p:attrNameLst>
                                      </p:cBhvr>
                                      <p:to>
                                        <p:strVal val="visible"/>
                                      </p:to>
                                    </p:set>
                                    <p:animEffect transition="in" filter="fade">
                                      <p:cBhvr>
                                        <p:cTn id="42" dur="2000"/>
                                        <p:tgtEl>
                                          <p:spTgt spid="116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b="1"/>
              <a:t>Production Concept</a:t>
            </a:r>
            <a:r>
              <a:rPr lang="en-US"/>
              <a:t> </a:t>
            </a:r>
          </a:p>
        </p:txBody>
      </p:sp>
      <p:sp>
        <p:nvSpPr>
          <p:cNvPr id="117763" name="Rectangle 3"/>
          <p:cNvSpPr>
            <a:spLocks noGrp="1" noChangeArrowheads="1"/>
          </p:cNvSpPr>
          <p:nvPr>
            <p:ph type="body" idx="1"/>
          </p:nvPr>
        </p:nvSpPr>
        <p:spPr/>
        <p:txBody>
          <a:bodyPr/>
          <a:lstStyle/>
          <a:p>
            <a:pPr algn="just">
              <a:buFont typeface="Wingdings" pitchFamily="10" charset="2"/>
              <a:buNone/>
            </a:pPr>
            <a:r>
              <a:rPr lang="en-US" dirty="0"/>
              <a:t>  The philosophy that consumers will </a:t>
            </a:r>
            <a:r>
              <a:rPr lang="en-US" dirty="0" smtClean="0"/>
              <a:t>favor </a:t>
            </a:r>
            <a:r>
              <a:rPr lang="en-US" dirty="0"/>
              <a:t>products that are available and highly affordable and that management should therefore focus on improving production and distribution </a:t>
            </a:r>
            <a:r>
              <a:rPr lang="en-US" dirty="0" smtClean="0"/>
              <a:t>efficiency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diamond(in)">
                                      <p:cBhvr>
                                        <p:cTn id="7" dur="2000"/>
                                        <p:tgtEl>
                                          <p:spTgt spid="1177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7763">
                                            <p:txEl>
                                              <p:pRg st="0" end="0"/>
                                            </p:txEl>
                                          </p:spTgt>
                                        </p:tgtEl>
                                        <p:attrNameLst>
                                          <p:attrName>style.visibility</p:attrName>
                                        </p:attrNameLst>
                                      </p:cBhvr>
                                      <p:to>
                                        <p:strVal val="visible"/>
                                      </p:to>
                                    </p:set>
                                    <p:animEffect transition="in" filter="fade">
                                      <p:cBhvr>
                                        <p:cTn id="12" dur="2000"/>
                                        <p:tgtEl>
                                          <p:spTgt spid="1177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b="1">
                <a:cs typeface="Nazanin" pitchFamily="10" charset="-78"/>
              </a:rPr>
              <a:t>Product Concept</a:t>
            </a:r>
          </a:p>
        </p:txBody>
      </p:sp>
      <p:sp>
        <p:nvSpPr>
          <p:cNvPr id="126979" name="Rectangle 3"/>
          <p:cNvSpPr>
            <a:spLocks noGrp="1" noChangeArrowheads="1"/>
          </p:cNvSpPr>
          <p:nvPr>
            <p:ph type="body" idx="1"/>
          </p:nvPr>
        </p:nvSpPr>
        <p:spPr/>
        <p:txBody>
          <a:bodyPr/>
          <a:lstStyle/>
          <a:p>
            <a:pPr algn="just">
              <a:buFont typeface="Wingdings" pitchFamily="10" charset="2"/>
              <a:buNone/>
            </a:pPr>
            <a:r>
              <a:rPr lang="en-US" dirty="0">
                <a:cs typeface="Nazanin" pitchFamily="10" charset="-78"/>
              </a:rPr>
              <a:t>  The philosophy that consumers will </a:t>
            </a:r>
            <a:r>
              <a:rPr lang="en-US" dirty="0" smtClean="0">
                <a:cs typeface="Nazanin" pitchFamily="10" charset="-78"/>
              </a:rPr>
              <a:t>favor </a:t>
            </a:r>
            <a:r>
              <a:rPr lang="en-US" dirty="0">
                <a:cs typeface="Nazanin" pitchFamily="10" charset="-78"/>
              </a:rPr>
              <a:t>products that offer the most quality, performance, and innovative </a:t>
            </a:r>
            <a:r>
              <a:rPr lang="en-US" dirty="0" smtClean="0">
                <a:cs typeface="Nazanin" pitchFamily="10" charset="-78"/>
              </a:rPr>
              <a:t>features</a:t>
            </a:r>
            <a:endParaRPr lang="en-US" dirty="0">
              <a:cs typeface="Nazanin" pitchFamily="10" charset="-78"/>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diamond(in)">
                                      <p:cBhvr>
                                        <p:cTn id="7" dur="20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26979">
                                            <p:txEl>
                                              <p:pRg st="0" end="0"/>
                                            </p:txEl>
                                          </p:spTgt>
                                        </p:tgtEl>
                                        <p:attrNameLst>
                                          <p:attrName>style.visibility</p:attrName>
                                        </p:attrNameLst>
                                      </p:cBhvr>
                                      <p:to>
                                        <p:strVal val="visible"/>
                                      </p:to>
                                    </p:set>
                                    <p:animEffect transition="in" filter="fade">
                                      <p:cBhvr>
                                        <p:cTn id="12" dur="2000"/>
                                        <p:tgtEl>
                                          <p:spTgt spid="126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b="1"/>
              <a:t>Selling Concept</a:t>
            </a:r>
            <a:r>
              <a:rPr lang="en-US"/>
              <a:t> </a:t>
            </a:r>
          </a:p>
        </p:txBody>
      </p:sp>
      <p:sp>
        <p:nvSpPr>
          <p:cNvPr id="118787" name="Rectangle 3"/>
          <p:cNvSpPr>
            <a:spLocks noGrp="1" noChangeArrowheads="1"/>
          </p:cNvSpPr>
          <p:nvPr>
            <p:ph type="body" idx="1"/>
          </p:nvPr>
        </p:nvSpPr>
        <p:spPr/>
        <p:txBody>
          <a:bodyPr/>
          <a:lstStyle/>
          <a:p>
            <a:pPr algn="just">
              <a:buFont typeface="Wingdings" pitchFamily="10" charset="2"/>
              <a:buNone/>
            </a:pPr>
            <a:r>
              <a:rPr lang="en-US" dirty="0"/>
              <a:t>  The idea that consumers will not buy enough of the organization</a:t>
            </a:r>
            <a:r>
              <a:rPr lang="en-US" dirty="0">
                <a:latin typeface="Times New Roman"/>
              </a:rPr>
              <a:t>’</a:t>
            </a:r>
            <a:r>
              <a:rPr lang="en-US" dirty="0"/>
              <a:t>s products unless the organization undertakes a large </a:t>
            </a:r>
            <a:r>
              <a:rPr lang="en-US" dirty="0">
                <a:latin typeface="Times New Roman"/>
              </a:rPr>
              <a:t>-</a:t>
            </a:r>
            <a:r>
              <a:rPr lang="en-US" dirty="0" smtClean="0"/>
              <a:t> </a:t>
            </a:r>
            <a:r>
              <a:rPr lang="en-US" dirty="0"/>
              <a:t>scale selling and promotion </a:t>
            </a:r>
            <a:r>
              <a:rPr lang="en-US" dirty="0" smtClean="0"/>
              <a:t>effort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amond(in)">
                                      <p:cBhvr>
                                        <p:cTn id="7" dur="20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fade">
                                      <p:cBhvr>
                                        <p:cTn id="12" dur="2000"/>
                                        <p:tgtEl>
                                          <p:spTgt spid="118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b="1"/>
              <a:t>Marketing Concept</a:t>
            </a:r>
            <a:r>
              <a:rPr lang="en-US"/>
              <a:t> </a:t>
            </a:r>
          </a:p>
        </p:txBody>
      </p:sp>
      <p:sp>
        <p:nvSpPr>
          <p:cNvPr id="119811" name="Rectangle 3"/>
          <p:cNvSpPr>
            <a:spLocks noGrp="1" noChangeArrowheads="1"/>
          </p:cNvSpPr>
          <p:nvPr>
            <p:ph type="body" idx="1"/>
          </p:nvPr>
        </p:nvSpPr>
        <p:spPr/>
        <p:txBody>
          <a:bodyPr/>
          <a:lstStyle/>
          <a:p>
            <a:pPr algn="just">
              <a:buFont typeface="Wingdings" pitchFamily="10" charset="2"/>
              <a:buNone/>
            </a:pPr>
            <a:r>
              <a:rPr lang="en-US" dirty="0"/>
              <a:t>  The marketing management philosophy that holds that achieving organizational goals depends on determining the needs and wants of target markets and delivering the desired satisfactions more effectively and efficiently than competitors </a:t>
            </a:r>
            <a:r>
              <a:rPr lang="en-US" dirty="0" smtClean="0"/>
              <a:t>do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diamond(in)">
                                      <p:cBhvr>
                                        <p:cTn id="7" dur="20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fade">
                                      <p:cBhvr>
                                        <p:cTn id="12" dur="2000"/>
                                        <p:tgtEl>
                                          <p:spTgt spid="119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z="4000" b="1"/>
              <a:t>Societal Marketing Concept</a:t>
            </a:r>
            <a:r>
              <a:rPr lang="en-US"/>
              <a:t> </a:t>
            </a:r>
          </a:p>
        </p:txBody>
      </p:sp>
      <p:sp>
        <p:nvSpPr>
          <p:cNvPr id="120835" name="Rectangle 3"/>
          <p:cNvSpPr>
            <a:spLocks noGrp="1" noChangeArrowheads="1"/>
          </p:cNvSpPr>
          <p:nvPr>
            <p:ph type="body" idx="1"/>
          </p:nvPr>
        </p:nvSpPr>
        <p:spPr/>
        <p:txBody>
          <a:bodyPr/>
          <a:lstStyle/>
          <a:p>
            <a:pPr algn="just">
              <a:buFont typeface="Wingdings" pitchFamily="10" charset="2"/>
              <a:buNone/>
            </a:pPr>
            <a:r>
              <a:rPr lang="en-US" dirty="0"/>
              <a:t>  The idea that the organization should determine the needs, wants, and interests of target markets and deliver the desired satisfactions more effectively and efficiently than competitors in a way that maintains or improves the consumer</a:t>
            </a:r>
            <a:r>
              <a:rPr lang="en-US" dirty="0">
                <a:latin typeface="Times New Roman"/>
              </a:rPr>
              <a:t>’</a:t>
            </a:r>
            <a:r>
              <a:rPr lang="en-US" dirty="0"/>
              <a:t>s and society</a:t>
            </a:r>
            <a:r>
              <a:rPr lang="en-US" dirty="0">
                <a:latin typeface="Times New Roman"/>
              </a:rPr>
              <a:t>’</a:t>
            </a:r>
            <a:r>
              <a:rPr lang="en-US" dirty="0"/>
              <a:t>s well </a:t>
            </a:r>
            <a:r>
              <a:rPr lang="en-US" dirty="0">
                <a:latin typeface="Times New Roman"/>
              </a:rPr>
              <a:t>-</a:t>
            </a:r>
            <a:r>
              <a:rPr lang="en-US" dirty="0" smtClean="0"/>
              <a:t> being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diamond(in)">
                                      <p:cBhvr>
                                        <p:cTn id="7" dur="20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120835">
                                            <p:txEl>
                                              <p:pRg st="0" end="0"/>
                                            </p:txEl>
                                          </p:spTgt>
                                        </p:tgtEl>
                                        <p:attrNameLst>
                                          <p:attrName>style.visibility</p:attrName>
                                        </p:attrNameLst>
                                      </p:cBhvr>
                                      <p:to>
                                        <p:strVal val="visible"/>
                                      </p:to>
                                    </p:set>
                                    <p:animEffect transition="in" filter="fade">
                                      <p:cBhvr>
                                        <p:cTn id="12" dur="20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42" charset="0"/>
            <a:cs typeface="Times New Roman" pitchFamily="2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42" charset="0"/>
            <a:cs typeface="Times New Roman" pitchFamily="2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482</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Nazanin</vt:lpstr>
      <vt:lpstr>Tahoma</vt:lpstr>
      <vt:lpstr>Times New Roman</vt:lpstr>
      <vt:lpstr>Wingdings</vt:lpstr>
      <vt:lpstr>Blends</vt:lpstr>
      <vt:lpstr>Marketing Management  Definition and Basic Concepts (Part-I)</vt:lpstr>
      <vt:lpstr>Marketing Management</vt:lpstr>
      <vt:lpstr>Marketing Management Involves : </vt:lpstr>
      <vt:lpstr>Marketing Management Philosophies </vt:lpstr>
      <vt:lpstr>Production Concept </vt:lpstr>
      <vt:lpstr>Product Concept</vt:lpstr>
      <vt:lpstr>Selling Concept </vt:lpstr>
      <vt:lpstr>Marketing Concept </vt:lpstr>
      <vt:lpstr>Societal Marketing Concept </vt:lpstr>
      <vt:lpstr>PowerPoint Presentation</vt:lpstr>
      <vt:lpstr>Three Considerations Underlying The Societal Marketing</vt:lpstr>
      <vt:lpstr>Marketing Challenges Into The New Century </vt:lpstr>
      <vt:lpstr>THE NEW MARKETING LANDSCAPE </vt:lpstr>
    </vt:vector>
  </TitlesOfParts>
  <Company>MIS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Lamba</dc:creator>
  <cp:lastModifiedBy>Manish Lamba</cp:lastModifiedBy>
  <cp:revision>82</cp:revision>
  <cp:lastPrinted>1601-01-01T00:00:00Z</cp:lastPrinted>
  <dcterms:created xsi:type="dcterms:W3CDTF">2001-02-02T14:49:01Z</dcterms:created>
  <dcterms:modified xsi:type="dcterms:W3CDTF">2023-01-05T12:05:28Z</dcterms:modified>
</cp:coreProperties>
</file>