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6" r:id="rId14"/>
    <p:sldId id="265" r:id="rId15"/>
    <p:sldId id="267" r:id="rId16"/>
    <p:sldId id="268" r:id="rId17"/>
    <p:sldId id="269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A"/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BEF2-2806-4598-BE8C-C48BEB07747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CF27-DBBC-4DB1-BE23-C8D7B2F80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752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itchFamily="82" charset="0"/>
              </a:rPr>
              <a:t>Market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4495800" cy="17526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Market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Segmentation is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the process of dividing a market of potential customers into groups, or segments, based on different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characteristics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The SEGMENTS thus created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are composed of consumers who will respond similarly to marketing strategies and who share traits such as similar interests, needs, or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locations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</p:txBody>
      </p:sp>
      <p:pic>
        <p:nvPicPr>
          <p:cNvPr id="11266" name="Picture 2" descr="What is market segmentation? How to do it yourself (with exampl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362200"/>
            <a:ext cx="3657600" cy="2286000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5423263" y="3670663"/>
            <a:ext cx="838200" cy="838200"/>
          </a:xfrm>
          <a:prstGeom prst="ellipse">
            <a:avLst/>
          </a:prstGeom>
          <a:solidFill>
            <a:srgbClr val="F3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238283" y="3696789"/>
            <a:ext cx="838200" cy="838200"/>
          </a:xfrm>
          <a:prstGeom prst="ellipse">
            <a:avLst/>
          </a:prstGeom>
          <a:solidFill>
            <a:srgbClr val="F3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010400" y="3681548"/>
            <a:ext cx="838200" cy="838200"/>
          </a:xfrm>
          <a:prstGeom prst="ellipse">
            <a:avLst/>
          </a:prstGeom>
          <a:solidFill>
            <a:srgbClr val="F3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758952" y="3630706"/>
            <a:ext cx="1046136" cy="990600"/>
          </a:xfrm>
          <a:prstGeom prst="ellipse">
            <a:avLst/>
          </a:prstGeom>
          <a:solidFill>
            <a:srgbClr val="F3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3265142">
            <a:off x="6140799" y="3111335"/>
            <a:ext cx="338222" cy="796153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 rot="1253623">
            <a:off x="6497274" y="3436912"/>
            <a:ext cx="338222" cy="796153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 rot="19895093">
            <a:off x="7330440" y="3396564"/>
            <a:ext cx="338222" cy="796153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 rot="18574308">
            <a:off x="7606187" y="3155019"/>
            <a:ext cx="338222" cy="796153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Segmentation is based on the idea that the market is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Heterogeneous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True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False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Basis of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‘Segmentation’ are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divided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into ___ types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5	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Lifestyle is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an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example of which type of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Segmentation Variable 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Psychographic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Demographic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Geo-demographic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Behavioral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What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is the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marketing term for a relatively  small,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well-defined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and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a very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focused target market ?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Customized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Market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Target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Market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Niche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Market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Corner of 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Market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Age, Gender, Income,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and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Family Life Cycle all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are found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___ Segmentation.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Behavioral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Psychographic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Geographic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Demographic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Thank you…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Algerian" pitchFamily="82" charset="0"/>
              </a:rPr>
              <a:t>BasIs</a:t>
            </a:r>
            <a:r>
              <a:rPr lang="en-US" sz="5400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Algerian" pitchFamily="82" charset="0"/>
              </a:rPr>
              <a:t>of 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3200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DEMOGRAPHIC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: It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consist of dividing the market into groups based on variables such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as ;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Age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Gender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Income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Social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Class 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Lifestyle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GEOGRAPHIC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: It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tries to divide markets into different geographical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units ;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Regions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Size of the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Area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Population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Density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Climate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PSYCHOGRAPHIC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: It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groups costumer according to their lifestyle . Activities , interest and opinion surveys are one tool for measuring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lifestyle 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Activities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Interests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Opinions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Values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BEHAVIORAL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: It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is based on actual customer behavior towards products .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Some behavioral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variable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include 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Opinions 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Interests and Hobbies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Degree of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Loyalty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Occasions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Usage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itchFamily="82" charset="0"/>
              </a:rPr>
              <a:t>Process of market segmentation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821960" y="3004237"/>
            <a:ext cx="496206" cy="91440"/>
          </a:xfrm>
          <a:custGeom>
            <a:avLst/>
            <a:gdLst>
              <a:gd name="connsiteX0" fmla="*/ 0 w 496206"/>
              <a:gd name="connsiteY0" fmla="*/ 45720 h 91440"/>
              <a:gd name="connsiteX1" fmla="*/ 496206 w 49620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206" h="91440">
                <a:moveTo>
                  <a:pt x="0" y="45720"/>
                </a:moveTo>
                <a:lnTo>
                  <a:pt x="496206" y="45720"/>
                </a:ln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33" tIns="43086" rIns="247633" bIns="4308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" name="Freeform 5"/>
          <p:cNvSpPr/>
          <p:nvPr/>
        </p:nvSpPr>
        <p:spPr>
          <a:xfrm>
            <a:off x="533295" y="2362817"/>
            <a:ext cx="2290464" cy="1374278"/>
          </a:xfrm>
          <a:custGeom>
            <a:avLst/>
            <a:gdLst>
              <a:gd name="connsiteX0" fmla="*/ 0 w 2290464"/>
              <a:gd name="connsiteY0" fmla="*/ 0 h 1374278"/>
              <a:gd name="connsiteX1" fmla="*/ 2290464 w 2290464"/>
              <a:gd name="connsiteY1" fmla="*/ 0 h 1374278"/>
              <a:gd name="connsiteX2" fmla="*/ 2290464 w 2290464"/>
              <a:gd name="connsiteY2" fmla="*/ 1374278 h 1374278"/>
              <a:gd name="connsiteX3" fmla="*/ 0 w 2290464"/>
              <a:gd name="connsiteY3" fmla="*/ 1374278 h 1374278"/>
              <a:gd name="connsiteX4" fmla="*/ 0 w 2290464"/>
              <a:gd name="connsiteY4" fmla="*/ 0 h 13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464" h="1374278">
                <a:moveTo>
                  <a:pt x="0" y="0"/>
                </a:moveTo>
                <a:lnTo>
                  <a:pt x="2290464" y="0"/>
                </a:lnTo>
                <a:lnTo>
                  <a:pt x="2290464" y="1374278"/>
                </a:lnTo>
                <a:lnTo>
                  <a:pt x="0" y="1374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135128" rIns="135128" bIns="13512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Identify </a:t>
            </a:r>
            <a:r>
              <a:rPr lang="en-US" sz="1900" kern="1200" dirty="0" smtClean="0"/>
              <a:t>Total Market</a:t>
            </a:r>
            <a:endParaRPr lang="en-US" sz="1900" kern="1200" dirty="0"/>
          </a:p>
        </p:txBody>
      </p:sp>
      <p:sp>
        <p:nvSpPr>
          <p:cNvPr id="7" name="Freeform 6"/>
          <p:cNvSpPr/>
          <p:nvPr/>
        </p:nvSpPr>
        <p:spPr>
          <a:xfrm>
            <a:off x="5639232" y="3004237"/>
            <a:ext cx="496206" cy="91440"/>
          </a:xfrm>
          <a:custGeom>
            <a:avLst/>
            <a:gdLst>
              <a:gd name="connsiteX0" fmla="*/ 0 w 496206"/>
              <a:gd name="connsiteY0" fmla="*/ 45720 h 91440"/>
              <a:gd name="connsiteX1" fmla="*/ 496206 w 49620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206" h="91440">
                <a:moveTo>
                  <a:pt x="0" y="45720"/>
                </a:moveTo>
                <a:lnTo>
                  <a:pt x="496206" y="45720"/>
                </a:ln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33" tIns="43086" rIns="247633" bIns="4308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8" name="Freeform 7"/>
          <p:cNvSpPr/>
          <p:nvPr/>
        </p:nvSpPr>
        <p:spPr>
          <a:xfrm>
            <a:off x="3350567" y="2362817"/>
            <a:ext cx="2290464" cy="1374278"/>
          </a:xfrm>
          <a:custGeom>
            <a:avLst/>
            <a:gdLst>
              <a:gd name="connsiteX0" fmla="*/ 0 w 2290464"/>
              <a:gd name="connsiteY0" fmla="*/ 0 h 1374278"/>
              <a:gd name="connsiteX1" fmla="*/ 2290464 w 2290464"/>
              <a:gd name="connsiteY1" fmla="*/ 0 h 1374278"/>
              <a:gd name="connsiteX2" fmla="*/ 2290464 w 2290464"/>
              <a:gd name="connsiteY2" fmla="*/ 1374278 h 1374278"/>
              <a:gd name="connsiteX3" fmla="*/ 0 w 2290464"/>
              <a:gd name="connsiteY3" fmla="*/ 1374278 h 1374278"/>
              <a:gd name="connsiteX4" fmla="*/ 0 w 2290464"/>
              <a:gd name="connsiteY4" fmla="*/ 0 h 13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464" h="1374278">
                <a:moveTo>
                  <a:pt x="0" y="0"/>
                </a:moveTo>
                <a:lnTo>
                  <a:pt x="2290464" y="0"/>
                </a:lnTo>
                <a:lnTo>
                  <a:pt x="2290464" y="1374278"/>
                </a:lnTo>
                <a:lnTo>
                  <a:pt x="0" y="1374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135128" rIns="135128" bIns="13512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Divide </a:t>
            </a:r>
            <a:r>
              <a:rPr lang="en-US" sz="1900" kern="1200" dirty="0" smtClean="0"/>
              <a:t>Total Market into Sub Market</a:t>
            </a:r>
            <a:endParaRPr lang="en-US" sz="1900" kern="1200" dirty="0"/>
          </a:p>
        </p:txBody>
      </p:sp>
      <p:sp>
        <p:nvSpPr>
          <p:cNvPr id="9" name="Freeform 8"/>
          <p:cNvSpPr/>
          <p:nvPr/>
        </p:nvSpPr>
        <p:spPr>
          <a:xfrm>
            <a:off x="1678528" y="3735296"/>
            <a:ext cx="5634543" cy="496206"/>
          </a:xfrm>
          <a:custGeom>
            <a:avLst/>
            <a:gdLst>
              <a:gd name="connsiteX0" fmla="*/ 5634543 w 5634543"/>
              <a:gd name="connsiteY0" fmla="*/ 0 h 496206"/>
              <a:gd name="connsiteX1" fmla="*/ 5634543 w 5634543"/>
              <a:gd name="connsiteY1" fmla="*/ 265203 h 496206"/>
              <a:gd name="connsiteX2" fmla="*/ 0 w 5634543"/>
              <a:gd name="connsiteY2" fmla="*/ 265203 h 496206"/>
              <a:gd name="connsiteX3" fmla="*/ 0 w 5634543"/>
              <a:gd name="connsiteY3" fmla="*/ 496206 h 49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4543" h="496206">
                <a:moveTo>
                  <a:pt x="5634543" y="0"/>
                </a:moveTo>
                <a:lnTo>
                  <a:pt x="5634543" y="265203"/>
                </a:lnTo>
                <a:lnTo>
                  <a:pt x="0" y="265203"/>
                </a:lnTo>
                <a:lnTo>
                  <a:pt x="0" y="496206"/>
                </a:ln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88494" tIns="245469" rIns="2688494" bIns="24546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0" name="Freeform 9"/>
          <p:cNvSpPr/>
          <p:nvPr/>
        </p:nvSpPr>
        <p:spPr>
          <a:xfrm>
            <a:off x="6167839" y="2362817"/>
            <a:ext cx="2290464" cy="1374278"/>
          </a:xfrm>
          <a:custGeom>
            <a:avLst/>
            <a:gdLst>
              <a:gd name="connsiteX0" fmla="*/ 0 w 2290464"/>
              <a:gd name="connsiteY0" fmla="*/ 0 h 1374278"/>
              <a:gd name="connsiteX1" fmla="*/ 2290464 w 2290464"/>
              <a:gd name="connsiteY1" fmla="*/ 0 h 1374278"/>
              <a:gd name="connsiteX2" fmla="*/ 2290464 w 2290464"/>
              <a:gd name="connsiteY2" fmla="*/ 1374278 h 1374278"/>
              <a:gd name="connsiteX3" fmla="*/ 0 w 2290464"/>
              <a:gd name="connsiteY3" fmla="*/ 1374278 h 1374278"/>
              <a:gd name="connsiteX4" fmla="*/ 0 w 2290464"/>
              <a:gd name="connsiteY4" fmla="*/ 0 h 13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464" h="1374278">
                <a:moveTo>
                  <a:pt x="0" y="0"/>
                </a:moveTo>
                <a:lnTo>
                  <a:pt x="2290464" y="0"/>
                </a:lnTo>
                <a:lnTo>
                  <a:pt x="2290464" y="1374278"/>
                </a:lnTo>
                <a:lnTo>
                  <a:pt x="0" y="137427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135128" rIns="135128" bIns="13512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Estimate </a:t>
            </a:r>
            <a:r>
              <a:rPr lang="en-US" sz="1900" kern="1200" dirty="0" smtClean="0"/>
              <a:t>Sales Potential and Profit for Sub Market</a:t>
            </a:r>
            <a:endParaRPr lang="en-US" sz="19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821960" y="4905322"/>
            <a:ext cx="496206" cy="91440"/>
          </a:xfrm>
          <a:custGeom>
            <a:avLst/>
            <a:gdLst>
              <a:gd name="connsiteX0" fmla="*/ 0 w 496206"/>
              <a:gd name="connsiteY0" fmla="*/ 45720 h 91440"/>
              <a:gd name="connsiteX1" fmla="*/ 496206 w 49620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206" h="91440">
                <a:moveTo>
                  <a:pt x="0" y="45720"/>
                </a:moveTo>
                <a:lnTo>
                  <a:pt x="496206" y="45720"/>
                </a:ln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33" tIns="43086" rIns="247633" bIns="4308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2" name="Freeform 11"/>
          <p:cNvSpPr/>
          <p:nvPr/>
        </p:nvSpPr>
        <p:spPr>
          <a:xfrm>
            <a:off x="533295" y="4263903"/>
            <a:ext cx="2290464" cy="1374278"/>
          </a:xfrm>
          <a:custGeom>
            <a:avLst/>
            <a:gdLst>
              <a:gd name="connsiteX0" fmla="*/ 0 w 2290464"/>
              <a:gd name="connsiteY0" fmla="*/ 0 h 1374278"/>
              <a:gd name="connsiteX1" fmla="*/ 2290464 w 2290464"/>
              <a:gd name="connsiteY1" fmla="*/ 0 h 1374278"/>
              <a:gd name="connsiteX2" fmla="*/ 2290464 w 2290464"/>
              <a:gd name="connsiteY2" fmla="*/ 1374278 h 1374278"/>
              <a:gd name="connsiteX3" fmla="*/ 0 w 2290464"/>
              <a:gd name="connsiteY3" fmla="*/ 1374278 h 1374278"/>
              <a:gd name="connsiteX4" fmla="*/ 0 w 2290464"/>
              <a:gd name="connsiteY4" fmla="*/ 0 h 13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464" h="1374278">
                <a:moveTo>
                  <a:pt x="0" y="0"/>
                </a:moveTo>
                <a:lnTo>
                  <a:pt x="2290464" y="0"/>
                </a:lnTo>
                <a:lnTo>
                  <a:pt x="2290464" y="1374278"/>
                </a:lnTo>
                <a:lnTo>
                  <a:pt x="0" y="137427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135128" rIns="135128" bIns="13512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Determine Characteristics and Requirement of Sub Market</a:t>
            </a:r>
            <a:endParaRPr lang="en-US" sz="19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3350567" y="4263903"/>
            <a:ext cx="2290464" cy="1374278"/>
          </a:xfrm>
          <a:custGeom>
            <a:avLst/>
            <a:gdLst>
              <a:gd name="connsiteX0" fmla="*/ 0 w 2290464"/>
              <a:gd name="connsiteY0" fmla="*/ 0 h 1374278"/>
              <a:gd name="connsiteX1" fmla="*/ 2290464 w 2290464"/>
              <a:gd name="connsiteY1" fmla="*/ 0 h 1374278"/>
              <a:gd name="connsiteX2" fmla="*/ 2290464 w 2290464"/>
              <a:gd name="connsiteY2" fmla="*/ 1374278 h 1374278"/>
              <a:gd name="connsiteX3" fmla="*/ 0 w 2290464"/>
              <a:gd name="connsiteY3" fmla="*/ 1374278 h 1374278"/>
              <a:gd name="connsiteX4" fmla="*/ 0 w 2290464"/>
              <a:gd name="connsiteY4" fmla="*/ 0 h 13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464" h="1374278">
                <a:moveTo>
                  <a:pt x="0" y="0"/>
                </a:moveTo>
                <a:lnTo>
                  <a:pt x="2290464" y="0"/>
                </a:lnTo>
                <a:lnTo>
                  <a:pt x="2290464" y="1374278"/>
                </a:lnTo>
                <a:lnTo>
                  <a:pt x="0" y="137427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135128" rIns="135128" bIns="13512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Select one or more </a:t>
            </a:r>
            <a:r>
              <a:rPr lang="en-US" sz="1900" kern="1200" dirty="0" smtClean="0"/>
              <a:t>Segment on </a:t>
            </a:r>
            <a:r>
              <a:rPr lang="en-US" sz="1900" kern="1200" dirty="0"/>
              <a:t>which firms will focus on </a:t>
            </a:r>
            <a:r>
              <a:rPr lang="en-US" sz="1900" kern="1200" dirty="0" smtClean="0"/>
              <a:t>Serving</a:t>
            </a:r>
            <a:endParaRPr lang="en-US" sz="19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Requirement for effective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Measurable :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 Size, purchasing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power,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profiles of segments can be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measured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Accessible :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Segments can be effectively reached and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served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 Substantial 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: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Segments are large or profitable enough to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serve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Differentiable :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Segments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must respond differently to different marketing mix element and programs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Actionable :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Effective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programs can be designed to attract and serve the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segments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itchFamily="82" charset="0"/>
              </a:rPr>
              <a:t>Niche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4582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The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word ‘NICHE’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is defined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as 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  “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A special area of demand for a product or service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”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Marketing is defined as the opportunity to buy or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sell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NICHE Marketing means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buying or selling a product or service in a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specialized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area of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demand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Often-a-times Big Business use NICHE Marketing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Segmenting consumer market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95250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Freeform 5"/>
          <p:cNvSpPr/>
          <p:nvPr/>
        </p:nvSpPr>
        <p:spPr>
          <a:xfrm>
            <a:off x="1278621" y="4034922"/>
            <a:ext cx="974148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>
                <a:solidFill>
                  <a:schemeClr val="bg1">
                    <a:lumMod val="95000"/>
                  </a:schemeClr>
                </a:solidFill>
              </a:rPr>
              <a:t>Consumer </a:t>
            </a:r>
            <a:r>
              <a:rPr lang="en-US" sz="1100" kern="1200" dirty="0" smtClean="0">
                <a:solidFill>
                  <a:schemeClr val="bg1">
                    <a:lumMod val="95000"/>
                  </a:schemeClr>
                </a:solidFill>
              </a:rPr>
              <a:t>Segmentation</a:t>
            </a:r>
            <a:endParaRPr lang="en-US" sz="1100" kern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18651623">
            <a:off x="1800709" y="3262909"/>
            <a:ext cx="2614712" cy="15842"/>
          </a:xfrm>
          <a:custGeom>
            <a:avLst/>
            <a:gdLst>
              <a:gd name="connsiteX0" fmla="*/ 0 w 2614712"/>
              <a:gd name="connsiteY0" fmla="*/ 7921 h 15842"/>
              <a:gd name="connsiteX1" fmla="*/ 2614712 w 2614712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4712" h="15842">
                <a:moveTo>
                  <a:pt x="0" y="7921"/>
                </a:moveTo>
                <a:lnTo>
                  <a:pt x="2614712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4689" tIns="-57447" rIns="1254687" bIns="-57447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/>
          </a:p>
        </p:txBody>
      </p:sp>
      <p:sp>
        <p:nvSpPr>
          <p:cNvPr id="8" name="Freeform 7"/>
          <p:cNvSpPr/>
          <p:nvPr/>
        </p:nvSpPr>
        <p:spPr>
          <a:xfrm>
            <a:off x="3963362" y="2057399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781" tIns="20781" rIns="20781" bIns="2078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Behavior</a:t>
            </a:r>
            <a:endParaRPr lang="en-US" sz="1200" kern="1200" dirty="0">
              <a:latin typeface="Bodoni MT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 rot="21192768">
            <a:off x="4855264" y="2159849"/>
            <a:ext cx="1934277" cy="15842"/>
          </a:xfrm>
          <a:custGeom>
            <a:avLst/>
            <a:gdLst>
              <a:gd name="connsiteX0" fmla="*/ 0 w 1934277"/>
              <a:gd name="connsiteY0" fmla="*/ 7921 h 15842"/>
              <a:gd name="connsiteX1" fmla="*/ 1934277 w 1934277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4277" h="15842">
                <a:moveTo>
                  <a:pt x="0" y="7921"/>
                </a:moveTo>
                <a:lnTo>
                  <a:pt x="1934277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1482" tIns="-40436" rIns="931481" bIns="-40436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10" name="Freeform 9"/>
          <p:cNvSpPr/>
          <p:nvPr/>
        </p:nvSpPr>
        <p:spPr>
          <a:xfrm>
            <a:off x="6782764" y="1828801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781" tIns="20781" rIns="20781" bIns="2078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Purchase </a:t>
            </a:r>
            <a:r>
              <a:rPr lang="en-US" sz="12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Occasion</a:t>
            </a:r>
            <a:endParaRPr lang="en-US" sz="1200" kern="12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 rot="407240">
            <a:off x="4855264" y="2388448"/>
            <a:ext cx="1934277" cy="15842"/>
          </a:xfrm>
          <a:custGeom>
            <a:avLst/>
            <a:gdLst>
              <a:gd name="connsiteX0" fmla="*/ 0 w 1934277"/>
              <a:gd name="connsiteY0" fmla="*/ 7921 h 15842"/>
              <a:gd name="connsiteX1" fmla="*/ 1934277 w 1934277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4277" h="15842">
                <a:moveTo>
                  <a:pt x="0" y="7921"/>
                </a:moveTo>
                <a:lnTo>
                  <a:pt x="1934277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1482" tIns="-40436" rIns="931481" bIns="-40436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12" name="Freeform 11"/>
          <p:cNvSpPr/>
          <p:nvPr/>
        </p:nvSpPr>
        <p:spPr>
          <a:xfrm>
            <a:off x="6782764" y="2286000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781" tIns="20781" rIns="20781" bIns="2078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Brand </a:t>
            </a:r>
            <a:r>
              <a:rPr lang="en-US" sz="12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Loyalty</a:t>
            </a:r>
            <a:endParaRPr lang="en-US" sz="1200" kern="12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 rot="1178957">
            <a:off x="4802661" y="2617048"/>
            <a:ext cx="2039484" cy="15842"/>
          </a:xfrm>
          <a:custGeom>
            <a:avLst/>
            <a:gdLst>
              <a:gd name="connsiteX0" fmla="*/ 0 w 2039484"/>
              <a:gd name="connsiteY0" fmla="*/ 7921 h 15842"/>
              <a:gd name="connsiteX1" fmla="*/ 2039484 w 2039484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9484" h="15842">
                <a:moveTo>
                  <a:pt x="0" y="7921"/>
                </a:moveTo>
                <a:lnTo>
                  <a:pt x="2039484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1455" tIns="-43066" rIns="981455" bIns="-4306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14" name="Freeform 13"/>
          <p:cNvSpPr/>
          <p:nvPr/>
        </p:nvSpPr>
        <p:spPr>
          <a:xfrm>
            <a:off x="6781799" y="2743199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781" tIns="20781" rIns="20781" bIns="2078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User </a:t>
            </a:r>
            <a:r>
              <a:rPr lang="en-US" sz="12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Status</a:t>
            </a:r>
            <a:endParaRPr lang="en-US" sz="1200" kern="12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rot="20346323">
            <a:off x="2188917" y="3910610"/>
            <a:ext cx="1912575" cy="15842"/>
          </a:xfrm>
          <a:custGeom>
            <a:avLst/>
            <a:gdLst>
              <a:gd name="connsiteX0" fmla="*/ 0 w 1912575"/>
              <a:gd name="connsiteY0" fmla="*/ 7921 h 15842"/>
              <a:gd name="connsiteX1" fmla="*/ 1912575 w 1912575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75" h="15842">
                <a:moveTo>
                  <a:pt x="0" y="7921"/>
                </a:moveTo>
                <a:lnTo>
                  <a:pt x="1912575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173" tIns="-39893" rIns="921173" bIns="-3989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16" name="Freeform 15"/>
          <p:cNvSpPr/>
          <p:nvPr/>
        </p:nvSpPr>
        <p:spPr>
          <a:xfrm>
            <a:off x="4038605" y="3352801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511" tIns="19511" rIns="19511" bIns="1951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Psychograp</a:t>
            </a:r>
            <a:r>
              <a:rPr lang="en-US" sz="1000" kern="1200" dirty="0" smtClean="0">
                <a:solidFill>
                  <a:schemeClr val="bg1">
                    <a:lumMod val="85000"/>
                  </a:schemeClr>
                </a:solidFill>
                <a:latin typeface="Bodoni MT" pitchFamily="18" charset="0"/>
              </a:rPr>
              <a:t>hi</a:t>
            </a:r>
            <a:r>
              <a:rPr lang="en-US" sz="1000" kern="1200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sz="1000" kern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 rot="19685776">
            <a:off x="4893647" y="3416884"/>
            <a:ext cx="577738" cy="15842"/>
          </a:xfrm>
          <a:custGeom>
            <a:avLst/>
            <a:gdLst>
              <a:gd name="connsiteX0" fmla="*/ 0 w 577738"/>
              <a:gd name="connsiteY0" fmla="*/ 7921 h 15842"/>
              <a:gd name="connsiteX1" fmla="*/ 577738 w 577738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738" h="15842">
                <a:moveTo>
                  <a:pt x="0" y="7921"/>
                </a:moveTo>
                <a:lnTo>
                  <a:pt x="577738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7126" tIns="-6523" rIns="287125" bIns="-652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8" name="Freeform 17"/>
          <p:cNvSpPr/>
          <p:nvPr/>
        </p:nvSpPr>
        <p:spPr>
          <a:xfrm>
            <a:off x="5427748" y="3047470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781" tIns="20781" rIns="20781" bIns="2078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Lifestyle</a:t>
            </a:r>
            <a:endParaRPr lang="en-US" sz="1200" kern="12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 rot="1766103">
            <a:off x="4900937" y="3707929"/>
            <a:ext cx="563160" cy="15842"/>
          </a:xfrm>
          <a:custGeom>
            <a:avLst/>
            <a:gdLst>
              <a:gd name="connsiteX0" fmla="*/ 0 w 563160"/>
              <a:gd name="connsiteY0" fmla="*/ 7921 h 15842"/>
              <a:gd name="connsiteX1" fmla="*/ 563160 w 563160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160" h="15842">
                <a:moveTo>
                  <a:pt x="0" y="7921"/>
                </a:moveTo>
                <a:lnTo>
                  <a:pt x="563160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201" tIns="-6159" rIns="280200" bIns="-61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20" name="Freeform 19"/>
          <p:cNvSpPr/>
          <p:nvPr/>
        </p:nvSpPr>
        <p:spPr>
          <a:xfrm>
            <a:off x="5427748" y="3629559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Personality</a:t>
            </a:r>
            <a:endParaRPr lang="en-US" sz="1100" kern="12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 rot="613344">
            <a:off x="2238008" y="4405909"/>
            <a:ext cx="1738193" cy="15842"/>
          </a:xfrm>
          <a:custGeom>
            <a:avLst/>
            <a:gdLst>
              <a:gd name="connsiteX0" fmla="*/ 0 w 1738193"/>
              <a:gd name="connsiteY0" fmla="*/ 7921 h 15842"/>
              <a:gd name="connsiteX1" fmla="*/ 1738193 w 1738193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8193" h="15842">
                <a:moveTo>
                  <a:pt x="0" y="7921"/>
                </a:moveTo>
                <a:lnTo>
                  <a:pt x="1738193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341" tIns="-35535" rIns="838342" bIns="-3553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22" name="Freeform 21"/>
          <p:cNvSpPr/>
          <p:nvPr/>
        </p:nvSpPr>
        <p:spPr>
          <a:xfrm>
            <a:off x="3962406" y="4343398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Demographic</a:t>
            </a:r>
          </a:p>
        </p:txBody>
      </p:sp>
      <p:sp>
        <p:nvSpPr>
          <p:cNvPr id="23" name="Freeform 22"/>
          <p:cNvSpPr/>
          <p:nvPr/>
        </p:nvSpPr>
        <p:spPr>
          <a:xfrm rot="20853795">
            <a:off x="4836178" y="4331547"/>
            <a:ext cx="2122936" cy="15842"/>
          </a:xfrm>
          <a:custGeom>
            <a:avLst/>
            <a:gdLst>
              <a:gd name="connsiteX0" fmla="*/ 0 w 2122936"/>
              <a:gd name="connsiteY0" fmla="*/ 7921 h 15842"/>
              <a:gd name="connsiteX1" fmla="*/ 2122936 w 2122936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2936" h="15842">
                <a:moveTo>
                  <a:pt x="0" y="7921"/>
                </a:moveTo>
                <a:lnTo>
                  <a:pt x="2122936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1094" tIns="-45153" rIns="1021095" bIns="-4515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4" name="Freeform 23"/>
          <p:cNvSpPr/>
          <p:nvPr/>
        </p:nvSpPr>
        <p:spPr>
          <a:xfrm>
            <a:off x="6934206" y="3886199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Gender</a:t>
            </a:r>
          </a:p>
        </p:txBody>
      </p:sp>
      <p:sp>
        <p:nvSpPr>
          <p:cNvPr id="25" name="Freeform 24"/>
          <p:cNvSpPr/>
          <p:nvPr/>
        </p:nvSpPr>
        <p:spPr>
          <a:xfrm>
            <a:off x="4861086" y="4560147"/>
            <a:ext cx="2073120" cy="15842"/>
          </a:xfrm>
          <a:custGeom>
            <a:avLst/>
            <a:gdLst>
              <a:gd name="connsiteX0" fmla="*/ 0 w 2073120"/>
              <a:gd name="connsiteY0" fmla="*/ 7921 h 15842"/>
              <a:gd name="connsiteX1" fmla="*/ 2073120 w 2073120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3120" h="15842">
                <a:moveTo>
                  <a:pt x="0" y="7921"/>
                </a:moveTo>
                <a:lnTo>
                  <a:pt x="2073120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7432" tIns="-43907" rIns="997432" bIns="-4390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6" name="Freeform 25"/>
          <p:cNvSpPr/>
          <p:nvPr/>
        </p:nvSpPr>
        <p:spPr>
          <a:xfrm>
            <a:off x="6934206" y="4343398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Income</a:t>
            </a:r>
            <a:endParaRPr lang="en-US" sz="1100" kern="12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rot="746205">
            <a:off x="4836178" y="4788746"/>
            <a:ext cx="2122936" cy="15842"/>
          </a:xfrm>
          <a:custGeom>
            <a:avLst/>
            <a:gdLst>
              <a:gd name="connsiteX0" fmla="*/ 0 w 2122936"/>
              <a:gd name="connsiteY0" fmla="*/ 7921 h 15842"/>
              <a:gd name="connsiteX1" fmla="*/ 2122936 w 2122936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2936" h="15842">
                <a:moveTo>
                  <a:pt x="0" y="7921"/>
                </a:moveTo>
                <a:lnTo>
                  <a:pt x="2122936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1094" tIns="-45152" rIns="1021095" bIns="-45153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8" name="Freeform 27"/>
          <p:cNvSpPr/>
          <p:nvPr/>
        </p:nvSpPr>
        <p:spPr>
          <a:xfrm>
            <a:off x="6934206" y="4800597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Age</a:t>
            </a:r>
            <a:endParaRPr lang="en-US" sz="1100" kern="1200" dirty="0">
              <a:solidFill>
                <a:schemeClr val="bg1">
                  <a:lumMod val="95000"/>
                </a:schemeClr>
              </a:solidFill>
              <a:latin typeface="Bodoni MT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 rot="2496463">
            <a:off x="1976066" y="4977409"/>
            <a:ext cx="2185869" cy="15842"/>
          </a:xfrm>
          <a:custGeom>
            <a:avLst/>
            <a:gdLst>
              <a:gd name="connsiteX0" fmla="*/ 0 w 2185869"/>
              <a:gd name="connsiteY0" fmla="*/ 7921 h 15842"/>
              <a:gd name="connsiteX1" fmla="*/ 2185869 w 2185869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5869" h="15842">
                <a:moveTo>
                  <a:pt x="0" y="7921"/>
                </a:moveTo>
                <a:lnTo>
                  <a:pt x="2185869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0987" tIns="-46727" rIns="1050988" bIns="-46725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30" name="Freeform 29"/>
          <p:cNvSpPr/>
          <p:nvPr/>
        </p:nvSpPr>
        <p:spPr>
          <a:xfrm>
            <a:off x="3886197" y="5486399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>
                <a:solidFill>
                  <a:schemeClr val="bg1">
                    <a:lumMod val="95000"/>
                  </a:schemeClr>
                </a:solidFill>
                <a:latin typeface="Bodoni MT" pitchFamily="18" charset="0"/>
              </a:rPr>
              <a:t>Geographic </a:t>
            </a:r>
          </a:p>
        </p:txBody>
      </p:sp>
      <p:sp>
        <p:nvSpPr>
          <p:cNvPr id="31" name="Freeform 30"/>
          <p:cNvSpPr/>
          <p:nvPr/>
        </p:nvSpPr>
        <p:spPr>
          <a:xfrm rot="20190957">
            <a:off x="4753199" y="5550747"/>
            <a:ext cx="764882" cy="15842"/>
          </a:xfrm>
          <a:custGeom>
            <a:avLst/>
            <a:gdLst>
              <a:gd name="connsiteX0" fmla="*/ 0 w 764882"/>
              <a:gd name="connsiteY0" fmla="*/ 7921 h 15842"/>
              <a:gd name="connsiteX1" fmla="*/ 764882 w 764882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4882" h="15842">
                <a:moveTo>
                  <a:pt x="0" y="7921"/>
                </a:moveTo>
                <a:lnTo>
                  <a:pt x="764882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019" tIns="-11201" rIns="376018" bIns="-1120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32" name="Freeform 31"/>
          <p:cNvSpPr/>
          <p:nvPr/>
        </p:nvSpPr>
        <p:spPr>
          <a:xfrm>
            <a:off x="5486404" y="5181598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bg1">
                    <a:lumMod val="85000"/>
                  </a:schemeClr>
                </a:solidFill>
              </a:rPr>
              <a:t>Regions</a:t>
            </a:r>
            <a:endParaRPr lang="en-US" sz="1100" kern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rot="1409043">
            <a:off x="4753199" y="5855548"/>
            <a:ext cx="764882" cy="15842"/>
          </a:xfrm>
          <a:custGeom>
            <a:avLst/>
            <a:gdLst>
              <a:gd name="connsiteX0" fmla="*/ 0 w 764882"/>
              <a:gd name="connsiteY0" fmla="*/ 7921 h 15842"/>
              <a:gd name="connsiteX1" fmla="*/ 764882 w 764882"/>
              <a:gd name="connsiteY1" fmla="*/ 7921 h 1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4882" h="15842">
                <a:moveTo>
                  <a:pt x="0" y="7921"/>
                </a:moveTo>
                <a:lnTo>
                  <a:pt x="764882" y="7921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018" tIns="-11201" rIns="376019" bIns="-1120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34" name="Freeform 33"/>
          <p:cNvSpPr/>
          <p:nvPr/>
        </p:nvSpPr>
        <p:spPr>
          <a:xfrm>
            <a:off x="5486404" y="5791200"/>
            <a:ext cx="898680" cy="449340"/>
          </a:xfrm>
          <a:custGeom>
            <a:avLst/>
            <a:gdLst>
              <a:gd name="connsiteX0" fmla="*/ 0 w 898680"/>
              <a:gd name="connsiteY0" fmla="*/ 44934 h 449340"/>
              <a:gd name="connsiteX1" fmla="*/ 44934 w 898680"/>
              <a:gd name="connsiteY1" fmla="*/ 0 h 449340"/>
              <a:gd name="connsiteX2" fmla="*/ 853746 w 898680"/>
              <a:gd name="connsiteY2" fmla="*/ 0 h 449340"/>
              <a:gd name="connsiteX3" fmla="*/ 898680 w 898680"/>
              <a:gd name="connsiteY3" fmla="*/ 44934 h 449340"/>
              <a:gd name="connsiteX4" fmla="*/ 898680 w 898680"/>
              <a:gd name="connsiteY4" fmla="*/ 404406 h 449340"/>
              <a:gd name="connsiteX5" fmla="*/ 853746 w 898680"/>
              <a:gd name="connsiteY5" fmla="*/ 449340 h 449340"/>
              <a:gd name="connsiteX6" fmla="*/ 44934 w 898680"/>
              <a:gd name="connsiteY6" fmla="*/ 449340 h 449340"/>
              <a:gd name="connsiteX7" fmla="*/ 0 w 898680"/>
              <a:gd name="connsiteY7" fmla="*/ 404406 h 449340"/>
              <a:gd name="connsiteX8" fmla="*/ 0 w 898680"/>
              <a:gd name="connsiteY8" fmla="*/ 44934 h 4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680" h="449340">
                <a:moveTo>
                  <a:pt x="0" y="44934"/>
                </a:moveTo>
                <a:cubicBezTo>
                  <a:pt x="0" y="20118"/>
                  <a:pt x="20118" y="0"/>
                  <a:pt x="44934" y="0"/>
                </a:cubicBezTo>
                <a:lnTo>
                  <a:pt x="853746" y="0"/>
                </a:lnTo>
                <a:cubicBezTo>
                  <a:pt x="878562" y="0"/>
                  <a:pt x="898680" y="20118"/>
                  <a:pt x="898680" y="44934"/>
                </a:cubicBezTo>
                <a:lnTo>
                  <a:pt x="898680" y="404406"/>
                </a:lnTo>
                <a:cubicBezTo>
                  <a:pt x="898680" y="429222"/>
                  <a:pt x="878562" y="449340"/>
                  <a:pt x="853746" y="449340"/>
                </a:cubicBezTo>
                <a:lnTo>
                  <a:pt x="44934" y="449340"/>
                </a:lnTo>
                <a:cubicBezTo>
                  <a:pt x="20118" y="449340"/>
                  <a:pt x="0" y="429222"/>
                  <a:pt x="0" y="404406"/>
                </a:cubicBezTo>
                <a:lnTo>
                  <a:pt x="0" y="44934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46" tIns="20146" rIns="20146" bIns="2014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bg1">
                    <a:lumMod val="85000"/>
                  </a:schemeClr>
                </a:solidFill>
              </a:rPr>
              <a:t>Cities</a:t>
            </a:r>
            <a:endParaRPr lang="en-US" sz="1100" kern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Business marketing segmentation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7848600" cy="4678363"/>
          </a:xfrm>
          <a:prstGeom prst="rect">
            <a:avLst/>
          </a:prstGeom>
          <a:ln>
            <a:noFill/>
          </a:ln>
        </p:spPr>
      </p:sp>
      <p:sp>
        <p:nvSpPr>
          <p:cNvPr id="6" name="Freeform 5"/>
          <p:cNvSpPr/>
          <p:nvPr/>
        </p:nvSpPr>
        <p:spPr>
          <a:xfrm>
            <a:off x="4732899" y="3285101"/>
            <a:ext cx="3103136" cy="9844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06680"/>
                </a:lnTo>
                <a:lnTo>
                  <a:pt x="3103136" y="806680"/>
                </a:lnTo>
                <a:lnTo>
                  <a:pt x="3103136" y="984488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732899" y="3285101"/>
            <a:ext cx="1054112" cy="9844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06680"/>
                </a:lnTo>
                <a:lnTo>
                  <a:pt x="1054112" y="806680"/>
                </a:lnTo>
                <a:lnTo>
                  <a:pt x="1054112" y="984488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737988" y="3285101"/>
            <a:ext cx="994911" cy="9844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4911" y="0"/>
                </a:moveTo>
                <a:lnTo>
                  <a:pt x="994911" y="806680"/>
                </a:lnTo>
                <a:lnTo>
                  <a:pt x="0" y="806680"/>
                </a:lnTo>
                <a:lnTo>
                  <a:pt x="0" y="984488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1688964" y="3285101"/>
            <a:ext cx="3043935" cy="9844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43935" y="0"/>
                </a:moveTo>
                <a:lnTo>
                  <a:pt x="3043935" y="806680"/>
                </a:lnTo>
                <a:lnTo>
                  <a:pt x="0" y="806680"/>
                </a:lnTo>
                <a:lnTo>
                  <a:pt x="0" y="984488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3886195" y="2438396"/>
            <a:ext cx="1693408" cy="846704"/>
          </a:xfrm>
          <a:custGeom>
            <a:avLst/>
            <a:gdLst>
              <a:gd name="connsiteX0" fmla="*/ 0 w 1693408"/>
              <a:gd name="connsiteY0" fmla="*/ 0 h 846704"/>
              <a:gd name="connsiteX1" fmla="*/ 1693408 w 1693408"/>
              <a:gd name="connsiteY1" fmla="*/ 0 h 846704"/>
              <a:gd name="connsiteX2" fmla="*/ 1693408 w 1693408"/>
              <a:gd name="connsiteY2" fmla="*/ 846704 h 846704"/>
              <a:gd name="connsiteX3" fmla="*/ 0 w 1693408"/>
              <a:gd name="connsiteY3" fmla="*/ 846704 h 846704"/>
              <a:gd name="connsiteX4" fmla="*/ 0 w 1693408"/>
              <a:gd name="connsiteY4" fmla="*/ 0 h 8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08" h="846704">
                <a:moveTo>
                  <a:pt x="0" y="0"/>
                </a:moveTo>
                <a:lnTo>
                  <a:pt x="1693408" y="0"/>
                </a:lnTo>
                <a:lnTo>
                  <a:pt x="1693408" y="846704"/>
                </a:lnTo>
                <a:lnTo>
                  <a:pt x="0" y="8467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>
                <a:solidFill>
                  <a:schemeClr val="bg1"/>
                </a:solidFill>
                <a:latin typeface="Bodoni MT" pitchFamily="18" charset="0"/>
              </a:rPr>
              <a:t>Business </a:t>
            </a:r>
            <a:r>
              <a:rPr lang="en-US" sz="2800" kern="1200" dirty="0" smtClean="0">
                <a:solidFill>
                  <a:schemeClr val="bg1"/>
                </a:solidFill>
                <a:latin typeface="Bodoni MT" pitchFamily="18" charset="0"/>
              </a:rPr>
              <a:t>Markets</a:t>
            </a:r>
            <a:endParaRPr lang="en-US" sz="2800" kern="1200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42259" y="4269589"/>
            <a:ext cx="1693408" cy="846704"/>
          </a:xfrm>
          <a:custGeom>
            <a:avLst/>
            <a:gdLst>
              <a:gd name="connsiteX0" fmla="*/ 0 w 1693408"/>
              <a:gd name="connsiteY0" fmla="*/ 0 h 846704"/>
              <a:gd name="connsiteX1" fmla="*/ 1693408 w 1693408"/>
              <a:gd name="connsiteY1" fmla="*/ 0 h 846704"/>
              <a:gd name="connsiteX2" fmla="*/ 1693408 w 1693408"/>
              <a:gd name="connsiteY2" fmla="*/ 846704 h 846704"/>
              <a:gd name="connsiteX3" fmla="*/ 0 w 1693408"/>
              <a:gd name="connsiteY3" fmla="*/ 846704 h 846704"/>
              <a:gd name="connsiteX4" fmla="*/ 0 w 1693408"/>
              <a:gd name="connsiteY4" fmla="*/ 0 h 8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08" h="846704">
                <a:moveTo>
                  <a:pt x="0" y="0"/>
                </a:moveTo>
                <a:lnTo>
                  <a:pt x="1693408" y="0"/>
                </a:lnTo>
                <a:lnTo>
                  <a:pt x="1693408" y="846704"/>
                </a:lnTo>
                <a:lnTo>
                  <a:pt x="0" y="8467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  <a:latin typeface="Bodoni MT" pitchFamily="18" charset="0"/>
              </a:rPr>
              <a:t>Geographic </a:t>
            </a:r>
            <a:r>
              <a:rPr lang="en-US" sz="2000" kern="1200" dirty="0" smtClean="0">
                <a:solidFill>
                  <a:schemeClr val="bg1"/>
                </a:solidFill>
                <a:latin typeface="Bodoni MT" pitchFamily="18" charset="0"/>
              </a:rPr>
              <a:t>Location </a:t>
            </a:r>
            <a:endParaRPr lang="en-US" sz="2000" kern="1200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91283" y="4269589"/>
            <a:ext cx="1693408" cy="846704"/>
          </a:xfrm>
          <a:custGeom>
            <a:avLst/>
            <a:gdLst>
              <a:gd name="connsiteX0" fmla="*/ 0 w 1693408"/>
              <a:gd name="connsiteY0" fmla="*/ 0 h 846704"/>
              <a:gd name="connsiteX1" fmla="*/ 1693408 w 1693408"/>
              <a:gd name="connsiteY1" fmla="*/ 0 h 846704"/>
              <a:gd name="connsiteX2" fmla="*/ 1693408 w 1693408"/>
              <a:gd name="connsiteY2" fmla="*/ 846704 h 846704"/>
              <a:gd name="connsiteX3" fmla="*/ 0 w 1693408"/>
              <a:gd name="connsiteY3" fmla="*/ 846704 h 846704"/>
              <a:gd name="connsiteX4" fmla="*/ 0 w 1693408"/>
              <a:gd name="connsiteY4" fmla="*/ 0 h 8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08" h="846704">
                <a:moveTo>
                  <a:pt x="0" y="0"/>
                </a:moveTo>
                <a:lnTo>
                  <a:pt x="1693408" y="0"/>
                </a:lnTo>
                <a:lnTo>
                  <a:pt x="1693408" y="846704"/>
                </a:lnTo>
                <a:lnTo>
                  <a:pt x="0" y="8467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solidFill>
                  <a:schemeClr val="bg1"/>
                </a:solidFill>
                <a:latin typeface="Bodoni MT" pitchFamily="18" charset="0"/>
              </a:rPr>
              <a:t>Culture</a:t>
            </a:r>
            <a:endParaRPr lang="en-US" sz="2000" kern="1200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940307" y="4269589"/>
            <a:ext cx="1693408" cy="846704"/>
          </a:xfrm>
          <a:custGeom>
            <a:avLst/>
            <a:gdLst>
              <a:gd name="connsiteX0" fmla="*/ 0 w 1693408"/>
              <a:gd name="connsiteY0" fmla="*/ 0 h 846704"/>
              <a:gd name="connsiteX1" fmla="*/ 1693408 w 1693408"/>
              <a:gd name="connsiteY1" fmla="*/ 0 h 846704"/>
              <a:gd name="connsiteX2" fmla="*/ 1693408 w 1693408"/>
              <a:gd name="connsiteY2" fmla="*/ 846704 h 846704"/>
              <a:gd name="connsiteX3" fmla="*/ 0 w 1693408"/>
              <a:gd name="connsiteY3" fmla="*/ 846704 h 846704"/>
              <a:gd name="connsiteX4" fmla="*/ 0 w 1693408"/>
              <a:gd name="connsiteY4" fmla="*/ 0 h 8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08" h="846704">
                <a:moveTo>
                  <a:pt x="0" y="0"/>
                </a:moveTo>
                <a:lnTo>
                  <a:pt x="1693408" y="0"/>
                </a:lnTo>
                <a:lnTo>
                  <a:pt x="1693408" y="846704"/>
                </a:lnTo>
                <a:lnTo>
                  <a:pt x="0" y="8467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solidFill>
                  <a:schemeClr val="bg1"/>
                </a:solidFill>
                <a:latin typeface="Bodoni MT" pitchFamily="18" charset="0"/>
              </a:rPr>
              <a:t>Behavioral</a:t>
            </a:r>
            <a:endParaRPr lang="en-US" sz="2000" kern="1200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989331" y="4269589"/>
            <a:ext cx="1693408" cy="846704"/>
          </a:xfrm>
          <a:custGeom>
            <a:avLst/>
            <a:gdLst>
              <a:gd name="connsiteX0" fmla="*/ 0 w 1693408"/>
              <a:gd name="connsiteY0" fmla="*/ 0 h 846704"/>
              <a:gd name="connsiteX1" fmla="*/ 1693408 w 1693408"/>
              <a:gd name="connsiteY1" fmla="*/ 0 h 846704"/>
              <a:gd name="connsiteX2" fmla="*/ 1693408 w 1693408"/>
              <a:gd name="connsiteY2" fmla="*/ 846704 h 846704"/>
              <a:gd name="connsiteX3" fmla="*/ 0 w 1693408"/>
              <a:gd name="connsiteY3" fmla="*/ 846704 h 846704"/>
              <a:gd name="connsiteX4" fmla="*/ 0 w 1693408"/>
              <a:gd name="connsiteY4" fmla="*/ 0 h 8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08" h="846704">
                <a:moveTo>
                  <a:pt x="0" y="0"/>
                </a:moveTo>
                <a:lnTo>
                  <a:pt x="1693408" y="0"/>
                </a:lnTo>
                <a:lnTo>
                  <a:pt x="1693408" y="846704"/>
                </a:lnTo>
                <a:lnTo>
                  <a:pt x="0" y="8467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solidFill>
                  <a:schemeClr val="bg1"/>
                </a:solidFill>
                <a:latin typeface="Bodoni MT" pitchFamily="18" charset="0"/>
              </a:rPr>
              <a:t>Business Description</a:t>
            </a:r>
            <a:endParaRPr lang="en-US" sz="2000" kern="1200" dirty="0">
              <a:solidFill>
                <a:schemeClr val="bg1"/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Quiz Images | Free Vectors, Stock Photos &amp; PS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B1FCFAF872EE49907350B649CE1D02" ma:contentTypeVersion="2" ma:contentTypeDescription="Create a new document." ma:contentTypeScope="" ma:versionID="e764d1c1c106449d26ee3516f1c4875b">
  <xsd:schema xmlns:xsd="http://www.w3.org/2001/XMLSchema" xmlns:xs="http://www.w3.org/2001/XMLSchema" xmlns:p="http://schemas.microsoft.com/office/2006/metadata/properties" xmlns:ns2="e59d9c75-b729-4b6f-a464-032f5ce85c8c" targetNamespace="http://schemas.microsoft.com/office/2006/metadata/properties" ma:root="true" ma:fieldsID="12bf09cbca9d7dec30a9e1da7fd3338b" ns2:_="">
    <xsd:import namespace="e59d9c75-b729-4b6f-a464-032f5ce85c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d9c75-b729-4b6f-a464-032f5ce85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12BAE6-FCF8-401E-858E-9BA95640284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59d9c75-b729-4b6f-a464-032f5ce85c8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FDFDA-43D0-48B4-98DD-09FF0673A16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7F3580-B088-4AA4-AF81-C679476C1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380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Bodoni MT</vt:lpstr>
      <vt:lpstr>Calibri</vt:lpstr>
      <vt:lpstr>Wingdings</vt:lpstr>
      <vt:lpstr>Office Theme</vt:lpstr>
      <vt:lpstr>Market Segmentation</vt:lpstr>
      <vt:lpstr>BasIs of market segmentation</vt:lpstr>
      <vt:lpstr>PowerPoint Presentation</vt:lpstr>
      <vt:lpstr>Process of market segmentation</vt:lpstr>
      <vt:lpstr>Requirement for effective segmentation</vt:lpstr>
      <vt:lpstr>Niche marketing</vt:lpstr>
      <vt:lpstr>Segmenting consumer market</vt:lpstr>
      <vt:lpstr>Business marketing segmentation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TAKE CARE</dc:creator>
  <cp:lastModifiedBy>Manish Lamba</cp:lastModifiedBy>
  <cp:revision>74</cp:revision>
  <dcterms:created xsi:type="dcterms:W3CDTF">2020-10-05T08:39:38Z</dcterms:created>
  <dcterms:modified xsi:type="dcterms:W3CDTF">2023-01-05T12:25:06Z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0x01010082B1FCFAF872EE49907350B649CE1D02</vt:lpwstr>
  </property>
</Properties>
</file>