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slide" Target="slides/slide1.xml"/><Relationship Id="rId19" Type="http://schemas.openxmlformats.org/officeDocument/2006/relationships/font" Target="fonts/CenturyGothic-boldItalic.fntdata"/><Relationship Id="rId6" Type="http://schemas.openxmlformats.org/officeDocument/2006/relationships/slide" Target="slides/slide2.xml"/><Relationship Id="rId18" Type="http://schemas.openxmlformats.org/officeDocument/2006/relationships/font" Target="fonts/CenturyGothic-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3001509f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33001509f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3001509fb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3001509f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30f9c113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30f9c11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352"/>
              </a:srgbClr>
            </a:outerShdw>
          </a:effectLst>
        </p:spPr>
      </p:sp>
      <p:sp>
        <p:nvSpPr>
          <p:cNvPr id="77" name="Google Shape;77;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IN"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IN"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5" name="Google Shape;35;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41" name="Google Shape;41;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7" name="Google Shape;47;p7"/>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8" name="Google Shape;48;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4" name="Google Shape;54;p8"/>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55" name="Google Shape;55;p8"/>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6" name="Google Shape;56;p8"/>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lnSpc>
                <a:spcPct val="100000"/>
              </a:lnSpc>
              <a:spcBef>
                <a:spcPts val="1000"/>
              </a:spcBef>
              <a:spcAft>
                <a:spcPts val="0"/>
              </a:spcAft>
              <a:buSzPts val="1600"/>
              <a:buChar char="►"/>
              <a:defRPr sz="2000"/>
            </a:lvl1pPr>
            <a:lvl2pPr indent="-320040" lvl="1" marL="914400" algn="l">
              <a:lnSpc>
                <a:spcPct val="100000"/>
              </a:lnSpc>
              <a:spcBef>
                <a:spcPts val="1000"/>
              </a:spcBef>
              <a:spcAft>
                <a:spcPts val="0"/>
              </a:spcAft>
              <a:buSzPts val="1440"/>
              <a:buChar char="►"/>
              <a:defRPr sz="1800"/>
            </a:lvl2pPr>
            <a:lvl3pPr indent="-309880" lvl="2" marL="1371600" algn="l">
              <a:lnSpc>
                <a:spcPct val="100000"/>
              </a:lnSpc>
              <a:spcBef>
                <a:spcPts val="1000"/>
              </a:spcBef>
              <a:spcAft>
                <a:spcPts val="0"/>
              </a:spcAft>
              <a:buSzPts val="1280"/>
              <a:buChar char="►"/>
              <a:defRPr sz="1600"/>
            </a:lvl3pPr>
            <a:lvl4pPr indent="-299719" lvl="3" marL="1828800" algn="l">
              <a:lnSpc>
                <a:spcPct val="100000"/>
              </a:lnSpc>
              <a:spcBef>
                <a:spcPts val="1000"/>
              </a:spcBef>
              <a:spcAft>
                <a:spcPts val="0"/>
              </a:spcAft>
              <a:buSzPts val="1120"/>
              <a:buChar char="►"/>
              <a:defRPr sz="1400"/>
            </a:lvl4pPr>
            <a:lvl5pPr indent="-299720" lvl="4" marL="2286000" algn="l">
              <a:lnSpc>
                <a:spcPct val="100000"/>
              </a:lnSpc>
              <a:spcBef>
                <a:spcPts val="1000"/>
              </a:spcBef>
              <a:spcAft>
                <a:spcPts val="0"/>
              </a:spcAft>
              <a:buSzPts val="1120"/>
              <a:buChar char="►"/>
              <a:defRPr sz="1400"/>
            </a:lvl5pPr>
            <a:lvl6pPr indent="-299720" lvl="5" marL="2743200" algn="l">
              <a:lnSpc>
                <a:spcPct val="100000"/>
              </a:lnSpc>
              <a:spcBef>
                <a:spcPts val="1000"/>
              </a:spcBef>
              <a:spcAft>
                <a:spcPts val="0"/>
              </a:spcAft>
              <a:buSzPts val="1120"/>
              <a:buChar char="►"/>
              <a:defRPr sz="1400"/>
            </a:lvl6pPr>
            <a:lvl7pPr indent="-299720" lvl="6" marL="3200400" algn="l">
              <a:lnSpc>
                <a:spcPct val="100000"/>
              </a:lnSpc>
              <a:spcBef>
                <a:spcPts val="1000"/>
              </a:spcBef>
              <a:spcAft>
                <a:spcPts val="0"/>
              </a:spcAft>
              <a:buSzPts val="1120"/>
              <a:buChar char="►"/>
              <a:defRPr sz="1400"/>
            </a:lvl7pPr>
            <a:lvl8pPr indent="-299720" lvl="7" marL="3657600" algn="l">
              <a:lnSpc>
                <a:spcPct val="100000"/>
              </a:lnSpc>
              <a:spcBef>
                <a:spcPts val="1000"/>
              </a:spcBef>
              <a:spcAft>
                <a:spcPts val="0"/>
              </a:spcAft>
              <a:buSzPts val="1120"/>
              <a:buChar char="►"/>
              <a:defRPr sz="1400"/>
            </a:lvl8pPr>
            <a:lvl9pPr indent="-299720" lvl="8" marL="4114800" algn="l">
              <a:lnSpc>
                <a:spcPct val="100000"/>
              </a:lnSpc>
              <a:spcBef>
                <a:spcPts val="1000"/>
              </a:spcBef>
              <a:spcAft>
                <a:spcPts val="0"/>
              </a:spcAft>
              <a:buSzPts val="1120"/>
              <a:buChar char="►"/>
              <a:defRPr sz="1400"/>
            </a:lvl9pPr>
          </a:lstStyle>
          <a:p/>
        </p:txBody>
      </p:sp>
      <p:sp>
        <p:nvSpPr>
          <p:cNvPr id="63" name="Google Shape;63;p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70" name="Google Shape;70;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10.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lnSpc>
                <a:spcPct val="100000"/>
              </a:lnSpc>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lnSpc>
                <a:spcPct val="100000"/>
              </a:lnSpc>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hyperlink" Target="https://colab.research.google.com/drive/1PiqHgJz_7czLe1-6qESAwXtMak8hphMq#scrollTo=QKtO0tgqawL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985516" y="1221366"/>
            <a:ext cx="10220968" cy="1680219"/>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6600"/>
              <a:buFont typeface="Century Gothic"/>
              <a:buNone/>
            </a:pPr>
            <a:r>
              <a:rPr lang="en-IN" sz="6600"/>
              <a:t>CS 354N Minor Project</a:t>
            </a:r>
            <a:endParaRPr/>
          </a:p>
        </p:txBody>
      </p:sp>
      <p:sp>
        <p:nvSpPr>
          <p:cNvPr id="148" name="Google Shape;148;p19"/>
          <p:cNvSpPr txBox="1"/>
          <p:nvPr>
            <p:ph idx="1" type="subTitle"/>
          </p:nvPr>
        </p:nvSpPr>
        <p:spPr>
          <a:xfrm>
            <a:off x="2031530" y="3429000"/>
            <a:ext cx="8825658" cy="116130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920"/>
              <a:buNone/>
            </a:pPr>
            <a:r>
              <a:rPr lang="en-IN" sz="2400"/>
              <a:t>IDENTIFYING DOG BREEDS USING TRANSFER LEARNING</a:t>
            </a:r>
            <a:endParaRPr/>
          </a:p>
        </p:txBody>
      </p:sp>
      <p:sp>
        <p:nvSpPr>
          <p:cNvPr id="149" name="Google Shape;149;p19"/>
          <p:cNvSpPr txBox="1"/>
          <p:nvPr/>
        </p:nvSpPr>
        <p:spPr>
          <a:xfrm>
            <a:off x="9022703" y="5291802"/>
            <a:ext cx="277119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entury Gothic"/>
                <a:ea typeface="Century Gothic"/>
                <a:cs typeface="Century Gothic"/>
                <a:sym typeface="Century Gothic"/>
              </a:rPr>
              <a:t>UMANG JAIN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entury Gothic"/>
                <a:ea typeface="Century Gothic"/>
                <a:cs typeface="Century Gothic"/>
                <a:sym typeface="Century Gothic"/>
              </a:rPr>
              <a:t>SARAL SHIKHAR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entury Gothic"/>
                <a:ea typeface="Century Gothic"/>
                <a:cs typeface="Century Gothic"/>
                <a:sym typeface="Century Gothic"/>
              </a:rPr>
              <a:t>VANSH KATHNAWAL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VGG16</a:t>
            </a:r>
            <a:endParaRPr/>
          </a:p>
        </p:txBody>
      </p:sp>
      <p:sp>
        <p:nvSpPr>
          <p:cNvPr id="234" name="Google Shape;234;p28"/>
          <p:cNvSpPr txBox="1"/>
          <p:nvPr/>
        </p:nvSpPr>
        <p:spPr>
          <a:xfrm>
            <a:off x="385525" y="1310425"/>
            <a:ext cx="8520300" cy="270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700">
                <a:solidFill>
                  <a:schemeClr val="lt1"/>
                </a:solidFill>
                <a:latin typeface="Century Gothic"/>
                <a:ea typeface="Century Gothic"/>
                <a:cs typeface="Century Gothic"/>
                <a:sym typeface="Century Gothic"/>
              </a:rPr>
              <a:t>VGG-16 -&gt; </a:t>
            </a:r>
            <a:r>
              <a:rPr lang="en-IN" sz="1500">
                <a:solidFill>
                  <a:schemeClr val="lt1"/>
                </a:solidFill>
                <a:latin typeface="Century Gothic"/>
                <a:ea typeface="Century Gothic"/>
                <a:cs typeface="Century Gothic"/>
                <a:sym typeface="Century Gothic"/>
              </a:rPr>
              <a:t>VGG16 is a deep convolutional neural network model , The VGG16 </a:t>
            </a:r>
            <a:r>
              <a:rPr lang="en-IN" sz="1500">
                <a:solidFill>
                  <a:schemeClr val="lt1"/>
                </a:solidFill>
                <a:latin typeface="Century Gothic"/>
                <a:ea typeface="Century Gothic"/>
                <a:cs typeface="Century Gothic"/>
                <a:sym typeface="Century Gothic"/>
              </a:rPr>
              <a:t>architecture consists of 16 layers, including 13 convolutional layers and 3 fully connected layers. The convolutional layers have small 3x3 filters, which are applied with a stride of 1 and a padding of 1 to maintain the spatial resolution of the input.	</a:t>
            </a:r>
            <a:endParaRPr sz="15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IN" sz="1700">
                <a:solidFill>
                  <a:schemeClr val="lt1"/>
                </a:solidFill>
                <a:latin typeface="Century Gothic"/>
                <a:ea typeface="Century Gothic"/>
                <a:cs typeface="Century Gothic"/>
                <a:sym typeface="Century Gothic"/>
              </a:rPr>
              <a:t>VGG16 was trained on the ImageNet dataset, which consists of over 1 million images belonging to 1000 different classes. It achieved top-5 accuracy of 92.7% on the validation set of this dataset, which was the best result at the time it was introduced. We used VGG16 for transfer learning in our model by extracting image features using it. Here are the training statistics of the model we trained on those features:</a:t>
            </a:r>
            <a:endParaRPr sz="1700">
              <a:solidFill>
                <a:schemeClr val="lt1"/>
              </a:solidFill>
              <a:latin typeface="Century Gothic"/>
              <a:ea typeface="Century Gothic"/>
              <a:cs typeface="Century Gothic"/>
              <a:sym typeface="Century Gothic"/>
            </a:endParaRPr>
          </a:p>
        </p:txBody>
      </p:sp>
      <p:pic>
        <p:nvPicPr>
          <p:cNvPr id="235" name="Google Shape;235;p28"/>
          <p:cNvPicPr preferRelativeResize="0"/>
          <p:nvPr/>
        </p:nvPicPr>
        <p:blipFill>
          <a:blip r:embed="rId3">
            <a:alphaModFix/>
          </a:blip>
          <a:stretch>
            <a:fillRect/>
          </a:stretch>
        </p:blipFill>
        <p:spPr>
          <a:xfrm>
            <a:off x="53875" y="4120500"/>
            <a:ext cx="7230960" cy="1707900"/>
          </a:xfrm>
          <a:prstGeom prst="rect">
            <a:avLst/>
          </a:prstGeom>
          <a:noFill/>
          <a:ln>
            <a:noFill/>
          </a:ln>
        </p:spPr>
      </p:pic>
      <p:pic>
        <p:nvPicPr>
          <p:cNvPr id="236" name="Google Shape;236;p28"/>
          <p:cNvPicPr preferRelativeResize="0"/>
          <p:nvPr/>
        </p:nvPicPr>
        <p:blipFill>
          <a:blip r:embed="rId4">
            <a:alphaModFix/>
          </a:blip>
          <a:stretch>
            <a:fillRect/>
          </a:stretch>
        </p:blipFill>
        <p:spPr>
          <a:xfrm>
            <a:off x="7733360" y="3871775"/>
            <a:ext cx="4270715" cy="24709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InceptionV3</a:t>
            </a:r>
            <a:endParaRPr/>
          </a:p>
        </p:txBody>
      </p:sp>
      <p:sp>
        <p:nvSpPr>
          <p:cNvPr id="242" name="Google Shape;242;p29"/>
          <p:cNvSpPr txBox="1"/>
          <p:nvPr/>
        </p:nvSpPr>
        <p:spPr>
          <a:xfrm>
            <a:off x="385525" y="1284825"/>
            <a:ext cx="85203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700">
                <a:solidFill>
                  <a:schemeClr val="lt1"/>
                </a:solidFill>
                <a:latin typeface="Century Gothic"/>
                <a:ea typeface="Century Gothic"/>
                <a:cs typeface="Century Gothic"/>
                <a:sym typeface="Century Gothic"/>
              </a:rPr>
              <a:t>Inception -&gt; The Inception V3 architecture consists of 42 layers, including both convolutional and fully connected layers. One of the key features of Inception V3 is the use of "Inception modules," which are network blocks that allow for multiple parallel convolutional operations to be performed at different spatial scales. These modules help to improve the efficiency and accuracy of the model by reducing the computational cost of performing convolutions at each layer. </a:t>
            </a:r>
            <a:r>
              <a:rPr lang="en-IN" sz="1700">
                <a:solidFill>
                  <a:schemeClr val="lt1"/>
                </a:solidFill>
                <a:latin typeface="Century Gothic"/>
                <a:ea typeface="Century Gothic"/>
                <a:cs typeface="Century Gothic"/>
                <a:sym typeface="Century Gothic"/>
              </a:rPr>
              <a:t>We used InceptionV3 for transfer learning in our model by extracting image features using it. Here are the training statistics of the model we trained on those features:</a:t>
            </a:r>
            <a:endParaRPr sz="1700">
              <a:solidFill>
                <a:schemeClr val="lt1"/>
              </a:solidFill>
              <a:latin typeface="Century Gothic"/>
              <a:ea typeface="Century Gothic"/>
              <a:cs typeface="Century Gothic"/>
              <a:sym typeface="Century Gothic"/>
            </a:endParaRPr>
          </a:p>
        </p:txBody>
      </p:sp>
      <p:pic>
        <p:nvPicPr>
          <p:cNvPr id="243" name="Google Shape;243;p29"/>
          <p:cNvPicPr preferRelativeResize="0"/>
          <p:nvPr/>
        </p:nvPicPr>
        <p:blipFill rotWithShape="1">
          <a:blip r:embed="rId3">
            <a:alphaModFix/>
          </a:blip>
          <a:srcRect b="0" l="0" r="18314" t="0"/>
          <a:stretch/>
        </p:blipFill>
        <p:spPr>
          <a:xfrm>
            <a:off x="0" y="3980675"/>
            <a:ext cx="7866101" cy="1962150"/>
          </a:xfrm>
          <a:prstGeom prst="rect">
            <a:avLst/>
          </a:prstGeom>
          <a:noFill/>
          <a:ln>
            <a:noFill/>
          </a:ln>
        </p:spPr>
      </p:pic>
      <p:pic>
        <p:nvPicPr>
          <p:cNvPr id="244" name="Google Shape;244;p29"/>
          <p:cNvPicPr preferRelativeResize="0"/>
          <p:nvPr/>
        </p:nvPicPr>
        <p:blipFill>
          <a:blip r:embed="rId4">
            <a:alphaModFix/>
          </a:blip>
          <a:stretch>
            <a:fillRect/>
          </a:stretch>
        </p:blipFill>
        <p:spPr>
          <a:xfrm>
            <a:off x="8076810" y="3669200"/>
            <a:ext cx="4038133" cy="2585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646111" y="452717"/>
            <a:ext cx="11241089" cy="630264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IN"/>
              <a:t>Why CNN for Image Classification?</a:t>
            </a:r>
            <a:br>
              <a:rPr lang="en-IN"/>
            </a:br>
            <a:br>
              <a:rPr lang="en-IN" sz="1800"/>
            </a:br>
            <a:r>
              <a:rPr lang="en-IN" sz="1700"/>
              <a:t>Neural Networks come under Deep Learning. Deep learning process information work the same way as the brain, on a smaller scale.</a:t>
            </a:r>
            <a:br>
              <a:rPr lang="en-IN" sz="1700"/>
            </a:br>
            <a:br>
              <a:rPr lang="en-IN" sz="1700"/>
            </a:br>
            <a:r>
              <a:rPr lang="en-IN" sz="1700"/>
              <a:t>In Image Classification, we extract features from the image and try to see the pattern in a dataset. For images CNN is useful because of the following layers:</a:t>
            </a:r>
            <a:br>
              <a:rPr lang="en-IN" sz="1700"/>
            </a:br>
            <a:br>
              <a:rPr lang="en-IN" sz="1700"/>
            </a:br>
            <a:r>
              <a:rPr b="1" lang="en-IN" sz="1700"/>
              <a:t>The convolution layer </a:t>
            </a:r>
            <a:r>
              <a:rPr lang="en-IN" sz="1700"/>
              <a:t>is responsible for the main processing of the image. To accomplish this, we establish a filter that determines the size of the partial images we will examine and a step size that determines the spacing between calculations. This helps to greatly reduce the image's dimensionality.</a:t>
            </a:r>
            <a:br>
              <a:rPr lang="en-IN" sz="1700"/>
            </a:br>
            <a:br>
              <a:rPr lang="en-IN" sz="1700"/>
            </a:br>
            <a:r>
              <a:rPr lang="en-IN" sz="1700"/>
              <a:t>Next comes the </a:t>
            </a:r>
            <a:r>
              <a:rPr b="1" lang="en-IN" sz="1700"/>
              <a:t>pooling layer</a:t>
            </a:r>
            <a:r>
              <a:rPr lang="en-IN" sz="1700"/>
              <a:t>, which performs a similar function to the convolution layer. The difference is that we only extract either the average or maximum value from the output, depending on the intended purpose. This preserves small but critical features in a few pixels that are essential to solving the problem.</a:t>
            </a:r>
            <a:br>
              <a:rPr lang="en-IN" sz="1700"/>
            </a:br>
            <a:br>
              <a:rPr lang="en-IN" sz="1700"/>
            </a:br>
            <a:r>
              <a:rPr lang="en-IN" sz="1700"/>
              <a:t>Lastly, we have the </a:t>
            </a:r>
            <a:r>
              <a:rPr b="1" lang="en-IN" sz="1700"/>
              <a:t>fully-connected layer</a:t>
            </a:r>
            <a:r>
              <a:rPr lang="en-IN" sz="1700"/>
              <a:t>, which is similar to what we see in regular neural networks. With the image's dimensions significantly reduced, we can use tightly interconnected layers. Here, we link the individual sub-images to recognize connections and perform classification.</a:t>
            </a:r>
            <a:br>
              <a:rPr lang="en-IN" sz="1700"/>
            </a:br>
            <a:br>
              <a:rPr lang="en-IN" sz="1700"/>
            </a:br>
            <a:br>
              <a:rPr lang="en-IN" sz="2400"/>
            </a:b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638504" y="489071"/>
            <a:ext cx="9404700" cy="6144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IN"/>
              <a:t>Algorithms of our project</a:t>
            </a:r>
            <a:br>
              <a:rPr lang="en-IN"/>
            </a:br>
            <a:br>
              <a:rPr lang="en-IN"/>
            </a:br>
            <a:r>
              <a:rPr lang="en-IN" sz="1700"/>
              <a:t>To improve the performance of the image classification we will try to implement various techniques such as:</a:t>
            </a:r>
            <a:br>
              <a:rPr lang="en-IN" sz="1700"/>
            </a:br>
            <a:br>
              <a:rPr lang="en-IN" sz="1700"/>
            </a:br>
            <a:r>
              <a:rPr b="1" lang="en-IN" sz="1700"/>
              <a:t>Data augmentation: </a:t>
            </a:r>
            <a:r>
              <a:rPr lang="en-IN" sz="1700"/>
              <a:t>Using various techniques such as rotation, translation, random zooms, random brightness shifts etc to introduce variations in the dataset to improve performances. In this context it can also be called data wrapping.</a:t>
            </a:r>
            <a:br>
              <a:rPr lang="en-IN" sz="1700"/>
            </a:br>
            <a:br>
              <a:rPr lang="en-IN" sz="1700"/>
            </a:br>
            <a:r>
              <a:rPr b="1" lang="en-IN" sz="1700"/>
              <a:t>Transfer learning: </a:t>
            </a:r>
            <a:r>
              <a:rPr lang="en-IN" sz="1700"/>
              <a:t>This method uses an already pretrained model(‘transfer’ the learning) and change the last or last few layers of the model to suit it for the specific topic. We will use some pretrained image classification model such as MobileNetV2, InceptionV3, NASNet etc.</a:t>
            </a:r>
            <a:br>
              <a:rPr lang="en-IN" sz="1700"/>
            </a:br>
            <a:br>
              <a:rPr lang="en-IN" sz="1700"/>
            </a:br>
            <a:r>
              <a:rPr b="1" lang="en-IN" sz="1700"/>
              <a:t>Dropout</a:t>
            </a:r>
            <a:r>
              <a:rPr lang="en-IN" sz="1700"/>
              <a:t>: This technique randomly drops out the contribution of some neurons towards the final output. This helps in reducing overfitting.</a:t>
            </a:r>
            <a:br>
              <a:rPr lang="en-IN"/>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a:t>About datasets used</a:t>
            </a:r>
            <a:endParaRPr/>
          </a:p>
        </p:txBody>
      </p:sp>
      <p:sp>
        <p:nvSpPr>
          <p:cNvPr id="165" name="Google Shape;165;p22"/>
          <p:cNvSpPr txBox="1"/>
          <p:nvPr/>
        </p:nvSpPr>
        <p:spPr>
          <a:xfrm>
            <a:off x="389600" y="1866250"/>
            <a:ext cx="8730600" cy="280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IN" sz="1700" u="none" cap="none" strike="noStrike">
                <a:solidFill>
                  <a:schemeClr val="lt1"/>
                </a:solidFill>
                <a:latin typeface="Century Gothic"/>
                <a:ea typeface="Century Gothic"/>
                <a:cs typeface="Century Gothic"/>
                <a:sym typeface="Century Gothic"/>
              </a:rPr>
              <a:t>The dataset we </a:t>
            </a:r>
            <a:r>
              <a:rPr lang="en-IN" sz="1700">
                <a:solidFill>
                  <a:schemeClr val="lt1"/>
                </a:solidFill>
                <a:latin typeface="Century Gothic"/>
                <a:ea typeface="Century Gothic"/>
                <a:cs typeface="Century Gothic"/>
                <a:sym typeface="Century Gothic"/>
              </a:rPr>
              <a:t>used is</a:t>
            </a:r>
            <a:r>
              <a:rPr b="0" i="0" lang="en-IN" sz="1700" u="none" cap="none" strike="noStrike">
                <a:solidFill>
                  <a:schemeClr val="lt1"/>
                </a:solidFill>
                <a:latin typeface="Century Gothic"/>
                <a:ea typeface="Century Gothic"/>
                <a:cs typeface="Century Gothic"/>
                <a:sym typeface="Century Gothic"/>
              </a:rPr>
              <a:t> the 70 breeds dataset. We implement</a:t>
            </a:r>
            <a:r>
              <a:rPr lang="en-IN" sz="1700">
                <a:solidFill>
                  <a:schemeClr val="lt1"/>
                </a:solidFill>
                <a:latin typeface="Century Gothic"/>
                <a:ea typeface="Century Gothic"/>
                <a:cs typeface="Century Gothic"/>
                <a:sym typeface="Century Gothic"/>
              </a:rPr>
              <a:t>ed</a:t>
            </a:r>
            <a:r>
              <a:rPr b="0" i="0" lang="en-IN" sz="1700" u="none" cap="none" strike="noStrike">
                <a:solidFill>
                  <a:schemeClr val="lt1"/>
                </a:solidFill>
                <a:latin typeface="Century Gothic"/>
                <a:ea typeface="Century Gothic"/>
                <a:cs typeface="Century Gothic"/>
                <a:sym typeface="Century Gothic"/>
              </a:rPr>
              <a:t> the project for the 70 breeds dataset because of it being smaller in size</a:t>
            </a:r>
            <a:r>
              <a:rPr lang="en-IN" sz="1700">
                <a:solidFill>
                  <a:schemeClr val="lt1"/>
                </a:solidFill>
                <a:latin typeface="Century Gothic"/>
                <a:ea typeface="Century Gothic"/>
                <a:cs typeface="Century Gothic"/>
                <a:sym typeface="Century Gothic"/>
              </a:rPr>
              <a:t> and hence being suitable for the scale of our </a:t>
            </a:r>
            <a:r>
              <a:rPr lang="en-IN" sz="1700">
                <a:solidFill>
                  <a:schemeClr val="lt1"/>
                </a:solidFill>
                <a:latin typeface="Century Gothic"/>
                <a:ea typeface="Century Gothic"/>
                <a:cs typeface="Century Gothic"/>
                <a:sym typeface="Century Gothic"/>
              </a:rPr>
              <a:t>project</a:t>
            </a:r>
            <a:r>
              <a:rPr lang="en-IN" sz="1700">
                <a:solidFill>
                  <a:schemeClr val="lt1"/>
                </a:solidFill>
                <a:latin typeface="Century Gothic"/>
                <a:ea typeface="Century Gothic"/>
                <a:cs typeface="Century Gothic"/>
                <a:sym typeface="Century Gothic"/>
              </a:rPr>
              <a:t> and resources.</a:t>
            </a:r>
            <a:endParaRPr sz="1700">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700"/>
              <a:buFont typeface="Arial"/>
              <a:buNone/>
            </a:pPr>
            <a:r>
              <a:t/>
            </a:r>
            <a:endParaRPr sz="1700">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700"/>
              <a:buFont typeface="Arial"/>
              <a:buNone/>
            </a:pPr>
            <a:r>
              <a:rPr b="0" i="0" lang="en-IN" sz="1700" u="none" cap="none" strike="noStrike">
                <a:solidFill>
                  <a:schemeClr val="lt1"/>
                </a:solidFill>
                <a:latin typeface="Century Gothic"/>
                <a:ea typeface="Century Gothic"/>
                <a:cs typeface="Century Gothic"/>
                <a:sym typeface="Century Gothic"/>
              </a:rPr>
              <a:t>Dataset contains around </a:t>
            </a:r>
            <a:r>
              <a:rPr lang="en-IN" sz="1700">
                <a:solidFill>
                  <a:schemeClr val="lt1"/>
                </a:solidFill>
                <a:latin typeface="Century Gothic"/>
                <a:ea typeface="Century Gothic"/>
                <a:cs typeface="Century Gothic"/>
                <a:sym typeface="Century Gothic"/>
              </a:rPr>
              <a:t>9400 </a:t>
            </a:r>
            <a:r>
              <a:rPr b="0" i="0" lang="en-IN" sz="1700" u="none" cap="none" strike="noStrike">
                <a:solidFill>
                  <a:schemeClr val="lt1"/>
                </a:solidFill>
                <a:latin typeface="Century Gothic"/>
                <a:ea typeface="Century Gothic"/>
                <a:cs typeface="Century Gothic"/>
                <a:sym typeface="Century Gothic"/>
              </a:rPr>
              <a:t>images and </a:t>
            </a:r>
            <a:r>
              <a:rPr lang="en-IN" sz="1700">
                <a:solidFill>
                  <a:schemeClr val="lt1"/>
                </a:solidFill>
                <a:latin typeface="Century Gothic"/>
                <a:ea typeface="Century Gothic"/>
                <a:cs typeface="Century Gothic"/>
                <a:sym typeface="Century Gothic"/>
              </a:rPr>
              <a:t>70</a:t>
            </a:r>
            <a:r>
              <a:rPr b="0" i="0" lang="en-IN" sz="1700" u="none" cap="none" strike="noStrike">
                <a:solidFill>
                  <a:schemeClr val="lt1"/>
                </a:solidFill>
                <a:latin typeface="Century Gothic"/>
                <a:ea typeface="Century Gothic"/>
                <a:cs typeface="Century Gothic"/>
                <a:sym typeface="Century Gothic"/>
              </a:rPr>
              <a:t> breed</a:t>
            </a:r>
            <a:r>
              <a:rPr lang="en-IN" sz="1700">
                <a:solidFill>
                  <a:schemeClr val="lt1"/>
                </a:solidFill>
                <a:latin typeface="Century Gothic"/>
                <a:ea typeface="Century Gothic"/>
                <a:cs typeface="Century Gothic"/>
                <a:sym typeface="Century Gothic"/>
              </a:rPr>
              <a:t>s.</a:t>
            </a:r>
            <a:endParaRPr b="0" i="0" sz="17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700"/>
              <a:buFont typeface="Arial"/>
              <a:buNone/>
            </a:pPr>
            <a:r>
              <a:rPr b="0" i="0" lang="en-IN" sz="1700" u="none" cap="none" strike="noStrike">
                <a:solidFill>
                  <a:schemeClr val="lt1"/>
                </a:solidFill>
                <a:latin typeface="Century Gothic"/>
                <a:ea typeface="Century Gothic"/>
                <a:cs typeface="Century Gothic"/>
                <a:sym typeface="Century Gothic"/>
              </a:rPr>
              <a:t>Overall the 70 breeds dataset is easier to apply a workable model to because of smaller size so it can be used to create the model</a:t>
            </a:r>
            <a:r>
              <a:rPr lang="en-IN" sz="1700">
                <a:solidFill>
                  <a:schemeClr val="lt1"/>
                </a:solidFill>
                <a:latin typeface="Century Gothic"/>
                <a:ea typeface="Century Gothic"/>
                <a:cs typeface="Century Gothic"/>
                <a:sym typeface="Century Gothic"/>
              </a:rPr>
              <a:t>. We extend the dataset’s size by augmenting it.</a:t>
            </a:r>
            <a:endParaRPr b="0" i="0" sz="17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1775116" y="4525995"/>
            <a:ext cx="9404723" cy="3774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1800"/>
              <a:buFont typeface="Century Gothic"/>
              <a:buNone/>
            </a:pPr>
            <a:r>
              <a:rPr lang="en-IN" sz="1800"/>
              <a:t>To perform this augmentation we used the following transforms:</a:t>
            </a:r>
            <a:br>
              <a:rPr lang="en-IN" sz="1800"/>
            </a:br>
            <a:endParaRPr sz="1800"/>
          </a:p>
        </p:txBody>
      </p:sp>
      <p:pic>
        <p:nvPicPr>
          <p:cNvPr id="171" name="Google Shape;171;p23"/>
          <p:cNvPicPr preferRelativeResize="0"/>
          <p:nvPr/>
        </p:nvPicPr>
        <p:blipFill rotWithShape="1">
          <a:blip r:embed="rId3">
            <a:alphaModFix/>
          </a:blip>
          <a:srcRect b="0" l="0" r="0" t="0"/>
          <a:stretch/>
        </p:blipFill>
        <p:spPr>
          <a:xfrm>
            <a:off x="437955" y="134916"/>
            <a:ext cx="4019550" cy="3639328"/>
          </a:xfrm>
          <a:prstGeom prst="rect">
            <a:avLst/>
          </a:prstGeom>
          <a:noFill/>
          <a:ln>
            <a:noFill/>
          </a:ln>
        </p:spPr>
      </p:pic>
      <p:pic>
        <p:nvPicPr>
          <p:cNvPr id="172" name="Google Shape;172;p23"/>
          <p:cNvPicPr preferRelativeResize="0"/>
          <p:nvPr/>
        </p:nvPicPr>
        <p:blipFill rotWithShape="1">
          <a:blip r:embed="rId4">
            <a:alphaModFix/>
          </a:blip>
          <a:srcRect b="0" l="0" r="0" t="0"/>
          <a:stretch/>
        </p:blipFill>
        <p:spPr>
          <a:xfrm>
            <a:off x="2448402" y="5168965"/>
            <a:ext cx="8058150" cy="1390650"/>
          </a:xfrm>
          <a:prstGeom prst="rect">
            <a:avLst/>
          </a:prstGeom>
          <a:noFill/>
          <a:ln>
            <a:noFill/>
          </a:ln>
        </p:spPr>
      </p:pic>
      <p:sp>
        <p:nvSpPr>
          <p:cNvPr id="173" name="Google Shape;173;p23"/>
          <p:cNvSpPr txBox="1"/>
          <p:nvPr/>
        </p:nvSpPr>
        <p:spPr>
          <a:xfrm>
            <a:off x="6335486" y="1077417"/>
            <a:ext cx="4460033"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entury Gothic"/>
                <a:ea typeface="Century Gothic"/>
                <a:cs typeface="Century Gothic"/>
                <a:sym typeface="Century Gothic"/>
              </a:rPr>
              <a:t>This is an example of data augmentation. We will perform data augmentation during the training in real time so that we don’t have to store the augmented text(storage restrictions).</a:t>
            </a:r>
            <a:endParaRPr b="0" i="0" sz="1800" u="none" cap="none" strike="noStrike">
              <a:solidFill>
                <a:schemeClr val="lt1"/>
              </a:solidFill>
              <a:latin typeface="Century Gothic"/>
              <a:ea typeface="Century Gothic"/>
              <a:cs typeface="Century Gothic"/>
              <a:sym typeface="Century Gothic"/>
            </a:endParaRPr>
          </a:p>
        </p:txBody>
      </p:sp>
      <p:cxnSp>
        <p:nvCxnSpPr>
          <p:cNvPr id="174" name="Google Shape;174;p23"/>
          <p:cNvCxnSpPr>
            <a:stCxn id="173" idx="1"/>
            <a:endCxn id="171" idx="3"/>
          </p:cNvCxnSpPr>
          <p:nvPr/>
        </p:nvCxnSpPr>
        <p:spPr>
          <a:xfrm rot="10800000">
            <a:off x="4457486" y="1954580"/>
            <a:ext cx="1878000" cy="0"/>
          </a:xfrm>
          <a:prstGeom prst="straightConnector1">
            <a:avLst/>
          </a:prstGeom>
          <a:noFill/>
          <a:ln cap="rnd" cmpd="sng" w="28575">
            <a:solidFill>
              <a:schemeClr val="accent4"/>
            </a:solidFill>
            <a:prstDash val="solid"/>
            <a:round/>
            <a:headEnd len="sm" w="sm" type="none"/>
            <a:tailEnd len="med" w="med" type="triangle"/>
          </a:ln>
          <a:effectLst>
            <a:outerShdw blurRad="38100" rotWithShape="0" dir="5400000" dist="25400">
              <a:srgbClr val="000000">
                <a:alpha val="44313"/>
              </a:srgbClr>
            </a:outerShdw>
          </a:effectLst>
        </p:spPr>
      </p:cxnSp>
      <p:cxnSp>
        <p:nvCxnSpPr>
          <p:cNvPr id="175" name="Google Shape;175;p23"/>
          <p:cNvCxnSpPr>
            <a:stCxn id="170" idx="2"/>
          </p:cNvCxnSpPr>
          <p:nvPr/>
        </p:nvCxnSpPr>
        <p:spPr>
          <a:xfrm>
            <a:off x="6477478" y="4903420"/>
            <a:ext cx="0" cy="265500"/>
          </a:xfrm>
          <a:prstGeom prst="straightConnector1">
            <a:avLst/>
          </a:prstGeom>
          <a:noFill/>
          <a:ln cap="rnd" cmpd="sng" w="28575">
            <a:solidFill>
              <a:schemeClr val="accent4"/>
            </a:solidFill>
            <a:prstDash val="solid"/>
            <a:round/>
            <a:headEnd len="sm" w="sm" type="none"/>
            <a:tailEnd len="med" w="med" type="triangle"/>
          </a:ln>
          <a:effectLst>
            <a:outerShdw blurRad="38100" rotWithShape="0" dir="5400000" dist="25400">
              <a:srgbClr val="000000">
                <a:alpha val="44313"/>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684836" y="41396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a:t>Preprocessing steps</a:t>
            </a:r>
            <a:endParaRPr/>
          </a:p>
        </p:txBody>
      </p:sp>
      <p:pic>
        <p:nvPicPr>
          <p:cNvPr id="181" name="Google Shape;181;p24"/>
          <p:cNvPicPr preferRelativeResize="0"/>
          <p:nvPr/>
        </p:nvPicPr>
        <p:blipFill rotWithShape="1">
          <a:blip r:embed="rId3">
            <a:alphaModFix/>
          </a:blip>
          <a:srcRect b="0" l="0" r="0" t="0"/>
          <a:stretch/>
        </p:blipFill>
        <p:spPr>
          <a:xfrm>
            <a:off x="152400" y="2522118"/>
            <a:ext cx="11887201" cy="672332"/>
          </a:xfrm>
          <a:prstGeom prst="rect">
            <a:avLst/>
          </a:prstGeom>
          <a:noFill/>
          <a:ln>
            <a:noFill/>
          </a:ln>
        </p:spPr>
      </p:pic>
      <p:sp>
        <p:nvSpPr>
          <p:cNvPr id="182" name="Google Shape;182;p24"/>
          <p:cNvSpPr txBox="1"/>
          <p:nvPr/>
        </p:nvSpPr>
        <p:spPr>
          <a:xfrm>
            <a:off x="2778225" y="1540300"/>
            <a:ext cx="5217900" cy="708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IN" sz="1700" u="none" cap="none" strike="noStrike">
                <a:solidFill>
                  <a:schemeClr val="lt1"/>
                </a:solidFill>
                <a:latin typeface="Century Gothic"/>
                <a:ea typeface="Century Gothic"/>
                <a:cs typeface="Century Gothic"/>
                <a:sym typeface="Century Gothic"/>
              </a:rPr>
              <a:t>First step is dividing the data into train,test and validation parts</a:t>
            </a:r>
            <a:endParaRPr b="0" i="0" sz="1700" u="none" cap="none" strike="noStrike">
              <a:solidFill>
                <a:schemeClr val="lt1"/>
              </a:solidFill>
              <a:latin typeface="Century Gothic"/>
              <a:ea typeface="Century Gothic"/>
              <a:cs typeface="Century Gothic"/>
              <a:sym typeface="Century Gothic"/>
            </a:endParaRPr>
          </a:p>
        </p:txBody>
      </p:sp>
      <p:sp>
        <p:nvSpPr>
          <p:cNvPr id="183" name="Google Shape;183;p24"/>
          <p:cNvSpPr txBox="1"/>
          <p:nvPr/>
        </p:nvSpPr>
        <p:spPr>
          <a:xfrm>
            <a:off x="6149800" y="4113525"/>
            <a:ext cx="49719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IN" sz="1700" u="none" cap="none" strike="noStrike">
                <a:solidFill>
                  <a:schemeClr val="lt1"/>
                </a:solidFill>
                <a:latin typeface="Century Gothic"/>
                <a:ea typeface="Century Gothic"/>
                <a:cs typeface="Century Gothic"/>
                <a:sym typeface="Century Gothic"/>
              </a:rPr>
              <a:t>Next step is going through the data and converting the images to numpy arrays along with their labels(the dog breeds)</a:t>
            </a:r>
            <a:endParaRPr b="0" i="0" sz="1700" u="none" cap="none" strike="noStrike">
              <a:solidFill>
                <a:schemeClr val="lt1"/>
              </a:solidFill>
              <a:latin typeface="Century Gothic"/>
              <a:ea typeface="Century Gothic"/>
              <a:cs typeface="Century Gothic"/>
              <a:sym typeface="Century Gothic"/>
            </a:endParaRPr>
          </a:p>
        </p:txBody>
      </p:sp>
      <p:pic>
        <p:nvPicPr>
          <p:cNvPr id="184" name="Google Shape;184;p24"/>
          <p:cNvPicPr preferRelativeResize="0"/>
          <p:nvPr/>
        </p:nvPicPr>
        <p:blipFill rotWithShape="1">
          <a:blip r:embed="rId4">
            <a:alphaModFix/>
          </a:blip>
          <a:srcRect b="0" l="0" r="0" t="0"/>
          <a:stretch/>
        </p:blipFill>
        <p:spPr>
          <a:xfrm>
            <a:off x="0" y="3194450"/>
            <a:ext cx="3423813" cy="3632575"/>
          </a:xfrm>
          <a:prstGeom prst="rect">
            <a:avLst/>
          </a:prstGeom>
          <a:noFill/>
          <a:ln>
            <a:noFill/>
          </a:ln>
        </p:spPr>
      </p:pic>
      <p:cxnSp>
        <p:nvCxnSpPr>
          <p:cNvPr id="185" name="Google Shape;185;p24"/>
          <p:cNvCxnSpPr>
            <a:endCxn id="184" idx="3"/>
          </p:cNvCxnSpPr>
          <p:nvPr/>
        </p:nvCxnSpPr>
        <p:spPr>
          <a:xfrm flipH="1">
            <a:off x="3423813" y="4598238"/>
            <a:ext cx="2726100" cy="412500"/>
          </a:xfrm>
          <a:prstGeom prst="straightConnector1">
            <a:avLst/>
          </a:prstGeom>
          <a:noFill/>
          <a:ln cap="flat" cmpd="sng" w="9525">
            <a:solidFill>
              <a:schemeClr val="dk2"/>
            </a:solidFill>
            <a:prstDash val="solid"/>
            <a:round/>
            <a:headEnd len="sm" w="sm" type="none"/>
            <a:tailEnd len="med" w="med" type="triangle"/>
          </a:ln>
        </p:spPr>
      </p:cxnSp>
      <p:sp>
        <p:nvSpPr>
          <p:cNvPr id="186" name="Google Shape;186;p24"/>
          <p:cNvSpPr txBox="1"/>
          <p:nvPr/>
        </p:nvSpPr>
        <p:spPr>
          <a:xfrm>
            <a:off x="5755600" y="5482525"/>
            <a:ext cx="57603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IN" sz="1700" u="none" cap="none" strike="noStrike">
                <a:solidFill>
                  <a:schemeClr val="lt1"/>
                </a:solidFill>
                <a:latin typeface="Century Gothic"/>
                <a:ea typeface="Century Gothic"/>
                <a:cs typeface="Century Gothic"/>
                <a:sym typeface="Century Gothic"/>
              </a:rPr>
              <a:t>Link to colab for </a:t>
            </a:r>
            <a:r>
              <a:rPr lang="en-IN" sz="1700">
                <a:solidFill>
                  <a:schemeClr val="lt1"/>
                </a:solidFill>
                <a:latin typeface="Century Gothic"/>
                <a:ea typeface="Century Gothic"/>
                <a:cs typeface="Century Gothic"/>
                <a:sym typeface="Century Gothic"/>
              </a:rPr>
              <a:t>code</a:t>
            </a:r>
            <a:r>
              <a:rPr b="0" i="0" lang="en-IN" sz="1700" u="none" cap="none" strike="noStrike">
                <a:solidFill>
                  <a:schemeClr val="lt1"/>
                </a:solidFill>
                <a:latin typeface="Century Gothic"/>
                <a:ea typeface="Century Gothic"/>
                <a:cs typeface="Century Gothic"/>
                <a:sym typeface="Century Gothic"/>
              </a:rPr>
              <a:t>: </a:t>
            </a:r>
            <a:r>
              <a:rPr b="0" i="0" lang="en-IN" sz="1700" u="sng" cap="none" strike="noStrike">
                <a:solidFill>
                  <a:schemeClr val="lt1"/>
                </a:solidFill>
                <a:latin typeface="Century Gothic"/>
                <a:ea typeface="Century Gothic"/>
                <a:cs typeface="Century Gothic"/>
                <a:sym typeface="Century Gothic"/>
                <a:hlinkClick r:id="rId5">
                  <a:extLst>
                    <a:ext uri="{A12FA001-AC4F-418D-AE19-62706E023703}">
                      <ahyp:hlinkClr val="tx"/>
                    </a:ext>
                  </a:extLst>
                </a:hlinkClick>
              </a:rPr>
              <a:t>https://colab.research.google.com/drive/1PiqHgJz_7czLe1-6qESAwXtMak8hphMq#scrollTo=QKtO0tgqawLr</a:t>
            </a:r>
            <a:endParaRPr b="0" i="0" sz="17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nvSpPr>
        <p:spPr>
          <a:xfrm>
            <a:off x="4145900" y="942521"/>
            <a:ext cx="248194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entury Gothic"/>
                <a:ea typeface="Century Gothic"/>
                <a:cs typeface="Century Gothic"/>
                <a:sym typeface="Century Gothic"/>
              </a:rPr>
              <a:t>Dataset</a:t>
            </a:r>
            <a:endParaRPr b="0" i="0" sz="1400" u="none" cap="none" strike="noStrike">
              <a:solidFill>
                <a:srgbClr val="000000"/>
              </a:solidFill>
              <a:latin typeface="Arial"/>
              <a:ea typeface="Arial"/>
              <a:cs typeface="Arial"/>
              <a:sym typeface="Arial"/>
            </a:endParaRPr>
          </a:p>
        </p:txBody>
      </p:sp>
      <p:sp>
        <p:nvSpPr>
          <p:cNvPr id="192" name="Google Shape;192;p25"/>
          <p:cNvSpPr txBox="1"/>
          <p:nvPr/>
        </p:nvSpPr>
        <p:spPr>
          <a:xfrm>
            <a:off x="4145900" y="1823889"/>
            <a:ext cx="248194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entury Gothic"/>
                <a:ea typeface="Century Gothic"/>
                <a:cs typeface="Century Gothic"/>
                <a:sym typeface="Century Gothic"/>
              </a:rPr>
              <a:t>Split</a:t>
            </a:r>
            <a:endParaRPr b="0" i="0" sz="1400" u="none" cap="none" strike="noStrike">
              <a:solidFill>
                <a:srgbClr val="000000"/>
              </a:solidFill>
              <a:latin typeface="Arial"/>
              <a:ea typeface="Arial"/>
              <a:cs typeface="Arial"/>
              <a:sym typeface="Arial"/>
            </a:endParaRPr>
          </a:p>
        </p:txBody>
      </p:sp>
      <p:sp>
        <p:nvSpPr>
          <p:cNvPr id="193" name="Google Shape;193;p25"/>
          <p:cNvSpPr txBox="1"/>
          <p:nvPr/>
        </p:nvSpPr>
        <p:spPr>
          <a:xfrm>
            <a:off x="2730759" y="2646784"/>
            <a:ext cx="248194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entury Gothic"/>
                <a:ea typeface="Century Gothic"/>
                <a:cs typeface="Century Gothic"/>
                <a:sym typeface="Century Gothic"/>
              </a:rPr>
              <a:t>Training set</a:t>
            </a:r>
            <a:endParaRPr b="0" i="0" sz="1400" u="none" cap="none" strike="noStrike">
              <a:solidFill>
                <a:srgbClr val="000000"/>
              </a:solidFill>
              <a:latin typeface="Arial"/>
              <a:ea typeface="Arial"/>
              <a:cs typeface="Arial"/>
              <a:sym typeface="Arial"/>
            </a:endParaRPr>
          </a:p>
        </p:txBody>
      </p:sp>
      <p:sp>
        <p:nvSpPr>
          <p:cNvPr id="194" name="Google Shape;194;p25"/>
          <p:cNvSpPr txBox="1"/>
          <p:nvPr/>
        </p:nvSpPr>
        <p:spPr>
          <a:xfrm>
            <a:off x="5738328" y="2646784"/>
            <a:ext cx="248194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entury Gothic"/>
                <a:ea typeface="Century Gothic"/>
                <a:cs typeface="Century Gothic"/>
                <a:sym typeface="Century Gothic"/>
              </a:rPr>
              <a:t>Testing set</a:t>
            </a:r>
            <a:endParaRPr b="0" i="0" sz="1400" u="none" cap="none" strike="noStrike">
              <a:solidFill>
                <a:srgbClr val="000000"/>
              </a:solidFill>
              <a:latin typeface="Arial"/>
              <a:ea typeface="Arial"/>
              <a:cs typeface="Arial"/>
              <a:sym typeface="Arial"/>
            </a:endParaRPr>
          </a:p>
        </p:txBody>
      </p:sp>
      <p:sp>
        <p:nvSpPr>
          <p:cNvPr id="195" name="Google Shape;195;p25"/>
          <p:cNvSpPr txBox="1"/>
          <p:nvPr/>
        </p:nvSpPr>
        <p:spPr>
          <a:xfrm>
            <a:off x="4145901" y="3410973"/>
            <a:ext cx="248194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entury Gothic"/>
                <a:ea typeface="Century Gothic"/>
                <a:cs typeface="Century Gothic"/>
                <a:sym typeface="Century Gothic"/>
              </a:rPr>
              <a:t>Pre-processing</a:t>
            </a:r>
            <a:endParaRPr b="0" i="0" sz="1400" u="none" cap="none" strike="noStrike">
              <a:solidFill>
                <a:srgbClr val="000000"/>
              </a:solidFill>
              <a:latin typeface="Arial"/>
              <a:ea typeface="Arial"/>
              <a:cs typeface="Arial"/>
              <a:sym typeface="Arial"/>
            </a:endParaRPr>
          </a:p>
        </p:txBody>
      </p:sp>
      <p:sp>
        <p:nvSpPr>
          <p:cNvPr id="196" name="Google Shape;196;p25"/>
          <p:cNvSpPr txBox="1"/>
          <p:nvPr/>
        </p:nvSpPr>
        <p:spPr>
          <a:xfrm>
            <a:off x="2183362" y="4071300"/>
            <a:ext cx="248194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entury Gothic"/>
                <a:ea typeface="Century Gothic"/>
                <a:cs typeface="Century Gothic"/>
                <a:sym typeface="Century Gothic"/>
              </a:rPr>
              <a:t>Data augmentation</a:t>
            </a:r>
            <a:endParaRPr b="0" i="0" sz="1400" u="none" cap="none" strike="noStrike">
              <a:solidFill>
                <a:srgbClr val="000000"/>
              </a:solidFill>
              <a:latin typeface="Arial"/>
              <a:ea typeface="Arial"/>
              <a:cs typeface="Arial"/>
              <a:sym typeface="Arial"/>
            </a:endParaRPr>
          </a:p>
        </p:txBody>
      </p:sp>
      <p:sp>
        <p:nvSpPr>
          <p:cNvPr id="197" name="Google Shape;197;p25"/>
          <p:cNvSpPr txBox="1"/>
          <p:nvPr/>
        </p:nvSpPr>
        <p:spPr>
          <a:xfrm>
            <a:off x="2183364" y="4822403"/>
            <a:ext cx="248194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entury Gothic"/>
                <a:ea typeface="Century Gothic"/>
                <a:cs typeface="Century Gothic"/>
                <a:sym typeface="Century Gothic"/>
              </a:rPr>
              <a:t>Training the model</a:t>
            </a:r>
            <a:endParaRPr b="0" i="0" sz="1400" u="none" cap="none" strike="noStrike">
              <a:solidFill>
                <a:srgbClr val="000000"/>
              </a:solidFill>
              <a:latin typeface="Arial"/>
              <a:ea typeface="Arial"/>
              <a:cs typeface="Arial"/>
              <a:sym typeface="Arial"/>
            </a:endParaRPr>
          </a:p>
        </p:txBody>
      </p:sp>
      <p:sp>
        <p:nvSpPr>
          <p:cNvPr id="198" name="Google Shape;198;p25"/>
          <p:cNvSpPr txBox="1"/>
          <p:nvPr/>
        </p:nvSpPr>
        <p:spPr>
          <a:xfrm>
            <a:off x="2183363" y="5565382"/>
            <a:ext cx="248194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entury Gothic"/>
                <a:ea typeface="Century Gothic"/>
                <a:cs typeface="Century Gothic"/>
                <a:sym typeface="Century Gothic"/>
              </a:rPr>
              <a:t>Final model</a:t>
            </a:r>
            <a:endParaRPr b="0" i="0" sz="1400" u="none" cap="none" strike="noStrike">
              <a:solidFill>
                <a:srgbClr val="000000"/>
              </a:solidFill>
              <a:latin typeface="Arial"/>
              <a:ea typeface="Arial"/>
              <a:cs typeface="Arial"/>
              <a:sym typeface="Arial"/>
            </a:endParaRPr>
          </a:p>
        </p:txBody>
      </p:sp>
      <p:sp>
        <p:nvSpPr>
          <p:cNvPr id="199" name="Google Shape;199;p25"/>
          <p:cNvSpPr txBox="1"/>
          <p:nvPr/>
        </p:nvSpPr>
        <p:spPr>
          <a:xfrm>
            <a:off x="5738327" y="4096806"/>
            <a:ext cx="248194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entury Gothic"/>
                <a:ea typeface="Century Gothic"/>
                <a:cs typeface="Century Gothic"/>
                <a:sym typeface="Century Gothic"/>
              </a:rPr>
              <a:t>Classification</a:t>
            </a:r>
            <a:endParaRPr b="0" i="0" sz="1400" u="none" cap="none" strike="noStrike">
              <a:solidFill>
                <a:srgbClr val="000000"/>
              </a:solidFill>
              <a:latin typeface="Arial"/>
              <a:ea typeface="Arial"/>
              <a:cs typeface="Arial"/>
              <a:sym typeface="Arial"/>
            </a:endParaRPr>
          </a:p>
        </p:txBody>
      </p:sp>
      <p:sp>
        <p:nvSpPr>
          <p:cNvPr id="200" name="Google Shape;200;p25"/>
          <p:cNvSpPr txBox="1"/>
          <p:nvPr/>
        </p:nvSpPr>
        <p:spPr>
          <a:xfrm>
            <a:off x="5738327" y="5015760"/>
            <a:ext cx="248194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entury Gothic"/>
                <a:ea typeface="Century Gothic"/>
                <a:cs typeface="Century Gothic"/>
                <a:sym typeface="Century Gothic"/>
              </a:rPr>
              <a:t>Output</a:t>
            </a:r>
            <a:endParaRPr b="0" i="0" sz="1400" u="none" cap="none" strike="noStrike">
              <a:solidFill>
                <a:srgbClr val="000000"/>
              </a:solidFill>
              <a:latin typeface="Arial"/>
              <a:ea typeface="Arial"/>
              <a:cs typeface="Arial"/>
              <a:sym typeface="Arial"/>
            </a:endParaRPr>
          </a:p>
        </p:txBody>
      </p:sp>
      <p:cxnSp>
        <p:nvCxnSpPr>
          <p:cNvPr id="201" name="Google Shape;201;p25"/>
          <p:cNvCxnSpPr>
            <a:stCxn id="191" idx="2"/>
            <a:endCxn id="192" idx="0"/>
          </p:cNvCxnSpPr>
          <p:nvPr/>
        </p:nvCxnSpPr>
        <p:spPr>
          <a:xfrm>
            <a:off x="5386872" y="1311853"/>
            <a:ext cx="0" cy="512100"/>
          </a:xfrm>
          <a:prstGeom prst="straightConnector1">
            <a:avLst/>
          </a:prstGeom>
          <a:noFill/>
          <a:ln cap="rnd" cmpd="sng" w="9525">
            <a:solidFill>
              <a:schemeClr val="accent1"/>
            </a:solidFill>
            <a:prstDash val="solid"/>
            <a:round/>
            <a:headEnd len="sm" w="sm" type="none"/>
            <a:tailEnd len="med" w="med" type="triangle"/>
          </a:ln>
        </p:spPr>
      </p:cxnSp>
      <p:cxnSp>
        <p:nvCxnSpPr>
          <p:cNvPr id="202" name="Google Shape;202;p25"/>
          <p:cNvCxnSpPr>
            <a:stCxn id="192" idx="2"/>
            <a:endCxn id="193" idx="0"/>
          </p:cNvCxnSpPr>
          <p:nvPr/>
        </p:nvCxnSpPr>
        <p:spPr>
          <a:xfrm flipH="1">
            <a:off x="3971772" y="2193221"/>
            <a:ext cx="1415100" cy="453600"/>
          </a:xfrm>
          <a:prstGeom prst="straightConnector1">
            <a:avLst/>
          </a:prstGeom>
          <a:noFill/>
          <a:ln cap="rnd" cmpd="sng" w="9525">
            <a:solidFill>
              <a:schemeClr val="accent3"/>
            </a:solidFill>
            <a:prstDash val="solid"/>
            <a:round/>
            <a:headEnd len="sm" w="sm" type="none"/>
            <a:tailEnd len="med" w="med" type="triangle"/>
          </a:ln>
        </p:spPr>
      </p:cxnSp>
      <p:cxnSp>
        <p:nvCxnSpPr>
          <p:cNvPr id="203" name="Google Shape;203;p25"/>
          <p:cNvCxnSpPr>
            <a:stCxn id="192" idx="2"/>
            <a:endCxn id="194" idx="0"/>
          </p:cNvCxnSpPr>
          <p:nvPr/>
        </p:nvCxnSpPr>
        <p:spPr>
          <a:xfrm>
            <a:off x="5386872" y="2193221"/>
            <a:ext cx="1592400" cy="453600"/>
          </a:xfrm>
          <a:prstGeom prst="straightConnector1">
            <a:avLst/>
          </a:prstGeom>
          <a:noFill/>
          <a:ln cap="rnd" cmpd="sng" w="9525">
            <a:solidFill>
              <a:schemeClr val="accent3"/>
            </a:solidFill>
            <a:prstDash val="solid"/>
            <a:round/>
            <a:headEnd len="sm" w="sm" type="none"/>
            <a:tailEnd len="med" w="med" type="triangle"/>
          </a:ln>
        </p:spPr>
      </p:cxnSp>
      <p:cxnSp>
        <p:nvCxnSpPr>
          <p:cNvPr id="204" name="Google Shape;204;p25"/>
          <p:cNvCxnSpPr>
            <a:stCxn id="193" idx="2"/>
            <a:endCxn id="195" idx="0"/>
          </p:cNvCxnSpPr>
          <p:nvPr/>
        </p:nvCxnSpPr>
        <p:spPr>
          <a:xfrm>
            <a:off x="3971731" y="3016116"/>
            <a:ext cx="1415100" cy="394800"/>
          </a:xfrm>
          <a:prstGeom prst="straightConnector1">
            <a:avLst/>
          </a:prstGeom>
          <a:noFill/>
          <a:ln cap="rnd" cmpd="sng" w="9525">
            <a:solidFill>
              <a:schemeClr val="accent4"/>
            </a:solidFill>
            <a:prstDash val="solid"/>
            <a:round/>
            <a:headEnd len="sm" w="sm" type="none"/>
            <a:tailEnd len="med" w="med" type="triangle"/>
          </a:ln>
        </p:spPr>
      </p:cxnSp>
      <p:cxnSp>
        <p:nvCxnSpPr>
          <p:cNvPr id="205" name="Google Shape;205;p25"/>
          <p:cNvCxnSpPr>
            <a:stCxn id="194" idx="2"/>
            <a:endCxn id="195" idx="0"/>
          </p:cNvCxnSpPr>
          <p:nvPr/>
        </p:nvCxnSpPr>
        <p:spPr>
          <a:xfrm flipH="1">
            <a:off x="5386899" y="3016116"/>
            <a:ext cx="1592400" cy="394800"/>
          </a:xfrm>
          <a:prstGeom prst="straightConnector1">
            <a:avLst/>
          </a:prstGeom>
          <a:noFill/>
          <a:ln cap="rnd" cmpd="sng" w="9525">
            <a:solidFill>
              <a:schemeClr val="accent4"/>
            </a:solidFill>
            <a:prstDash val="solid"/>
            <a:round/>
            <a:headEnd len="sm" w="sm" type="none"/>
            <a:tailEnd len="med" w="med" type="triangle"/>
          </a:ln>
        </p:spPr>
      </p:cxnSp>
      <p:cxnSp>
        <p:nvCxnSpPr>
          <p:cNvPr id="206" name="Google Shape;206;p25"/>
          <p:cNvCxnSpPr>
            <a:stCxn id="195" idx="2"/>
            <a:endCxn id="196" idx="0"/>
          </p:cNvCxnSpPr>
          <p:nvPr/>
        </p:nvCxnSpPr>
        <p:spPr>
          <a:xfrm flipH="1">
            <a:off x="3424273" y="3780305"/>
            <a:ext cx="1962600" cy="291000"/>
          </a:xfrm>
          <a:prstGeom prst="straightConnector1">
            <a:avLst/>
          </a:prstGeom>
          <a:noFill/>
          <a:ln cap="rnd" cmpd="sng" w="9525">
            <a:solidFill>
              <a:schemeClr val="dk1"/>
            </a:solidFill>
            <a:prstDash val="solid"/>
            <a:round/>
            <a:headEnd len="sm" w="sm" type="none"/>
            <a:tailEnd len="med" w="med" type="triangle"/>
          </a:ln>
        </p:spPr>
      </p:cxnSp>
      <p:cxnSp>
        <p:nvCxnSpPr>
          <p:cNvPr id="207" name="Google Shape;207;p25"/>
          <p:cNvCxnSpPr>
            <a:stCxn id="196" idx="2"/>
            <a:endCxn id="197" idx="0"/>
          </p:cNvCxnSpPr>
          <p:nvPr/>
        </p:nvCxnSpPr>
        <p:spPr>
          <a:xfrm>
            <a:off x="3424334" y="4440632"/>
            <a:ext cx="0" cy="381900"/>
          </a:xfrm>
          <a:prstGeom prst="straightConnector1">
            <a:avLst/>
          </a:prstGeom>
          <a:noFill/>
          <a:ln cap="rnd" cmpd="sng" w="9525">
            <a:solidFill>
              <a:schemeClr val="dk1"/>
            </a:solidFill>
            <a:prstDash val="solid"/>
            <a:round/>
            <a:headEnd len="sm" w="sm" type="none"/>
            <a:tailEnd len="med" w="med" type="triangle"/>
          </a:ln>
        </p:spPr>
      </p:cxnSp>
      <p:cxnSp>
        <p:nvCxnSpPr>
          <p:cNvPr id="208" name="Google Shape;208;p25"/>
          <p:cNvCxnSpPr>
            <a:stCxn id="197" idx="2"/>
            <a:endCxn id="198" idx="0"/>
          </p:cNvCxnSpPr>
          <p:nvPr/>
        </p:nvCxnSpPr>
        <p:spPr>
          <a:xfrm>
            <a:off x="3424336" y="5191735"/>
            <a:ext cx="0" cy="373500"/>
          </a:xfrm>
          <a:prstGeom prst="straightConnector1">
            <a:avLst/>
          </a:prstGeom>
          <a:noFill/>
          <a:ln cap="rnd" cmpd="sng" w="9525">
            <a:solidFill>
              <a:schemeClr val="dk1"/>
            </a:solidFill>
            <a:prstDash val="solid"/>
            <a:round/>
            <a:headEnd len="sm" w="sm" type="none"/>
            <a:tailEnd len="med" w="med" type="triangle"/>
          </a:ln>
        </p:spPr>
      </p:cxnSp>
      <p:cxnSp>
        <p:nvCxnSpPr>
          <p:cNvPr id="209" name="Google Shape;209;p25"/>
          <p:cNvCxnSpPr>
            <a:stCxn id="198" idx="3"/>
            <a:endCxn id="199" idx="1"/>
          </p:cNvCxnSpPr>
          <p:nvPr/>
        </p:nvCxnSpPr>
        <p:spPr>
          <a:xfrm flipH="1" rot="10800000">
            <a:off x="4665306" y="4281548"/>
            <a:ext cx="1073100" cy="1468500"/>
          </a:xfrm>
          <a:prstGeom prst="bentConnector3">
            <a:avLst>
              <a:gd fmla="val 50000" name="adj1"/>
            </a:avLst>
          </a:prstGeom>
          <a:noFill/>
          <a:ln cap="rnd" cmpd="sng" w="9525">
            <a:solidFill>
              <a:schemeClr val="accent6"/>
            </a:solidFill>
            <a:prstDash val="solid"/>
            <a:round/>
            <a:headEnd len="sm" w="sm" type="none"/>
            <a:tailEnd len="med" w="med" type="triangle"/>
          </a:ln>
        </p:spPr>
      </p:cxnSp>
      <p:cxnSp>
        <p:nvCxnSpPr>
          <p:cNvPr id="210" name="Google Shape;210;p25"/>
          <p:cNvCxnSpPr>
            <a:stCxn id="195" idx="2"/>
            <a:endCxn id="199" idx="0"/>
          </p:cNvCxnSpPr>
          <p:nvPr/>
        </p:nvCxnSpPr>
        <p:spPr>
          <a:xfrm>
            <a:off x="5386872" y="3780305"/>
            <a:ext cx="1592400" cy="316500"/>
          </a:xfrm>
          <a:prstGeom prst="straightConnector1">
            <a:avLst/>
          </a:prstGeom>
          <a:noFill/>
          <a:ln cap="rnd" cmpd="sng" w="9525">
            <a:solidFill>
              <a:schemeClr val="accent6"/>
            </a:solidFill>
            <a:prstDash val="solid"/>
            <a:round/>
            <a:headEnd len="sm" w="sm" type="none"/>
            <a:tailEnd len="med" w="med" type="triangle"/>
          </a:ln>
        </p:spPr>
      </p:cxnSp>
      <p:cxnSp>
        <p:nvCxnSpPr>
          <p:cNvPr id="211" name="Google Shape;211;p25"/>
          <p:cNvCxnSpPr>
            <a:stCxn id="199" idx="2"/>
            <a:endCxn id="200" idx="0"/>
          </p:cNvCxnSpPr>
          <p:nvPr/>
        </p:nvCxnSpPr>
        <p:spPr>
          <a:xfrm>
            <a:off x="6979299" y="4466138"/>
            <a:ext cx="0" cy="549600"/>
          </a:xfrm>
          <a:prstGeom prst="straightConnector1">
            <a:avLst/>
          </a:prstGeom>
          <a:noFill/>
          <a:ln cap="rnd" cmpd="sng" w="9525">
            <a:solidFill>
              <a:schemeClr val="accent6"/>
            </a:solidFill>
            <a:prstDash val="solid"/>
            <a:round/>
            <a:headEnd len="sm" w="sm" type="none"/>
            <a:tailEnd len="med" w="med" type="triangle"/>
          </a:ln>
        </p:spPr>
      </p:cxnSp>
      <p:sp>
        <p:nvSpPr>
          <p:cNvPr id="212" name="Google Shape;212;p25"/>
          <p:cNvSpPr txBox="1"/>
          <p:nvPr/>
        </p:nvSpPr>
        <p:spPr>
          <a:xfrm>
            <a:off x="3116423" y="297520"/>
            <a:ext cx="46933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IN" sz="2800" u="none" cap="none" strike="noStrike">
                <a:solidFill>
                  <a:schemeClr val="lt1"/>
                </a:solidFill>
                <a:highlight>
                  <a:srgbClr val="000000"/>
                </a:highlight>
                <a:latin typeface="Century Gothic"/>
                <a:ea typeface="Century Gothic"/>
                <a:cs typeface="Century Gothic"/>
                <a:sym typeface="Century Gothic"/>
              </a:rPr>
              <a:t>FLOW OF THE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ctrTitle"/>
          </p:nvPr>
        </p:nvSpPr>
        <p:spPr>
          <a:xfrm>
            <a:off x="1154955" y="485193"/>
            <a:ext cx="8825658" cy="73400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3600"/>
              <a:buFont typeface="Century Gothic"/>
              <a:buNone/>
            </a:pPr>
            <a:r>
              <a:rPr b="1" lang="en-IN" sz="3600"/>
              <a:t>Performance Measurement Criteria</a:t>
            </a:r>
            <a:endParaRPr/>
          </a:p>
        </p:txBody>
      </p:sp>
      <p:sp>
        <p:nvSpPr>
          <p:cNvPr id="218" name="Google Shape;218;p26"/>
          <p:cNvSpPr txBox="1"/>
          <p:nvPr/>
        </p:nvSpPr>
        <p:spPr>
          <a:xfrm>
            <a:off x="3056483" y="1901142"/>
            <a:ext cx="9112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entury Gothic"/>
                <a:ea typeface="Century Gothic"/>
                <a:cs typeface="Century Gothic"/>
                <a:sym typeface="Century Gothic"/>
              </a:rPr>
              <a:t>This is the most commonly used performance measurement criteria. It is percentage of correctly classified images. We will evaluate accuracy on both training and testing dataset.</a:t>
            </a:r>
            <a:endParaRPr b="0" i="0" sz="1400" u="none" cap="none" strike="noStrike">
              <a:solidFill>
                <a:srgbClr val="000000"/>
              </a:solidFill>
              <a:latin typeface="Arial"/>
              <a:ea typeface="Arial"/>
              <a:cs typeface="Arial"/>
              <a:sym typeface="Arial"/>
            </a:endParaRPr>
          </a:p>
        </p:txBody>
      </p:sp>
      <p:sp>
        <p:nvSpPr>
          <p:cNvPr id="219" name="Google Shape;219;p26"/>
          <p:cNvSpPr txBox="1"/>
          <p:nvPr/>
        </p:nvSpPr>
        <p:spPr>
          <a:xfrm>
            <a:off x="492929" y="1936514"/>
            <a:ext cx="2118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entury Gothic"/>
                <a:ea typeface="Century Gothic"/>
                <a:cs typeface="Century Gothic"/>
                <a:sym typeface="Century Gothic"/>
              </a:rPr>
              <a:t>ACCURACY:-</a:t>
            </a:r>
            <a:endParaRPr b="0" i="0" sz="1400" u="none" cap="none" strike="noStrike">
              <a:solidFill>
                <a:srgbClr val="000000"/>
              </a:solidFill>
              <a:latin typeface="Arial"/>
              <a:ea typeface="Arial"/>
              <a:cs typeface="Arial"/>
              <a:sym typeface="Arial"/>
            </a:endParaRPr>
          </a:p>
        </p:txBody>
      </p:sp>
      <p:sp>
        <p:nvSpPr>
          <p:cNvPr id="220" name="Google Shape;220;p26"/>
          <p:cNvSpPr txBox="1"/>
          <p:nvPr/>
        </p:nvSpPr>
        <p:spPr>
          <a:xfrm>
            <a:off x="492925" y="1155925"/>
            <a:ext cx="101514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IN" sz="1700" u="none" cap="none" strike="noStrike">
                <a:solidFill>
                  <a:schemeClr val="lt1"/>
                </a:solidFill>
                <a:latin typeface="Century Gothic"/>
                <a:ea typeface="Century Gothic"/>
                <a:cs typeface="Century Gothic"/>
                <a:sym typeface="Century Gothic"/>
              </a:rPr>
              <a:t>There are many possible performance criterias that can be used to measure the performance of a machine learning model. </a:t>
            </a:r>
            <a:r>
              <a:rPr lang="en-IN" sz="1700">
                <a:solidFill>
                  <a:schemeClr val="lt1"/>
                </a:solidFill>
                <a:latin typeface="Century Gothic"/>
                <a:ea typeface="Century Gothic"/>
                <a:cs typeface="Century Gothic"/>
                <a:sym typeface="Century Gothic"/>
              </a:rPr>
              <a:t>The ones we used are:</a:t>
            </a:r>
            <a:endParaRPr b="0" i="0" sz="1700" u="none" cap="none" strike="noStrike">
              <a:solidFill>
                <a:schemeClr val="lt1"/>
              </a:solidFill>
              <a:latin typeface="Century Gothic"/>
              <a:ea typeface="Century Gothic"/>
              <a:cs typeface="Century Gothic"/>
              <a:sym typeface="Century Gothic"/>
            </a:endParaRPr>
          </a:p>
        </p:txBody>
      </p:sp>
      <p:sp>
        <p:nvSpPr>
          <p:cNvPr id="221" name="Google Shape;221;p26"/>
          <p:cNvSpPr txBox="1"/>
          <p:nvPr/>
        </p:nvSpPr>
        <p:spPr>
          <a:xfrm>
            <a:off x="492925" y="3279400"/>
            <a:ext cx="189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800"/>
              <a:buFont typeface="Arial"/>
              <a:buNone/>
            </a:pPr>
            <a:r>
              <a:rPr lang="en-IN" sz="1800">
                <a:solidFill>
                  <a:schemeClr val="lt1"/>
                </a:solidFill>
                <a:latin typeface="Century Gothic"/>
                <a:ea typeface="Century Gothic"/>
                <a:cs typeface="Century Gothic"/>
                <a:sym typeface="Century Gothic"/>
              </a:rPr>
              <a:t>LOSS:-</a:t>
            </a:r>
            <a:endParaRPr>
              <a:latin typeface="Century Gothic"/>
              <a:ea typeface="Century Gothic"/>
              <a:cs typeface="Century Gothic"/>
              <a:sym typeface="Century Gothic"/>
            </a:endParaRPr>
          </a:p>
        </p:txBody>
      </p:sp>
      <p:sp>
        <p:nvSpPr>
          <p:cNvPr id="222" name="Google Shape;222;p26"/>
          <p:cNvSpPr txBox="1"/>
          <p:nvPr/>
        </p:nvSpPr>
        <p:spPr>
          <a:xfrm>
            <a:off x="3168775" y="3337975"/>
            <a:ext cx="8627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lt1"/>
                </a:solidFill>
                <a:latin typeface="Century Gothic"/>
                <a:ea typeface="Century Gothic"/>
                <a:cs typeface="Century Gothic"/>
                <a:sym typeface="Century Gothic"/>
              </a:rPr>
              <a:t>Loss refers to the difference between the predicted output and the actual output for a given input. It is a measure of how well a machine learning algorithm is performing on a particular task. We check loss in both training and testing.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Models used</a:t>
            </a:r>
            <a:endParaRPr/>
          </a:p>
        </p:txBody>
      </p:sp>
      <p:sp>
        <p:nvSpPr>
          <p:cNvPr id="228" name="Google Shape;228;p27"/>
          <p:cNvSpPr txBox="1"/>
          <p:nvPr/>
        </p:nvSpPr>
        <p:spPr>
          <a:xfrm>
            <a:off x="334250" y="1679750"/>
            <a:ext cx="85203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700">
                <a:solidFill>
                  <a:schemeClr val="lt1"/>
                </a:solidFill>
                <a:latin typeface="Century Gothic"/>
                <a:ea typeface="Century Gothic"/>
                <a:cs typeface="Century Gothic"/>
                <a:sym typeface="Century Gothic"/>
              </a:rPr>
              <a:t>We used pre trained models VGG16, and InceptionV3 for the transfer learning step. </a:t>
            </a:r>
            <a:endParaRPr sz="17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17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IN" sz="1700">
                <a:solidFill>
                  <a:schemeClr val="lt1"/>
                </a:solidFill>
                <a:latin typeface="Century Gothic"/>
                <a:ea typeface="Century Gothic"/>
                <a:cs typeface="Century Gothic"/>
                <a:sym typeface="Century Gothic"/>
              </a:rPr>
              <a:t>Transfer learning eliminates the topmost layers of the models leaving only the convolutional layers that are used for feature extraction. Then we use a custom built sequential model to process the features and classify them.</a:t>
            </a:r>
            <a:endParaRPr sz="17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17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IN" sz="1700">
                <a:solidFill>
                  <a:schemeClr val="lt1"/>
                </a:solidFill>
                <a:latin typeface="Century Gothic"/>
                <a:ea typeface="Century Gothic"/>
                <a:cs typeface="Century Gothic"/>
                <a:sym typeface="Century Gothic"/>
              </a:rPr>
              <a:t>We tried multiple models and approaches on the normal dataset as well as the </a:t>
            </a:r>
            <a:r>
              <a:rPr lang="en-IN" sz="1700">
                <a:solidFill>
                  <a:schemeClr val="lt1"/>
                </a:solidFill>
                <a:latin typeface="Century Gothic"/>
                <a:ea typeface="Century Gothic"/>
                <a:cs typeface="Century Gothic"/>
                <a:sym typeface="Century Gothic"/>
              </a:rPr>
              <a:t>augmented data for the best accuracy. Currently the best accuracy we achieve is around 60% for VGG16 features and 94% for InceptionV3 features.</a:t>
            </a:r>
            <a:endParaRPr sz="170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