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5.png" ContentType="image/png"/>
  <Override PartName="/ppt/media/image4.png" ContentType="image/pn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slide" Target="slides/slide9.xml"/><Relationship Id="rId27" Type="http://schemas.openxmlformats.org/officeDocument/2006/relationships/slide" Target="slides/slide10.xml"/><Relationship Id="rId28" Type="http://schemas.openxmlformats.org/officeDocument/2006/relationships/slide" Target="slides/slide11.xml"/><Relationship Id="rId29" Type="http://schemas.openxmlformats.org/officeDocument/2006/relationships/slide" Target="slides/slide12.xml"/><Relationship Id="rId30" Type="http://schemas.openxmlformats.org/officeDocument/2006/relationships/slide" Target="slides/slide13.xml"/><Relationship Id="rId31" Type="http://schemas.openxmlformats.org/officeDocument/2006/relationships/slide" Target="slides/slide14.xml"/><Relationship Id="rId32" Type="http://schemas.openxmlformats.org/officeDocument/2006/relationships/slide" Target="slides/slide15.xml"/><Relationship Id="rId33" Type="http://schemas.openxmlformats.org/officeDocument/2006/relationships/slide" Target="slides/slide16.xml"/><Relationship Id="rId34" Type="http://schemas.openxmlformats.org/officeDocument/2006/relationships/slide" Target="slides/slide17.xml"/><Relationship Id="rId35" Type="http://schemas.openxmlformats.org/officeDocument/2006/relationships/slide" Target="slides/slide18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7771CC-4684-4DDA-B1D2-DE98377508F3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5B0B33-66BF-46C1-B7D3-542E283C4FB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CB1E8B-C25C-4BA3-BAEE-EADF332D06A3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94ECCB3-AB3F-40B2-B4F5-B031770D6808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F5E2D7-F723-4446-9BE9-64F2F2F882FF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32DB27-B03A-4461-8429-AD490841FEF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4195A5-6E2D-4F4A-B045-966620DA04B9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15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BCF1DF-CBB4-4600-BD07-0E2054AA8AB4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440" cy="40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DA4A8C-8357-445E-9033-16ADA410E88E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440" cy="40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6ED8B6-0284-48AE-AF56-1427BEEBB363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1;p7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816017-3D9D-4337-8AA3-F3A8C62B04C9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8;p9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rgbClr val="f3f3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591B36-9403-4AE8-9242-248C624201A4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440" cy="40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440" cy="40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9;p12"/>
          <p:cNvSpPr/>
          <p:nvPr/>
        </p:nvSpPr>
        <p:spPr>
          <a:xfrm>
            <a:off x="590400" y="1365120"/>
            <a:ext cx="7987680" cy="34117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3;p13"/>
          <p:cNvSpPr/>
          <p:nvPr/>
        </p:nvSpPr>
        <p:spPr>
          <a:xfrm>
            <a:off x="590400" y="1365120"/>
            <a:ext cx="7987680" cy="34117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8;p14"/>
          <p:cNvSpPr/>
          <p:nvPr/>
        </p:nvSpPr>
        <p:spPr>
          <a:xfrm>
            <a:off x="606240" y="2144160"/>
            <a:ext cx="7938000" cy="246384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2;p15"/>
          <p:cNvSpPr/>
          <p:nvPr/>
        </p:nvSpPr>
        <p:spPr>
          <a:xfrm>
            <a:off x="362160" y="1384200"/>
            <a:ext cx="4748040" cy="339264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0;p2" descr=""/>
          <p:cNvPicPr/>
          <p:nvPr/>
        </p:nvPicPr>
        <p:blipFill>
          <a:blip r:embed="rId3"/>
          <a:srcRect l="98" t="0" r="98" b="0"/>
          <a:stretch/>
        </p:blipFill>
        <p:spPr>
          <a:xfrm>
            <a:off x="-18000" y="-10080"/>
            <a:ext cx="9194040" cy="518148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440" cy="40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3.jpeg"/><Relationship Id="rId3" Type="http://schemas.openxmlformats.org/officeDocument/2006/relationships/image" Target="../media/image9.jpeg"/><Relationship Id="rId4" Type="http://schemas.openxmlformats.org/officeDocument/2006/relationships/image" Target="../media/image14.png"/><Relationship Id="rId5" Type="http://schemas.openxmlformats.org/officeDocument/2006/relationships/image" Target="../media/image12.jpeg"/><Relationship Id="rId6" Type="http://schemas.openxmlformats.org/officeDocument/2006/relationships/slideLayout" Target="../slideLayouts/slideLayout1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944640" y="4350600"/>
            <a:ext cx="8292600" cy="47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trike="noStrike" u="none">
                <a:solidFill>
                  <a:schemeClr val="lt1"/>
                </a:solidFill>
                <a:uFillTx/>
                <a:latin typeface="Roboto"/>
                <a:ea typeface="Roboto"/>
              </a:rPr>
              <a:t>otus.ru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944640" y="1769040"/>
            <a:ext cx="7378920" cy="237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" sz="5600" strike="noStrike" u="none">
                <a:solidFill>
                  <a:schemeClr val="lt1"/>
                </a:solidFill>
                <a:uFillTx/>
                <a:latin typeface="Roboto"/>
                <a:ea typeface="Roboto"/>
              </a:rPr>
              <a:t>Network Engineer. Professional </a:t>
            </a:r>
            <a:br>
              <a:rPr sz="5600"/>
            </a:br>
            <a:endParaRPr b="0" lang="ru-RU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" y="0"/>
            <a:ext cx="9143640" cy="73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Организованная сеть передачи данных компании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360" y="540000"/>
            <a:ext cx="9143640" cy="41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Все устройства с eve-ng в netbox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0520" y="900000"/>
            <a:ext cx="9143280" cy="438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5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Slurpit — device auto-discovery service,собирает данные по snmp и передает в netbox.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0520" y="720000"/>
            <a:ext cx="9143280" cy="432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79880" y="180000"/>
            <a:ext cx="851976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Интеграция slurpit и netbox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 rot="7200">
            <a:off x="742680" y="619560"/>
            <a:ext cx="7872840" cy="423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5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Topology-view - модуль для netbox,позволяющий отрисовывать соединения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80000" y="720000"/>
            <a:ext cx="8795880" cy="401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0" y="330840"/>
            <a:ext cx="9020160" cy="5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Все хосты заведены по SNMP в zabbix и мониторятся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0520" y="720000"/>
            <a:ext cx="8979120" cy="41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79880" y="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Что получилось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Google Shape;130;p23"/>
          <p:cNvSpPr/>
          <p:nvPr/>
        </p:nvSpPr>
        <p:spPr>
          <a:xfrm>
            <a:off x="668520" y="1095480"/>
            <a:ext cx="3920760" cy="34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ru" sz="1400" strike="noStrike" u="none">
                <a:solidFill>
                  <a:srgbClr val="000000"/>
                </a:solidFill>
                <a:uFillTx/>
                <a:latin typeface="Roboto"/>
                <a:ea typeface="Roboto"/>
              </a:rPr>
              <a:t>Все поставленные цели достигнуты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00520" y="3420000"/>
            <a:ext cx="4479120" cy="172332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180000" y="1620000"/>
            <a:ext cx="4499640" cy="179964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4926960" y="180000"/>
            <a:ext cx="4252680" cy="144180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4"/>
          <a:stretch/>
        </p:blipFill>
        <p:spPr>
          <a:xfrm>
            <a:off x="4860000" y="3550680"/>
            <a:ext cx="4139640" cy="159264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5"/>
          <a:stretch/>
        </p:blipFill>
        <p:spPr>
          <a:xfrm>
            <a:off x="4875840" y="1800000"/>
            <a:ext cx="4123800" cy="14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Выводы и планы по развитию</a:t>
            </a:r>
            <a:endParaRPr b="0" lang="ru-RU" sz="3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97" name="Google Shape;142;p25"/>
          <p:cNvGraphicFramePr/>
          <p:nvPr/>
        </p:nvGraphicFramePr>
        <p:xfrm>
          <a:off x="952560" y="1544040"/>
          <a:ext cx="7238160" cy="171936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trike="noStrike" u="none">
                          <a:solidFill>
                            <a:srgbClr val="013d85"/>
                          </a:solidFill>
                          <a:uFillTx/>
                          <a:latin typeface="Roboto"/>
                          <a:ea typeface="Roboto"/>
                        </a:rPr>
                        <a:t>1.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Для более полного контроля за сетью необходимо хранить и обрабатывать логи оборудования централизованно, например стек Grafana+LOKI+rsyslog.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2.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Для большего разделения сегментов сетей можно резервный канал связи офисных нужд(интернет,VOIP) завести напрямую в маршрутизатор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440" cy="408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trike="noStrike" u="none">
                <a:solidFill>
                  <a:schemeClr val="lt1"/>
                </a:solidFill>
                <a:uFillTx/>
                <a:latin typeface="Roboto"/>
                <a:ea typeface="Roboto"/>
              </a:rPr>
              <a:t>Спасибо за внимание!</a:t>
            </a:r>
            <a:br>
              <a:rPr sz="4900"/>
            </a:br>
            <a:endParaRPr b="0" lang="ru-RU" sz="4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66800" y="1805040"/>
            <a:ext cx="7934760" cy="129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Меня хорошо видно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&amp; слышно?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" name="Google Shape;76;p17" descr=""/>
          <p:cNvPicPr/>
          <p:nvPr/>
        </p:nvPicPr>
        <p:blipFill>
          <a:blip r:embed="rId1"/>
          <a:stretch/>
        </p:blipFill>
        <p:spPr>
          <a:xfrm>
            <a:off x="857160" y="3516120"/>
            <a:ext cx="525960" cy="525960"/>
          </a:xfrm>
          <a:prstGeom prst="rect">
            <a:avLst/>
          </a:prstGeom>
          <a:ln w="0">
            <a:noFill/>
          </a:ln>
        </p:spPr>
      </p:pic>
      <p:pic>
        <p:nvPicPr>
          <p:cNvPr id="45" name="Google Shape;77;p17" descr=""/>
          <p:cNvPicPr/>
          <p:nvPr/>
        </p:nvPicPr>
        <p:blipFill>
          <a:blip r:embed="rId2"/>
          <a:stretch/>
        </p:blipFill>
        <p:spPr>
          <a:xfrm>
            <a:off x="1584720" y="3516120"/>
            <a:ext cx="525960" cy="52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82;p18"/>
          <p:cNvSpPr/>
          <p:nvPr/>
        </p:nvSpPr>
        <p:spPr>
          <a:xfrm>
            <a:off x="540000" y="2880000"/>
            <a:ext cx="1033200" cy="198288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79880" y="360000"/>
            <a:ext cx="8519760" cy="184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Защита проекта</a:t>
            </a:r>
            <a:br>
              <a:rPr sz="2200"/>
            </a:br>
            <a:r>
              <a:rPr b="1" lang="ru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Тема: Расширение сети передачи данных компании,организация вспомогательных сервисов для контроля сетевого оборудования </a:t>
            </a:r>
            <a:br>
              <a:rPr sz="3000"/>
            </a:br>
            <a:br>
              <a:rPr sz="3200"/>
            </a:br>
            <a:br>
              <a:rPr sz="2200"/>
            </a:b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060000" y="3420000"/>
            <a:ext cx="5855760" cy="5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500" strike="noStrike" u="none">
                <a:solidFill>
                  <a:srgbClr val="02418b"/>
                </a:solidFill>
                <a:uFillTx/>
                <a:latin typeface="Roboto"/>
                <a:ea typeface="Roboto"/>
              </a:rPr>
              <a:t>Кораблёв Валентин Александрович</a:t>
            </a:r>
            <a:r>
              <a:rPr b="1" lang="ru" sz="1500" strike="noStrike" u="none">
                <a:solidFill>
                  <a:srgbClr val="02418b"/>
                </a:solidFill>
                <a:uFillTx/>
                <a:latin typeface="Roboto"/>
                <a:ea typeface="Roboto"/>
              </a:rPr>
              <a:t>	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91;p19"/>
          <p:cNvSpPr/>
          <p:nvPr/>
        </p:nvSpPr>
        <p:spPr>
          <a:xfrm>
            <a:off x="559080" y="342360"/>
            <a:ext cx="6517440" cy="5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trike="noStrike" u="none">
                <a:solidFill>
                  <a:srgbClr val="000000"/>
                </a:solidFill>
                <a:uFillTx/>
                <a:latin typeface="Roboto"/>
                <a:ea typeface="Roboto"/>
              </a:rPr>
              <a:t>План защиты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Google Shape;92;p19"/>
          <p:cNvSpPr/>
          <p:nvPr/>
        </p:nvSpPr>
        <p:spPr>
          <a:xfrm>
            <a:off x="696960" y="1099800"/>
            <a:ext cx="258876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trike="noStrike" u="none">
                <a:solidFill>
                  <a:srgbClr val="ffffff"/>
                </a:solidFill>
                <a:uFillTx/>
                <a:latin typeface="Roboto"/>
                <a:ea typeface="Roboto"/>
              </a:rPr>
              <a:t>Цели проекта </a:t>
            </a: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" name="Google Shape;93;p19"/>
          <p:cNvSpPr/>
          <p:nvPr/>
        </p:nvSpPr>
        <p:spPr>
          <a:xfrm>
            <a:off x="696960" y="1729440"/>
            <a:ext cx="258876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trike="noStrike" u="none">
                <a:solidFill>
                  <a:srgbClr val="ffffff"/>
                </a:solidFill>
                <a:uFillTx/>
                <a:latin typeface="Roboto"/>
                <a:ea typeface="Roboto"/>
              </a:rPr>
              <a:t>Что планировалось</a:t>
            </a: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" name="Google Shape;94;p19"/>
          <p:cNvSpPr/>
          <p:nvPr/>
        </p:nvSpPr>
        <p:spPr>
          <a:xfrm>
            <a:off x="696960" y="2369880"/>
            <a:ext cx="258876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trike="noStrike" u="none">
                <a:solidFill>
                  <a:srgbClr val="ffffff"/>
                </a:solidFill>
                <a:uFillTx/>
                <a:latin typeface="Roboto"/>
                <a:ea typeface="Roboto"/>
              </a:rPr>
              <a:t>Используемые технологии</a:t>
            </a: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3" name="Google Shape;95;p19"/>
          <p:cNvSpPr/>
          <p:nvPr/>
        </p:nvSpPr>
        <p:spPr>
          <a:xfrm>
            <a:off x="696960" y="3009960"/>
            <a:ext cx="258876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trike="noStrike" u="none">
                <a:solidFill>
                  <a:srgbClr val="ffffff"/>
                </a:solidFill>
                <a:uFillTx/>
                <a:latin typeface="Roboto"/>
                <a:ea typeface="Roboto"/>
              </a:rPr>
              <a:t>Что получилось</a:t>
            </a: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4" name="Google Shape;96;p19"/>
          <p:cNvSpPr/>
          <p:nvPr/>
        </p:nvSpPr>
        <p:spPr>
          <a:xfrm>
            <a:off x="696960" y="3608280"/>
            <a:ext cx="258876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trike="noStrike" u="none">
                <a:solidFill>
                  <a:srgbClr val="ffffff"/>
                </a:solidFill>
                <a:uFillTx/>
                <a:latin typeface="Roboto"/>
                <a:ea typeface="Roboto"/>
              </a:rPr>
              <a:t>Схемы/архитектура</a:t>
            </a: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5" name="Google Shape;97;p19"/>
          <p:cNvSpPr/>
          <p:nvPr/>
        </p:nvSpPr>
        <p:spPr>
          <a:xfrm>
            <a:off x="696960" y="4206600"/>
            <a:ext cx="258876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trike="noStrike" u="none">
                <a:solidFill>
                  <a:srgbClr val="ffffff"/>
                </a:solidFill>
                <a:uFillTx/>
                <a:latin typeface="Roboto"/>
                <a:ea typeface="Roboto"/>
              </a:rPr>
              <a:t>Выводы</a:t>
            </a: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56" name="Google Shape;98;p19"/>
          <p:cNvCxnSpPr>
            <a:stCxn id="50" idx="1"/>
            <a:endCxn id="51" idx="1"/>
          </p:cNvCxnSpPr>
          <p:nvPr/>
        </p:nvCxnSpPr>
        <p:spPr>
          <a:xfrm>
            <a:off x="696960" y="1291320"/>
            <a:ext cx="360" cy="630000"/>
          </a:xfrm>
          <a:prstGeom prst="curvedConnector3">
            <a:avLst>
              <a:gd name="adj1" fmla="val 663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57" name="Google Shape;99;p19"/>
          <p:cNvCxnSpPr>
            <a:stCxn id="51" idx="1"/>
            <a:endCxn id="52" idx="1"/>
          </p:cNvCxnSpPr>
          <p:nvPr/>
        </p:nvCxnSpPr>
        <p:spPr>
          <a:xfrm>
            <a:off x="696960" y="1920960"/>
            <a:ext cx="360" cy="640800"/>
          </a:xfrm>
          <a:prstGeom prst="curvedConnector3">
            <a:avLst>
              <a:gd name="adj1" fmla="val 663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58" name="Google Shape;100;p19"/>
          <p:cNvCxnSpPr>
            <a:stCxn id="52" idx="1"/>
            <a:endCxn id="53" idx="1"/>
          </p:cNvCxnSpPr>
          <p:nvPr/>
        </p:nvCxnSpPr>
        <p:spPr>
          <a:xfrm>
            <a:off x="696960" y="2561400"/>
            <a:ext cx="360" cy="640440"/>
          </a:xfrm>
          <a:prstGeom prst="curvedConnector3">
            <a:avLst>
              <a:gd name="adj1" fmla="val 66300000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59" name="Google Shape;101;p19"/>
          <p:cNvCxnSpPr/>
          <p:nvPr/>
        </p:nvCxnSpPr>
        <p:spPr>
          <a:xfrm flipH="1" rot="16200000">
            <a:off x="376920" y="3552120"/>
            <a:ext cx="640800" cy="1440"/>
          </a:xfrm>
          <a:prstGeom prst="curvedConnector3">
            <a:avLst>
              <a:gd name="adj1" fmla="val 12759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  <p:cxnSp>
        <p:nvCxnSpPr>
          <p:cNvPr id="60" name="Google Shape;102;p19"/>
          <p:cNvCxnSpPr/>
          <p:nvPr/>
        </p:nvCxnSpPr>
        <p:spPr>
          <a:xfrm flipH="1" rot="16200000">
            <a:off x="376920" y="4223160"/>
            <a:ext cx="640800" cy="1440"/>
          </a:xfrm>
          <a:prstGeom prst="curvedConnector3">
            <a:avLst>
              <a:gd name="adj1" fmla="val 12759"/>
            </a:avLst>
          </a:prstGeom>
          <a:ln w="19050">
            <a:solidFill>
              <a:srgbClr val="013d85"/>
            </a:solidFill>
            <a:prstDash val="dash"/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107;p20"/>
          <p:cNvSpPr/>
          <p:nvPr/>
        </p:nvSpPr>
        <p:spPr>
          <a:xfrm>
            <a:off x="494640" y="455760"/>
            <a:ext cx="8519760" cy="130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3000" strike="noStrike" u="none">
                <a:solidFill>
                  <a:srgbClr val="000000"/>
                </a:solidFill>
                <a:uFillTx/>
                <a:latin typeface="Roboto"/>
                <a:ea typeface="Roboto"/>
              </a:rPr>
              <a:t>Цели проекта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62" name="Google Shape;108;p20"/>
          <p:cNvGraphicFramePr/>
          <p:nvPr/>
        </p:nvGraphicFramePr>
        <p:xfrm>
          <a:off x="952560" y="2058840"/>
          <a:ext cx="7238160" cy="19692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400" strike="noStrike" u="none">
                          <a:solidFill>
                            <a:srgbClr val="013d85"/>
                          </a:solidFill>
                          <a:uFillTx/>
                          <a:latin typeface="Roboto"/>
                          <a:ea typeface="Roboto"/>
                        </a:rPr>
                        <a:t>1.</a:t>
                      </a:r>
                      <a:endParaRPr b="0" lang="ru-RU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Организовать отказоустойчивую сеть передачи данных компании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400" strike="noStrike" u="none">
                          <a:solidFill>
                            <a:srgbClr val="013d85"/>
                          </a:solidFill>
                          <a:uFillTx/>
                          <a:latin typeface="Roboto"/>
                          <a:ea typeface="Roboto"/>
                        </a:rPr>
                        <a:t>2.</a:t>
                      </a:r>
                      <a:endParaRPr b="0" lang="ru-RU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Разобраться  и интегрировать сервис «Source of Truth» - Netbox в существующую сеть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400" strike="noStrike" u="none">
                          <a:solidFill>
                            <a:srgbClr val="013d85"/>
                          </a:solidFill>
                          <a:uFillTx/>
                          <a:latin typeface="Roboto"/>
                          <a:ea typeface="Roboto"/>
                        </a:rPr>
                        <a:t>3.</a:t>
                      </a:r>
                      <a:endParaRPr b="0" lang="ru-RU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Организовать мониторинг сети на базе Zabbix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Что планировалось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64" name="Google Shape;115;p21"/>
          <p:cNvGraphicFramePr/>
          <p:nvPr/>
        </p:nvGraphicFramePr>
        <p:xfrm>
          <a:off x="915480" y="1113840"/>
          <a:ext cx="7238160" cy="317628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trike="noStrike" u="none">
                          <a:solidFill>
                            <a:srgbClr val="013d85"/>
                          </a:solidFill>
                          <a:uFillTx/>
                          <a:latin typeface="Roboto"/>
                          <a:ea typeface="Roboto"/>
                        </a:rPr>
                        <a:t>1.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В качестве источника использована существующая сеть передачи данных организации. Особенность данной сети заключается в том что она имеет один дублированный критический сервис(основной и резервный комплект) связь для которого организованна по средствам одного маршрутизатора с каждой стороны с настроенной статической маршрутизацией и одного физического канала связи . Необходимо организовать полноценную резервируемую, изолированную сеть передачи данных для данного сервиса. 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trike="noStrike" u="none">
                          <a:solidFill>
                            <a:srgbClr val="013d85"/>
                          </a:solidFill>
                          <a:uFillTx/>
                          <a:latin typeface="Roboto"/>
                          <a:ea typeface="Roboto"/>
                        </a:rPr>
                        <a:t>2.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Так же компания имеет доступ в интернет и услуги облачной АТС. Изначально данные сервисы оператор связи предоставлял двумя разными сетями в двух разных vlan. Так же необходимо организовать отказоустойчивую сеть передачи данных, организовать стык с оператором связи по BGP.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trike="noStrike" u="none">
                          <a:solidFill>
                            <a:srgbClr val="013d85"/>
                          </a:solidFill>
                          <a:uFillTx/>
                          <a:latin typeface="Roboto"/>
                          <a:ea typeface="Roboto"/>
                        </a:rPr>
                        <a:t>3.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Перечисленные выше требования появились из-за расширения организации, появятся дополнительные коммутаторы, маршрутизаторы поэтому необходимо вести учет установленного оборудования,соединений,адресных пространств, а так же состояния оборудования. Для этих целей необходимо развернуть дополнительные сервисы — Netbox и систему мониторинга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Используемые технологии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66" name="Google Shape;122;p22"/>
          <p:cNvGraphicFramePr/>
          <p:nvPr/>
        </p:nvGraphicFramePr>
        <p:xfrm>
          <a:off x="952560" y="1544040"/>
          <a:ext cx="7238160" cy="246456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trike="noStrike" u="none">
                          <a:solidFill>
                            <a:srgbClr val="013d85"/>
                          </a:solidFill>
                          <a:uFillTx/>
                          <a:latin typeface="Arial"/>
                          <a:ea typeface="Roboto"/>
                        </a:rPr>
                        <a:t>1.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Протокол резервирования шлюза - VRRP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trike="noStrike" u="none">
                          <a:solidFill>
                            <a:srgbClr val="013d85"/>
                          </a:solidFill>
                          <a:uFillTx/>
                          <a:latin typeface="Arial"/>
                          <a:ea typeface="Roboto"/>
                        </a:rPr>
                        <a:t>2.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Протоколы динамической маршрутизации — OSPF,EIGRP,BGP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2854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300" strike="noStrike" u="none">
                          <a:solidFill>
                            <a:srgbClr val="013d85"/>
                          </a:solidFill>
                          <a:uFillTx/>
                          <a:latin typeface="Arial"/>
                          <a:ea typeface="Roboto"/>
                        </a:rPr>
                        <a:t>3.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NAT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844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3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4.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RSTP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844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3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5. 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Netbox+Slurpit+topology_views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844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300" strike="noStrike" u="none">
                          <a:solidFill>
                            <a:srgbClr val="3465a4"/>
                          </a:solidFill>
                          <a:uFillTx/>
                          <a:latin typeface="Arial"/>
                        </a:rPr>
                        <a:t>6.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Zabbix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1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Лабороторный стенд</a:t>
            </a:r>
            <a:br>
              <a:rPr sz="2100"/>
            </a:br>
            <a:r>
              <a:rPr b="1" lang="ru" sz="21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Работа выполнялась в Oracle VirtualBox</a:t>
            </a:r>
            <a:br>
              <a:rPr sz="2100"/>
            </a:b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1800000" y="1260000"/>
            <a:ext cx="4859640" cy="1259640"/>
          </a:xfrm>
          <a:custGeom>
            <a:avLst/>
            <a:gdLst>
              <a:gd name="textAreaLeft" fmla="*/ 675000 w 4859640"/>
              <a:gd name="textAreaRight" fmla="*/ 3849840 w 4859640"/>
              <a:gd name="textAreaTop" fmla="*/ 193680 h 1259640"/>
              <a:gd name="textAreaBottom" fmla="*/ 1010880 h 125964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fill="none"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fill="none"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fill="none"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fill="none"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fill="none"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fill="none"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fill="none"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fill="none"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fill="none"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fill="none"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fill="none"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Сеть NAT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180000" y="3240000"/>
            <a:ext cx="2519640" cy="1079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VM EVE-NG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3240000" y="3240000"/>
            <a:ext cx="2519640" cy="1079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VM NETBOX+slurpIt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300000" y="3240000"/>
            <a:ext cx="2519640" cy="1079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VM Zabbix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 flipV="1">
            <a:off x="1620000" y="2340000"/>
            <a:ext cx="1980000" cy="90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 flipV="1">
            <a:off x="4500000" y="2520000"/>
            <a:ext cx="360" cy="72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 flipH="1" flipV="1">
            <a:off x="5940000" y="2160000"/>
            <a:ext cx="1620000" cy="10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76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Первоначальная схема организация сети передачи данных компании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0520" y="720000"/>
            <a:ext cx="8979120" cy="41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</TotalTime>
  <Application>LibreOffice/24.8.1.2$Windows_X86_64 LibreOffice_project/87fa9aec1a63e70835390b81c40bb8993f1d4ff6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2024-10-31T13:03:43Z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