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slide" Target="slides/slide17.xml"/><Relationship Id="rId35" Type="http://schemas.openxmlformats.org/officeDocument/2006/relationships/slide" Target="slides/slide18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447C28-9806-4DF8-82EC-59F81563F14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701460-E76D-4E82-80DA-003F4C8DE73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9830B5-45A1-47D6-88C2-4EC46A38759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7AC569A-DC1B-42B3-8BB0-ABE5DCE9E67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8F52C9-8C99-43B7-9399-16FB50C36F6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41D2CF-FD67-464E-883C-D91009DB3B3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7F2D74-CA8B-49D3-BD80-45A3DC5CC336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9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A6B70D-4429-4151-BB05-745293148313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D8A8BD-A6DC-494D-9351-3C4FCCB12754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3CD431-BE0A-4E26-AC54-053746AFBA4A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51B0E7-C568-4FE5-A2E2-D4A53A2DC8D8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8;p9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369528-3213-4089-84A5-514A2A82B3EA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9;p12"/>
          <p:cNvSpPr/>
          <p:nvPr/>
        </p:nvSpPr>
        <p:spPr>
          <a:xfrm>
            <a:off x="590400" y="1365120"/>
            <a:ext cx="7987320" cy="341136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3;p13"/>
          <p:cNvSpPr/>
          <p:nvPr/>
        </p:nvSpPr>
        <p:spPr>
          <a:xfrm>
            <a:off x="590400" y="1365120"/>
            <a:ext cx="7987320" cy="34113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8;p14"/>
          <p:cNvSpPr/>
          <p:nvPr/>
        </p:nvSpPr>
        <p:spPr>
          <a:xfrm>
            <a:off x="606240" y="2144160"/>
            <a:ext cx="7937640" cy="246348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2;p15"/>
          <p:cNvSpPr/>
          <p:nvPr/>
        </p:nvSpPr>
        <p:spPr>
          <a:xfrm>
            <a:off x="362160" y="1384200"/>
            <a:ext cx="4747680" cy="339228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3680" cy="518112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3.jpeg"/><Relationship Id="rId3" Type="http://schemas.openxmlformats.org/officeDocument/2006/relationships/image" Target="../media/image9.jpeg"/><Relationship Id="rId4" Type="http://schemas.openxmlformats.org/officeDocument/2006/relationships/image" Target="../media/image14.pn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1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224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otus.ru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8560" cy="237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" sz="56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Network Engineer. Professional </a:t>
            </a:r>
            <a:br>
              <a:rPr sz="5600"/>
            </a:br>
            <a:endParaRPr b="0" lang="ru-RU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" y="0"/>
            <a:ext cx="914328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Организованная сеть передачи данных компании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60" y="540000"/>
            <a:ext cx="9143280" cy="41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Все устройства с eve-ng в netbox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0520" y="900000"/>
            <a:ext cx="9142920" cy="438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Slurpit — device auto-discovery service,собирает данные по snmp и передает в netbox.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0520" y="720000"/>
            <a:ext cx="9142920" cy="432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4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Интеграция slurpit и netbox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 rot="7200">
            <a:off x="742320" y="619200"/>
            <a:ext cx="7872480" cy="423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Topology-view - модуль для netbox,позволяющий отрисовывать соединения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80000" y="720000"/>
            <a:ext cx="8795520" cy="40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330840"/>
            <a:ext cx="901980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Все хосты заведены по SNMP в zabbix и мониторятся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0520" y="720000"/>
            <a:ext cx="8978760" cy="41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79880" y="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Что получилось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Google Shape;130;p23"/>
          <p:cNvSpPr/>
          <p:nvPr/>
        </p:nvSpPr>
        <p:spPr>
          <a:xfrm>
            <a:off x="668520" y="1095480"/>
            <a:ext cx="3920400" cy="34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ru" sz="1400" strike="noStrike" u="none">
                <a:solidFill>
                  <a:srgbClr val="000000"/>
                </a:solidFill>
                <a:uFillTx/>
                <a:latin typeface="Roboto"/>
                <a:ea typeface="Roboto"/>
              </a:rPr>
              <a:t>Все поставленные цели достигнуты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00520" y="3420000"/>
            <a:ext cx="4478760" cy="172296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80000" y="1620000"/>
            <a:ext cx="4499280" cy="179928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4926960" y="180000"/>
            <a:ext cx="4252320" cy="144144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4"/>
          <a:stretch/>
        </p:blipFill>
        <p:spPr>
          <a:xfrm>
            <a:off x="4860000" y="3550680"/>
            <a:ext cx="4139280" cy="159228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5"/>
          <a:stretch/>
        </p:blipFill>
        <p:spPr>
          <a:xfrm>
            <a:off x="4875840" y="1800000"/>
            <a:ext cx="4123440" cy="14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Выводы и планы по развитию</a:t>
            </a:r>
            <a:endParaRPr b="0" lang="ru-RU" sz="3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97" name="Google Shape;142;p25"/>
          <p:cNvGraphicFramePr/>
          <p:nvPr/>
        </p:nvGraphicFramePr>
        <p:xfrm>
          <a:off x="952560" y="1544040"/>
          <a:ext cx="7238160" cy="17193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1.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Для более полного контроля за сетью необходимо хранить и обрабатывать логи оборудования централизованно, например стек Grafana+LOKI+rsyslog.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2.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Для большего разделения сегментов сетей можно резервный канал связи офисных нужд(интернет,VOIP) завести напрямую в маршрутизатор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080" cy="408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4400" cy="129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Меня хорошо видно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&amp; слышно?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5600" cy="52560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5600" cy="52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82;p18"/>
          <p:cNvSpPr/>
          <p:nvPr/>
        </p:nvSpPr>
        <p:spPr>
          <a:xfrm>
            <a:off x="540000" y="2880000"/>
            <a:ext cx="1032840" cy="198252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880" y="360000"/>
            <a:ext cx="8519400" cy="184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Защита проекта</a:t>
            </a:r>
            <a:br>
              <a:rPr sz="2200"/>
            </a:br>
            <a:r>
              <a:rPr b="1" lang="ru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Тема: Расширение сети передачи данных компании,организация вспомогательных сервисов для контроля сетевого оборудования </a:t>
            </a:r>
            <a:br>
              <a:rPr sz="3000"/>
            </a:br>
            <a:br>
              <a:rPr sz="3200"/>
            </a:br>
            <a:br>
              <a:rPr sz="2200"/>
            </a:b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060000" y="3420000"/>
            <a:ext cx="5855400" cy="58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500" strike="noStrike" u="none">
                <a:solidFill>
                  <a:srgbClr val="02418b"/>
                </a:solidFill>
                <a:uFillTx/>
                <a:latin typeface="Roboto"/>
                <a:ea typeface="Roboto"/>
              </a:rPr>
              <a:t>Кораблёв Валентин Александрович</a:t>
            </a:r>
            <a:r>
              <a:rPr b="1" lang="ru" sz="1500" strike="noStrike" u="none">
                <a:solidFill>
                  <a:srgbClr val="02418b"/>
                </a:solidFill>
                <a:uFillTx/>
                <a:latin typeface="Roboto"/>
                <a:ea typeface="Roboto"/>
              </a:rPr>
              <a:t>	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91;p19"/>
          <p:cNvSpPr/>
          <p:nvPr/>
        </p:nvSpPr>
        <p:spPr>
          <a:xfrm>
            <a:off x="559080" y="342360"/>
            <a:ext cx="651708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trike="noStrike" u="none">
                <a:solidFill>
                  <a:srgbClr val="000000"/>
                </a:solidFill>
                <a:uFillTx/>
                <a:latin typeface="Roboto"/>
                <a:ea typeface="Roboto"/>
              </a:rPr>
              <a:t>План защиты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Google Shape;92;p19"/>
          <p:cNvSpPr/>
          <p:nvPr/>
        </p:nvSpPr>
        <p:spPr>
          <a:xfrm>
            <a:off x="696960" y="1099800"/>
            <a:ext cx="2588400" cy="382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trike="noStrike" u="none">
                <a:solidFill>
                  <a:srgbClr val="ffffff"/>
                </a:solidFill>
                <a:uFillTx/>
                <a:latin typeface="Roboto"/>
                <a:ea typeface="Roboto"/>
              </a:rPr>
              <a:t>Цели проекта 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Google Shape;93;p19"/>
          <p:cNvSpPr/>
          <p:nvPr/>
        </p:nvSpPr>
        <p:spPr>
          <a:xfrm>
            <a:off x="696960" y="1729440"/>
            <a:ext cx="2588400" cy="382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trike="noStrike" u="none">
                <a:solidFill>
                  <a:srgbClr val="ffffff"/>
                </a:solidFill>
                <a:uFillTx/>
                <a:latin typeface="Roboto"/>
                <a:ea typeface="Roboto"/>
              </a:rPr>
              <a:t>Что планировалось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Google Shape;94;p19"/>
          <p:cNvSpPr/>
          <p:nvPr/>
        </p:nvSpPr>
        <p:spPr>
          <a:xfrm>
            <a:off x="696960" y="2369880"/>
            <a:ext cx="2588400" cy="382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trike="noStrike" u="none">
                <a:solidFill>
                  <a:srgbClr val="ffffff"/>
                </a:solidFill>
                <a:uFillTx/>
                <a:latin typeface="Roboto"/>
                <a:ea typeface="Roboto"/>
              </a:rPr>
              <a:t>Используемые технологии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Google Shape;95;p19"/>
          <p:cNvSpPr/>
          <p:nvPr/>
        </p:nvSpPr>
        <p:spPr>
          <a:xfrm>
            <a:off x="696960" y="3009960"/>
            <a:ext cx="2588400" cy="382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trike="noStrike" u="none">
                <a:solidFill>
                  <a:srgbClr val="ffffff"/>
                </a:solidFill>
                <a:uFillTx/>
                <a:latin typeface="Roboto"/>
                <a:ea typeface="Roboto"/>
              </a:rPr>
              <a:t>Что получилось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" name="Google Shape;96;p19"/>
          <p:cNvSpPr/>
          <p:nvPr/>
        </p:nvSpPr>
        <p:spPr>
          <a:xfrm>
            <a:off x="696960" y="3608280"/>
            <a:ext cx="2588400" cy="382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trike="noStrike" u="none">
                <a:solidFill>
                  <a:srgbClr val="ffffff"/>
                </a:solidFill>
                <a:uFillTx/>
                <a:latin typeface="Roboto"/>
                <a:ea typeface="Roboto"/>
              </a:rPr>
              <a:t>Схемы/архитектура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Google Shape;97;p19"/>
          <p:cNvSpPr/>
          <p:nvPr/>
        </p:nvSpPr>
        <p:spPr>
          <a:xfrm>
            <a:off x="696960" y="4206600"/>
            <a:ext cx="2588400" cy="382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trike="noStrike" u="none">
                <a:solidFill>
                  <a:srgbClr val="ffffff"/>
                </a:solidFill>
                <a:uFillTx/>
                <a:latin typeface="Roboto"/>
                <a:ea typeface="Roboto"/>
              </a:rPr>
              <a:t>Выводы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6" name="Google Shape;98;p19"/>
          <p:cNvCxnSpPr>
            <a:stCxn id="50" idx="1"/>
            <a:endCxn id="51" idx="1"/>
          </p:cNvCxnSpPr>
          <p:nvPr/>
        </p:nvCxnSpPr>
        <p:spPr>
          <a:xfrm>
            <a:off x="696960" y="1290960"/>
            <a:ext cx="360" cy="630000"/>
          </a:xfrm>
          <a:prstGeom prst="curvedConnector3">
            <a:avLst>
              <a:gd name="adj1" fmla="val 663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57" name="Google Shape;99;p19"/>
          <p:cNvCxnSpPr>
            <a:stCxn id="51" idx="1"/>
            <a:endCxn id="52" idx="1"/>
          </p:cNvCxnSpPr>
          <p:nvPr/>
        </p:nvCxnSpPr>
        <p:spPr>
          <a:xfrm>
            <a:off x="696960" y="1920600"/>
            <a:ext cx="360" cy="640800"/>
          </a:xfrm>
          <a:prstGeom prst="curvedConnector3">
            <a:avLst>
              <a:gd name="adj1" fmla="val 663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58" name="Google Shape;100;p19"/>
          <p:cNvCxnSpPr>
            <a:stCxn id="52" idx="1"/>
            <a:endCxn id="53" idx="1"/>
          </p:cNvCxnSpPr>
          <p:nvPr/>
        </p:nvCxnSpPr>
        <p:spPr>
          <a:xfrm>
            <a:off x="696960" y="2561040"/>
            <a:ext cx="360" cy="640440"/>
          </a:xfrm>
          <a:prstGeom prst="curvedConnector3">
            <a:avLst>
              <a:gd name="adj1" fmla="val 663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59" name="Google Shape;101;p19"/>
          <p:cNvCxnSpPr/>
          <p:nvPr/>
        </p:nvCxnSpPr>
        <p:spPr>
          <a:xfrm flipH="1" rot="16200000">
            <a:off x="376920" y="3552120"/>
            <a:ext cx="641160" cy="1800"/>
          </a:xfrm>
          <a:prstGeom prst="curvedConnector3">
            <a:avLst>
              <a:gd name="adj1" fmla="val 12752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60" name="Google Shape;102;p19"/>
          <p:cNvCxnSpPr/>
          <p:nvPr/>
        </p:nvCxnSpPr>
        <p:spPr>
          <a:xfrm flipH="1" rot="16200000">
            <a:off x="376920" y="4223160"/>
            <a:ext cx="641160" cy="1800"/>
          </a:xfrm>
          <a:prstGeom prst="curvedConnector3">
            <a:avLst>
              <a:gd name="adj1" fmla="val 12752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07;p20"/>
          <p:cNvSpPr/>
          <p:nvPr/>
        </p:nvSpPr>
        <p:spPr>
          <a:xfrm>
            <a:off x="494640" y="455760"/>
            <a:ext cx="8519400" cy="13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trike="noStrike" u="none">
                <a:solidFill>
                  <a:srgbClr val="000000"/>
                </a:solidFill>
                <a:uFillTx/>
                <a:latin typeface="Roboto"/>
                <a:ea typeface="Roboto"/>
              </a:rPr>
              <a:t>Цели проекта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62" name="Google Shape;108;p20"/>
          <p:cNvGraphicFramePr/>
          <p:nvPr/>
        </p:nvGraphicFramePr>
        <p:xfrm>
          <a:off x="952560" y="2058840"/>
          <a:ext cx="7238160" cy="19692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1.</a:t>
                      </a:r>
                      <a:endParaRPr b="0" lang="ru-RU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Организовать отказоустойчивую сеть передачи данных компании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2.</a:t>
                      </a:r>
                      <a:endParaRPr b="0" lang="ru-RU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Разобраться  и интегрировать сервис «Source of Truth» - Netbox в существующую сеть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3.</a:t>
                      </a:r>
                      <a:endParaRPr b="0" lang="ru-RU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Организовать мониторинг сети на базе Zabbix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Что планировалось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64" name="Google Shape;115;p21"/>
          <p:cNvGraphicFramePr/>
          <p:nvPr/>
        </p:nvGraphicFramePr>
        <p:xfrm>
          <a:off x="915480" y="1113840"/>
          <a:ext cx="7238160" cy="31762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1.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В качестве источника использована существующая сеть передачи данных организации. Особенность данной сети заключается в том что она имеет один дублированный критический сервис(основной и резервный комплект) связь для которого организованна по средствам одного маршрутизатора с каждой стороны с настроенной статической маршрутизацией и одного физического канала связи . Необходимо организовать полноценную резервируемую, изолированную сеть передачи данных для данного сервиса.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2.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Так же компания имеет доступ к удалённой базе данных и услугам облачной АТС. Изначально данные сервисы оператор связи предоставлял двумя разными сетями в двух разных vlan. Так же необходимо организовать отказоустойчивую сеть передачи данных, организовать стык с оператором связи по BGP.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3.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Перечисленные выше требования появились из-за расширения организации, появятся дополнительные коммутаторы, маршрутизаторы поэтому необходимо вести учет установленного оборудования,соединений,адресных пространств, а так же состояния оборудования. Для этих целей необходимо развернуть дополнительные сервисы — Netbox и систему мониторинга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Используемые технологии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66" name="Google Shape;122;p22"/>
          <p:cNvGraphicFramePr/>
          <p:nvPr/>
        </p:nvGraphicFramePr>
        <p:xfrm>
          <a:off x="952560" y="1544040"/>
          <a:ext cx="7238160" cy="24645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Arial"/>
                          <a:ea typeface="Roboto"/>
                        </a:rPr>
                        <a:t>1.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Протокол резервирования шлюза - VRRP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Arial"/>
                          <a:ea typeface="Roboto"/>
                        </a:rPr>
                        <a:t>2.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Протоколы динамической маршрутизации — OSPF,EIGRP,BGP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Arial"/>
                          <a:ea typeface="Roboto"/>
                        </a:rPr>
                        <a:t>3.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NAT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84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3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4.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RSTP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84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3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5. 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Netbox+Slurpit+topology_views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84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3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6.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Zabbix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Лабороторный стенд</a:t>
            </a:r>
            <a:br>
              <a:rPr sz="2100"/>
            </a:br>
            <a:r>
              <a:rPr b="1" lang="ru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Работа выполнялась в Oracle VirtualBox</a:t>
            </a:r>
            <a:br>
              <a:rPr sz="2100"/>
            </a:b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1800000" y="1260000"/>
            <a:ext cx="4859280" cy="1259280"/>
          </a:xfrm>
          <a:custGeom>
            <a:avLst/>
            <a:gdLst>
              <a:gd name="textAreaLeft" fmla="*/ 675000 w 4859280"/>
              <a:gd name="textAreaRight" fmla="*/ 3849840 w 4859280"/>
              <a:gd name="textAreaTop" fmla="*/ 193680 h 1259280"/>
              <a:gd name="textAreaBottom" fmla="*/ 1010880 h 125928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Сеть NAT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80000" y="3240000"/>
            <a:ext cx="2519280" cy="1079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VM EVE-NG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3240000" y="3240000"/>
            <a:ext cx="2519280" cy="1079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VM NETBOX+slurpIt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300000" y="3240000"/>
            <a:ext cx="2519280" cy="107928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VM Zabbix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 flipV="1">
            <a:off x="1620000" y="2340000"/>
            <a:ext cx="1980000" cy="90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 flipV="1">
            <a:off x="4500000" y="2520000"/>
            <a:ext cx="36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 flipH="1" flipV="1">
            <a:off x="5940000" y="2160000"/>
            <a:ext cx="1620000" cy="10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Первоначальная схема организация сети передачи данных компании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8659800" cy="385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Application>LibreOffice/24.8.1.2$Windows_X86_64 LibreOffice_project/87fa9aec1a63e70835390b81c40bb8993f1d4ff6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2024-10-31T13:46:24Z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