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59" r:id="rId6"/>
    <p:sldId id="260" r:id="rId7"/>
    <p:sldId id="262" r:id="rId8"/>
    <p:sldId id="263" r:id="rId9"/>
    <p:sldId id="264" r:id="rId10"/>
    <p:sldId id="265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marL="0" marR="0" algn="ctr">
              <a:spcBef>
                <a:spcPts val="55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 &amp; RESUME MANAGEMENT PLATFORM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31360"/>
              </p:ext>
            </p:extLst>
          </p:nvPr>
        </p:nvGraphicFramePr>
        <p:xfrm>
          <a:off x="630904" y="3274141"/>
          <a:ext cx="5514292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085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515207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20211CIT0003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Bhumpalli</a:t>
                      </a:r>
                      <a:r>
                        <a:rPr lang="en-GB" sz="1600" dirty="0"/>
                        <a:t> Vishnu Vardhan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Dr. Y. </a:t>
            </a:r>
            <a:r>
              <a:rPr lang="en-GB" sz="1700" dirty="0" err="1"/>
              <a:t>Sharmasth</a:t>
            </a:r>
            <a:r>
              <a:rPr lang="en-GB" sz="1700" dirty="0"/>
              <a:t> Vali</a:t>
            </a:r>
          </a:p>
          <a:p>
            <a:pPr algn="l"/>
            <a:r>
              <a:rPr lang="en-GB" sz="1700" dirty="0"/>
              <a:t>Associate Professor</a:t>
            </a:r>
          </a:p>
          <a:p>
            <a:pPr algn="l"/>
            <a:r>
              <a:rPr lang="en-GB" sz="1700" dirty="0"/>
              <a:t>PSCS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 University Project</a:t>
            </a:r>
          </a:p>
          <a:p>
            <a:r>
              <a:rPr lang="en-GB" dirty="0"/>
              <a:t>VIVA 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335B-CB59-8002-E4BE-569577273C04}"/>
              </a:ext>
            </a:extLst>
          </p:cNvPr>
          <p:cNvSpPr txBox="1"/>
          <p:nvPr/>
        </p:nvSpPr>
        <p:spPr>
          <a:xfrm>
            <a:off x="812798" y="1292232"/>
            <a:ext cx="10668001" cy="460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Smith, J., et al. (2021). "Automated Resume Parsing: Enhancing Recruitment Efficiency." Journal of AI in Recruitment.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Zhang, P., &amp; White, J. (2021). "The Role of Automation in Reducing Unconscious Hiring Bias." Diversity &amp; Inclusion in Tech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Kumar, V., &amp; Li, M. (2021). "Bias in Recruitment: Addressing Algorithmic Discrimination." Ethics in AI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Kumar, S., &amp; Reynolds, J. (2021). "Mobile Recruitment: The Growing Role of Automated Job Applications." HR Mobility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Anderson, B., &amp; Lopez, F. (2020). "Predictive Analytics in Talent Acquisition: A Case Study." Data Science for HR.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AB5A5-3BB6-D631-44D9-98A356E8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3EBD-EE1E-4612-DB10-4ECC900B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28311-C82F-747F-8165-506C98679FEE}"/>
              </a:ext>
            </a:extLst>
          </p:cNvPr>
          <p:cNvSpPr txBox="1"/>
          <p:nvPr/>
        </p:nvSpPr>
        <p:spPr>
          <a:xfrm>
            <a:off x="812798" y="1292232"/>
            <a:ext cx="10668001" cy="460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Jones, P., &amp; Patel, K. (2020). "Automated Interview Scheduling and AI Candidate Ranking." HR Tech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Brown, T., &amp; Singh, R. (2020). "Machine Learning in Resume Screening: A Comparative Study." AI &amp; Employment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Patel, R., &amp; Green, T. (2020). "Blockchain for Recruitment: Enhancing Transparency in Hiring." Emerging Technologies in Employment.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Wang, L., et al. (2019). "Gamification in Job Platforms: Enhancing User Engagement and Motivation." International Journal of Digital Employment.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Carter, H., et al. (2019). " How Machine Learning is Transforming Recruitment." Human Resource Technology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0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5904-039C-2415-334F-8C7A30F3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A2D6-2D43-B9CE-CAB1-5332A67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E70B6-6661-7B7B-3010-D547B6D4C9B1}"/>
              </a:ext>
            </a:extLst>
          </p:cNvPr>
          <p:cNvSpPr txBox="1"/>
          <p:nvPr/>
        </p:nvSpPr>
        <p:spPr>
          <a:xfrm>
            <a:off x="812798" y="1292232"/>
            <a:ext cx="10668001" cy="273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Davis, R., et al. (2019). "The Impact of ATS on Modern Hiring: Challenges and Solutions." Recruitment Technology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Williams, G., et al. (2019). "Job Market Trends and Influence on Employment Patterns." Labor Economics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Wilson, K., &amp; Martin, A. (2018). "Automated Job Recommendations: Improving Hiring Efficiency." Tech &amp; Workforce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3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1733-87B8-6717-A2B4-A9FD82087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E7C-9F9E-8AA7-1541-C52039E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51592-B588-BCD6-6EE1-0CFA8DA42329}"/>
              </a:ext>
            </a:extLst>
          </p:cNvPr>
          <p:cNvSpPr txBox="1"/>
          <p:nvPr/>
        </p:nvSpPr>
        <p:spPr>
          <a:xfrm>
            <a:off x="812800" y="1156960"/>
            <a:ext cx="10668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Online Recruitment Platforms: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Online recruitment platforms have increased hiring efficiency by reducing recruitment time and expanding the talent pool.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Traditional recruitment methods like walk-in interviews and newspaper ads are less effective due to limited reach and high costs.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Features such as keyword-based search, resume parsing, and automated candidate tracking have improved the hiring process significantly.</a:t>
            </a:r>
          </a:p>
          <a:p>
            <a:pPr algn="l">
              <a:spcAft>
                <a:spcPts val="1200"/>
              </a:spcAft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2. Applicant Tracking Systems (ATS):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ATS compatibility is crucial for increasing the chances of resume shortlisting by automating the screening process.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More than 75% of resumes are rejected by ATS due to formatting issues or a lack of relevant keywords.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ATS-optimized resumes see a 30% higher response rate from recruiters, according to studies.</a:t>
            </a:r>
          </a:p>
          <a:p>
            <a:pPr algn="l">
              <a:spcAft>
                <a:spcPts val="1200"/>
              </a:spcAft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spcAft>
                <a:spcPts val="1200"/>
              </a:spcAft>
              <a:buAutoNum type="arabicPeriod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238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117E-7966-0848-44F6-0299A1E4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3E7-C16A-C74F-BAE4-7BCA7FF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C0103-22B7-CEF0-4E06-176B33F2672E}"/>
              </a:ext>
            </a:extLst>
          </p:cNvPr>
          <p:cNvSpPr txBox="1"/>
          <p:nvPr/>
        </p:nvSpPr>
        <p:spPr>
          <a:xfrm>
            <a:off x="812800" y="1156960"/>
            <a:ext cx="10668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3. Data-Driven Insights: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Predictive analysis and machine learning models help reduce hiring time by 20% and improve candidate retention by 15%.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Predictive hiring tools use historical data and market trends to suggest the most suitable candidates.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Machine learning algorithms in platforms like LinkedIn and Indeed focus on skills over demographics, improving diversity and reducing bias.</a:t>
            </a:r>
          </a:p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4. Platform Integration: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Job platform integration with LinkedIn and external job boards improves visibility and candidate profiling.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Platforms with integration show a 30% higher application rate and a 20% improvement in job-to-candidate matching accuracy.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Direct access to candidate profiles from integrated platforms reduces manual data entry and streamlines recruitment.</a:t>
            </a:r>
          </a:p>
          <a:p>
            <a:pPr>
              <a:buNone/>
            </a:pPr>
            <a:br>
              <a:rPr lang="en-IN" dirty="0"/>
            </a:b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2850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338D-AC74-5204-174A-30795AC24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250F-623C-97CD-7714-887C4EBD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DC31-C26C-439F-2D64-C84D2788A2B2}"/>
              </a:ext>
            </a:extLst>
          </p:cNvPr>
          <p:cNvSpPr txBox="1"/>
          <p:nvPr/>
        </p:nvSpPr>
        <p:spPr>
          <a:xfrm>
            <a:off x="812800" y="951051"/>
            <a:ext cx="1066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5. Role-Based Access in Recruitment Platforms: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Role-based access controls ensure that sensitive data is only accessible to authorized personnel, improving security and operational efficiency.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This system prevents unauthorized access and ensures secure recruitment data management.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Role-based access resulted in a 35% reduction in security incidents and a 20% improvement in data accuracy.</a:t>
            </a:r>
          </a:p>
          <a:p>
            <a:pPr algn="l">
              <a:buNone/>
            </a:pPr>
            <a:br>
              <a:rPr lang="en-IN" dirty="0"/>
            </a:br>
            <a:r>
              <a:rPr lang="en-IN" sz="1600" b="1" i="0" dirty="0">
                <a:solidFill>
                  <a:srgbClr val="0D0D0D"/>
                </a:solidFill>
                <a:effectLst/>
                <a:latin typeface="ui-sans-serif"/>
              </a:rPr>
              <a:t>6. Multilingual Support:</a:t>
            </a:r>
            <a:endParaRPr lang="en-IN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Multilingual support in recruitment platforms boosts user retention by 25%, enhancing accessibility for non-English speakers.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Maintaining accurate and consistent translations remains a challenge across regions, affecting platform performance.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Platforms like Glassdoor and Monster address these issues with region-specific language support.</a:t>
            </a:r>
          </a:p>
          <a:p>
            <a:pPr algn="l">
              <a:buNone/>
            </a:pPr>
            <a:br>
              <a:rPr lang="en-IN" sz="1600" dirty="0"/>
            </a:b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2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33C5B-6C94-D737-615F-C609625E6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45012"/>
              </p:ext>
            </p:extLst>
          </p:nvPr>
        </p:nvGraphicFramePr>
        <p:xfrm>
          <a:off x="812800" y="1118501"/>
          <a:ext cx="10566399" cy="5680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2133">
                  <a:extLst>
                    <a:ext uri="{9D8B030D-6E8A-4147-A177-3AD203B41FA5}">
                      <a16:colId xmlns:a16="http://schemas.microsoft.com/office/drawing/2014/main" val="1679129035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911854808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505923858"/>
                    </a:ext>
                  </a:extLst>
                </a:gridCol>
              </a:tblGrid>
              <a:tr h="367399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Step</a:t>
                      </a:r>
                    </a:p>
                  </a:txBody>
                  <a:tcPr marL="62042" marR="62042" marT="31021" marB="31021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</a:t>
                      </a:r>
                    </a:p>
                  </a:txBody>
                  <a:tcPr marL="62042" marR="62042" marT="31021" marB="31021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Details</a:t>
                      </a:r>
                    </a:p>
                  </a:txBody>
                  <a:tcPr marL="62042" marR="62042" marT="31021" marB="31021" anchor="b"/>
                </a:tc>
                <a:extLst>
                  <a:ext uri="{0D108BD9-81ED-4DB2-BD59-A6C34878D82A}">
                    <a16:rowId xmlns:a16="http://schemas.microsoft.com/office/drawing/2014/main" val="446393897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Data Input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Job seekers add personal info, skills, resumes, LinkedIn; HR posts jobs, uploads resumes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73776871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Resume &amp; Job Matching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improves resumes (ATS-friendly), matches users to jobs based on skills and preferences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40168628"/>
                  </a:ext>
                </a:extLst>
              </a:tr>
              <a:tr h="63313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Candidate Shortlisting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gets ranked resumes; users track applications and get job alerts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55925737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Interview Scheduling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schedules interviews, gives feedback; users get questions, tips, and track progress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2364935656"/>
                  </a:ext>
                </a:extLst>
              </a:tr>
              <a:tr h="63313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Automation &amp; Integrations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Gamification, LinkedIn/job board sync, supports multiple languages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934020087"/>
                  </a:ext>
                </a:extLst>
              </a:tr>
              <a:tr h="44319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&amp; Privacy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Role-based access, encrypted data, activity logs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4037890686"/>
                  </a:ext>
                </a:extLst>
              </a:tr>
              <a:tr h="706997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2042" marR="62042" marT="31021" marB="10340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Mobile &amp; Web Access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10340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App and website access with responsive, easy-to-use design</a:t>
                      </a:r>
                    </a:p>
                  </a:txBody>
                  <a:tcPr marL="62042" marR="62042" marT="31021" marB="103403" anchor="ctr"/>
                </a:tc>
                <a:extLst>
                  <a:ext uri="{0D108BD9-81ED-4DB2-BD59-A6C34878D82A}">
                    <a16:rowId xmlns:a16="http://schemas.microsoft.com/office/drawing/2014/main" val="423268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075B5-FABB-20FE-D3BB-544B9DAD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9717"/>
              </p:ext>
            </p:extLst>
          </p:nvPr>
        </p:nvGraphicFramePr>
        <p:xfrm>
          <a:off x="812800" y="1134649"/>
          <a:ext cx="10668000" cy="49697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153147471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134792994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81069421"/>
                    </a:ext>
                  </a:extLst>
                </a:gridCol>
              </a:tblGrid>
              <a:tr h="217118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Part</a:t>
                      </a:r>
                    </a:p>
                  </a:txBody>
                  <a:tcPr marL="81419" marR="81419" marT="40710" marB="40710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Goal</a:t>
                      </a:r>
                    </a:p>
                  </a:txBody>
                  <a:tcPr marL="81419" marR="81419" marT="40710" marB="40710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It Does</a:t>
                      </a:r>
                    </a:p>
                  </a:txBody>
                  <a:tcPr marL="81419" marR="81419" marT="40710" marB="40710" anchor="b"/>
                </a:tc>
                <a:extLst>
                  <a:ext uri="{0D108BD9-81ED-4DB2-BD59-A6C34878D82A}">
                    <a16:rowId xmlns:a16="http://schemas.microsoft.com/office/drawing/2014/main" val="4156685312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Better Job Matching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suggests jobs that fit the user and sends alerts for new openings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3549300322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Improve Resumes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Makes resumes ATS-friendly and gives tips to improve them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2312927484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Faster Hiring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ranks candidates; HR can download resumes and track applicants easily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3024398309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User Engagement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Adds badges, supports many languages, and works well on phones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472343179"/>
                  </a:ext>
                </a:extLst>
              </a:tr>
              <a:tr h="569934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Keep Data Safe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Limits who can see data and protects it with encryption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2663705262"/>
                  </a:ext>
                </a:extLst>
              </a:tr>
              <a:tr h="909181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81419" marR="81419" marT="40710" marB="1356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Job Options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1356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Connects to job sites like LinkedIn and helps import resume info automatically</a:t>
                      </a:r>
                    </a:p>
                  </a:txBody>
                  <a:tcPr marL="81419" marR="81419" marT="40710" marB="135699" anchor="ctr"/>
                </a:tc>
                <a:extLst>
                  <a:ext uri="{0D108BD9-81ED-4DB2-BD59-A6C34878D82A}">
                    <a16:rowId xmlns:a16="http://schemas.microsoft.com/office/drawing/2014/main" val="58949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8E5631-ECB4-2AD8-D622-AE9C59FB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81660"/>
              </p:ext>
            </p:extLst>
          </p:nvPr>
        </p:nvGraphicFramePr>
        <p:xfrm>
          <a:off x="812800" y="1079500"/>
          <a:ext cx="10845799" cy="52578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3295">
                  <a:extLst>
                    <a:ext uri="{9D8B030D-6E8A-4147-A177-3AD203B41FA5}">
                      <a16:colId xmlns:a16="http://schemas.microsoft.com/office/drawing/2014/main" val="3388439630"/>
                    </a:ext>
                  </a:extLst>
                </a:gridCol>
                <a:gridCol w="2670860">
                  <a:extLst>
                    <a:ext uri="{9D8B030D-6E8A-4147-A177-3AD203B41FA5}">
                      <a16:colId xmlns:a16="http://schemas.microsoft.com/office/drawing/2014/main" val="2407713970"/>
                    </a:ext>
                  </a:extLst>
                </a:gridCol>
                <a:gridCol w="1850392">
                  <a:extLst>
                    <a:ext uri="{9D8B030D-6E8A-4147-A177-3AD203B41FA5}">
                      <a16:colId xmlns:a16="http://schemas.microsoft.com/office/drawing/2014/main" val="1420830410"/>
                    </a:ext>
                  </a:extLst>
                </a:gridCol>
                <a:gridCol w="2260626">
                  <a:extLst>
                    <a:ext uri="{9D8B030D-6E8A-4147-A177-3AD203B41FA5}">
                      <a16:colId xmlns:a16="http://schemas.microsoft.com/office/drawing/2014/main" val="3156756161"/>
                    </a:ext>
                  </a:extLst>
                </a:gridCol>
                <a:gridCol w="2260626">
                  <a:extLst>
                    <a:ext uri="{9D8B030D-6E8A-4147-A177-3AD203B41FA5}">
                      <a16:colId xmlns:a16="http://schemas.microsoft.com/office/drawing/2014/main" val="3037754562"/>
                    </a:ext>
                  </a:extLst>
                </a:gridCol>
              </a:tblGrid>
              <a:tr h="30411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Task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Mar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Apr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9213284"/>
                  </a:ext>
                </a:extLst>
              </a:tr>
              <a:tr h="33114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1. Planning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04309828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2. Resume Generation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9475971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3. Job Matching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2282436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4. Candidate Shortlisting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2857686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5. Interview Scheduling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1297354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6. Status Tracking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9728150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7. Feedback Management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64898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8. Notification System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1631448"/>
                  </a:ext>
                </a:extLst>
              </a:tr>
              <a:tr h="33114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9. Testing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 dirty="0">
                          <a:effectLst/>
                        </a:rPr>
                        <a:t>█████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93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EDE47-5E45-E44D-C257-702785594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95932"/>
              </p:ext>
            </p:extLst>
          </p:nvPr>
        </p:nvGraphicFramePr>
        <p:xfrm>
          <a:off x="812800" y="1264944"/>
          <a:ext cx="10858500" cy="454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056">
                  <a:extLst>
                    <a:ext uri="{9D8B030D-6E8A-4147-A177-3AD203B41FA5}">
                      <a16:colId xmlns:a16="http://schemas.microsoft.com/office/drawing/2014/main" val="4129292269"/>
                    </a:ext>
                  </a:extLst>
                </a:gridCol>
                <a:gridCol w="5430444">
                  <a:extLst>
                    <a:ext uri="{9D8B030D-6E8A-4147-A177-3AD203B41FA5}">
                      <a16:colId xmlns:a16="http://schemas.microsoft.com/office/drawing/2014/main" val="688618671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291744146"/>
                  </a:ext>
                </a:extLst>
              </a:tr>
              <a:tr h="5147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Faster Job Matching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Automated recommendations reduce job search time by instantly matching candidates with suitable jobs.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4006106588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Automated Candidate Shortlisting</a:t>
                      </a:r>
                    </a:p>
                    <a:p>
                      <a:pPr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and vendors use AI-based rankings to speed up and improve hiring decisions.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934049187"/>
                  </a:ext>
                </a:extLst>
              </a:tr>
              <a:tr h="34316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</a:t>
                      </a: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mproved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Resume Quality &amp; Success Rate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ATS-friendly resume generator boosts the chances of passing recruitment filters.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4037194449"/>
                  </a:ext>
                </a:extLst>
              </a:tr>
              <a:tr h="4289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Seamless Job Tracking &amp; Interview Scheduling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Users can track application progress, receive updates, and prepare with role-specific questions.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035896623"/>
                  </a:ext>
                </a:extLst>
              </a:tr>
              <a:tr h="5147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Enhanced User Engagement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 like gamification, alerts, and mobile responsiveness drive user retention and activity.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234215498"/>
                  </a:ext>
                </a:extLst>
              </a:tr>
              <a:tr h="4289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</a:t>
                      </a: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xpanded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Job Market Access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Integration with LinkedIn, Indeed, and more boosts job visibility and user opportunities.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044208511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Security &amp; Privacy</a:t>
                      </a:r>
                    </a:p>
                    <a:p>
                      <a:pPr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Encrypted storage and RBAC ensure data protection and platform compliance.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3951326733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Scalability &amp; Accessibility</a:t>
                      </a:r>
                    </a:p>
                    <a:p>
                      <a:pPr>
                        <a:buNone/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Cloud infrastructure enables growth; multilingual support caters to a global audience.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3481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D58B-B7E4-609E-411D-770BD967A2CA}"/>
              </a:ext>
            </a:extLst>
          </p:cNvPr>
          <p:cNvSpPr txBox="1"/>
          <p:nvPr/>
        </p:nvSpPr>
        <p:spPr>
          <a:xfrm>
            <a:off x="762000" y="1106944"/>
            <a:ext cx="1066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an AI-powered recruitment platform that makes job searching and hiring faster and easier. It uses artificial intelligence, automation, and data to help job seekers, HR professionals, and vendors.</a:t>
            </a:r>
          </a:p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job seekers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Techire improves resumes with AI, helps match them to the right jobs, and makes applying easier. </a:t>
            </a: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HR and vendors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it automates shortlisting, allows bulk resume handling, and schedules interviews all in one place.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platform also keeps users engaged with features like real-time job alerts, gamification (badges and rewards), and a mobile-friendly design. Integration with job sites like LinkedIn and Indeed gives users access to more job opportunities. Multilingual support helps people from different regions use the platform easily.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 takes security seriously. It uses encryption, role-based access, and activity logs to protect user data. It's also built to grow and handle more users without slowing down.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short, </a:t>
            </a: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 aims to transform hiring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by making it smarter, faster, and more user-friendly for everyone involved.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88</TotalTime>
  <Words>1365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Times New Roman</vt:lpstr>
      <vt:lpstr>ui-sans-serif</vt:lpstr>
      <vt:lpstr>Verdana</vt:lpstr>
      <vt:lpstr>Bioinformatics</vt:lpstr>
      <vt:lpstr>JOB &amp; RESUME MANAGEMENT PLATFORM</vt:lpstr>
      <vt:lpstr>Literature Review</vt:lpstr>
      <vt:lpstr>Literature Review</vt:lpstr>
      <vt:lpstr>Literature Review</vt:lpstr>
      <vt:lpstr>Proposed Method</vt:lpstr>
      <vt:lpstr>Objectives</vt:lpstr>
      <vt:lpstr>Timeline of Project</vt:lpstr>
      <vt:lpstr>Expected Outcomes</vt:lpstr>
      <vt:lpstr>Conclusion</vt:lpstr>
      <vt:lpstr>References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CHAITANYA KUMAR REDDY S</cp:lastModifiedBy>
  <cp:revision>15</cp:revision>
  <dcterms:created xsi:type="dcterms:W3CDTF">2023-03-16T03:26:27Z</dcterms:created>
  <dcterms:modified xsi:type="dcterms:W3CDTF">2025-05-16T07:32:04Z</dcterms:modified>
</cp:coreProperties>
</file>