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  <p:embeddedFont>
      <p:font typeface="IBM Plex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BMPlexMono-italic.fntdata"/><Relationship Id="rId20" Type="http://schemas.openxmlformats.org/officeDocument/2006/relationships/slide" Target="slides/slide15.xml"/><Relationship Id="rId41" Type="http://schemas.openxmlformats.org/officeDocument/2006/relationships/font" Target="fonts/IBMPlexMon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39" Type="http://schemas.openxmlformats.org/officeDocument/2006/relationships/font" Target="fonts/IBMPlexMono-bold.fntdata"/><Relationship Id="rId16" Type="http://schemas.openxmlformats.org/officeDocument/2006/relationships/slide" Target="slides/slide11.xml"/><Relationship Id="rId38" Type="http://schemas.openxmlformats.org/officeDocument/2006/relationships/font" Target="fonts/IBMPlexMon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cf653127a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cf653127a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cf653127a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cf653127a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f653127a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cf653127a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f653127a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cf653127a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cf653127a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cf653127a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cf653127a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cf653127a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cf653127a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cf653127a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cf653127a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cf653127a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cf653127a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cf653127a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cf653127a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cf653127a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f653127a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f653127a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cf653127a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cf653127a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cf653127a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cf653127a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cf653127a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cf653127a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cf653127ae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cf653127a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cf653127ae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cf653127a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f6731e12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f6731e12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f6731e12d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f6731e12d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Full-Stack Development:</a:t>
            </a:r>
            <a:r>
              <a:rPr lang="en">
                <a:solidFill>
                  <a:schemeClr val="dk1"/>
                </a:solidFill>
              </a:rPr>
              <a:t> Builds both the user-facing interface and the behind-the-scenes logic of web applications.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Cohesive User Experience:</a:t>
            </a:r>
            <a:r>
              <a:rPr lang="en">
                <a:solidFill>
                  <a:schemeClr val="dk1"/>
                </a:solidFill>
              </a:rPr>
              <a:t> Ensures a smooth experience for users, from interacting with the application to processing data.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f653127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f653127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f653127a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cf653127a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f653127a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f653127a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f653127a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f653127a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f653127a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f653127a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vk4s/advanced-django-features-demo" TargetMode="External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3886175" y="795475"/>
            <a:ext cx="430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Python Fullstack</a:t>
            </a:r>
            <a:endParaRPr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5592700" y="4304500"/>
            <a:ext cx="3017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Vikash Patel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3912875" y="1822375"/>
            <a:ext cx="374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WEB DEVELOPMENT WITH PYTHON AND DJANGO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Variables: easy to create </a:t>
            </a:r>
            <a:r>
              <a:rPr lang="en" sz="1800"/>
              <a:t>variables</a:t>
            </a:r>
            <a:r>
              <a:rPr lang="en" sz="1800"/>
              <a:t> `name = “Python”`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Operators: (+, -, *, /), comparison (==, !=, &lt;, &gt;), logical (and, or, not), and assignment (=).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Expressions: x+y, a=b-c etc.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Types: Integer, Float, String, Boolean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Structures: DIct (</a:t>
            </a:r>
            <a:r>
              <a:rPr lang="en" sz="1800"/>
              <a:t>dictionary</a:t>
            </a:r>
            <a:r>
              <a:rPr lang="en" sz="1800"/>
              <a:t>/hashmap/map), List, Set, Tuple, Class, Object</a:t>
            </a:r>
            <a:endParaRPr sz="1800"/>
          </a:p>
        </p:txBody>
      </p:sp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7112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Variables, Operators, and Expressions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 Statements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198450" y="922950"/>
            <a:ext cx="7038900" cy="39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</a:pPr>
            <a:r>
              <a:rPr b="1" lang="en" sz="1500"/>
              <a:t>Branching (if, else, elif)</a:t>
            </a:r>
            <a:r>
              <a:rPr lang="en" sz="1500"/>
              <a:t>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○"/>
            </a:pPr>
            <a:r>
              <a:rPr b="1" lang="en" sz="1500"/>
              <a:t>If Statement</a:t>
            </a:r>
            <a:r>
              <a:rPr lang="en" sz="1500"/>
              <a:t>: execution of code based on a specified condition.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○"/>
            </a:pPr>
            <a:r>
              <a:rPr b="1" lang="en" sz="1500"/>
              <a:t>Else Statement</a:t>
            </a:r>
            <a:r>
              <a:rPr lang="en" sz="1500"/>
              <a:t>: alternative execution path when the condition in the if statement is not met.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○"/>
            </a:pPr>
            <a:r>
              <a:rPr b="1" lang="en" sz="1500"/>
              <a:t>Elif Statement</a:t>
            </a:r>
            <a:r>
              <a:rPr lang="en" sz="1500"/>
              <a:t>: Short for "else if," allows for checking multiple conditions sequentially after the initial if statement. (also </a:t>
            </a:r>
            <a:r>
              <a:rPr lang="en" sz="1500"/>
              <a:t>known</a:t>
            </a:r>
            <a:r>
              <a:rPr lang="en" sz="1500"/>
              <a:t> as </a:t>
            </a:r>
            <a:r>
              <a:rPr lang="en" sz="1500" u="sng"/>
              <a:t>if-else ladder</a:t>
            </a:r>
            <a:r>
              <a:rPr lang="en" sz="1500"/>
              <a:t>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</a:pPr>
            <a:r>
              <a:rPr b="1" lang="en" sz="1500"/>
              <a:t>Loops (for, while)</a:t>
            </a:r>
            <a:r>
              <a:rPr lang="en" sz="1500"/>
              <a:t>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○"/>
            </a:pPr>
            <a:r>
              <a:rPr b="1" lang="en" sz="1500"/>
              <a:t>For Loop</a:t>
            </a:r>
            <a:r>
              <a:rPr lang="en" sz="1500"/>
              <a:t>: Iterates over a sequence (such as a list, tuple, or string) or an iterable object, executing a block of code for each item in the sequence.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○"/>
            </a:pPr>
            <a:r>
              <a:rPr b="1" lang="en" sz="1500"/>
              <a:t>While Loop</a:t>
            </a:r>
            <a:r>
              <a:rPr lang="en" sz="1500"/>
              <a:t>: Repeatedly executes a block of code as long as a specified condition is true, allowing for flexible looping based on changing conditions.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and Modules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297500" y="1567550"/>
            <a:ext cx="70389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Function: block of reusable code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Module: collection of many function (basically a file having many function)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Both of them are used to organize our code.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202" name="Google Shape;202;p24"/>
          <p:cNvGrpSpPr/>
          <p:nvPr/>
        </p:nvGrpSpPr>
        <p:grpSpPr>
          <a:xfrm>
            <a:off x="1766675" y="3217650"/>
            <a:ext cx="4538400" cy="1788900"/>
            <a:chOff x="2306025" y="3138725"/>
            <a:chExt cx="4538400" cy="1788900"/>
          </a:xfrm>
        </p:grpSpPr>
        <p:sp>
          <p:nvSpPr>
            <p:cNvPr id="203" name="Google Shape;203;p24"/>
            <p:cNvSpPr/>
            <p:nvPr/>
          </p:nvSpPr>
          <p:spPr>
            <a:xfrm>
              <a:off x="2306025" y="3138725"/>
              <a:ext cx="4538400" cy="1788900"/>
            </a:xfrm>
            <a:prstGeom prst="rect">
              <a:avLst/>
            </a:prstGeom>
            <a:solidFill>
              <a:srgbClr val="0C343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2"/>
                </a:highlight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04" name="Google Shape;204;p24"/>
            <p:cNvSpPr txBox="1"/>
            <p:nvPr/>
          </p:nvSpPr>
          <p:spPr>
            <a:xfrm>
              <a:off x="2555975" y="3283425"/>
              <a:ext cx="3854400" cy="140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IBM Plex Mono"/>
                  <a:ea typeface="IBM Plex Mono"/>
                  <a:cs typeface="IBM Plex Mono"/>
                  <a:sym typeface="IBM Plex Mono"/>
                </a:rPr>
                <a:t>def greet(name):</a:t>
              </a:r>
              <a:endParaRPr sz="12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IBM Plex Mono"/>
                  <a:ea typeface="IBM Plex Mono"/>
                  <a:cs typeface="IBM Plex Mono"/>
                  <a:sym typeface="IBM Plex Mono"/>
                </a:rPr>
                <a:t>message = "Hello, " + name</a:t>
              </a:r>
              <a:endParaRPr sz="12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IBM Plex Mono"/>
                  <a:ea typeface="IBM Plex Mono"/>
                  <a:cs typeface="IBM Plex Mono"/>
                  <a:sym typeface="IBM Plex Mono"/>
                </a:rPr>
                <a:t>return message</a:t>
              </a:r>
              <a:endParaRPr sz="12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Coding Exercise</a:t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1376875" y="9061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Write a program to calculate area of a rectangle.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25"/>
          <p:cNvGrpSpPr/>
          <p:nvPr/>
        </p:nvGrpSpPr>
        <p:grpSpPr>
          <a:xfrm>
            <a:off x="1376920" y="1307831"/>
            <a:ext cx="6626886" cy="3429841"/>
            <a:chOff x="2273829" y="3311345"/>
            <a:chExt cx="5610300" cy="1498860"/>
          </a:xfrm>
        </p:grpSpPr>
        <p:sp>
          <p:nvSpPr>
            <p:cNvPr id="212" name="Google Shape;212;p25"/>
            <p:cNvSpPr/>
            <p:nvPr/>
          </p:nvSpPr>
          <p:spPr>
            <a:xfrm>
              <a:off x="2273829" y="3311345"/>
              <a:ext cx="5610300" cy="1439400"/>
            </a:xfrm>
            <a:prstGeom prst="rect">
              <a:avLst/>
            </a:prstGeom>
            <a:solidFill>
              <a:srgbClr val="0C343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2"/>
                </a:highlight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13" name="Google Shape;213;p25"/>
            <p:cNvSpPr txBox="1"/>
            <p:nvPr/>
          </p:nvSpPr>
          <p:spPr>
            <a:xfrm>
              <a:off x="2318969" y="3370805"/>
              <a:ext cx="5520000" cy="14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IBM Plex Mono"/>
                  <a:ea typeface="IBM Plex Mono"/>
                  <a:cs typeface="IBM Plex Mono"/>
                  <a:sym typeface="IBM Plex Mono"/>
                </a:rPr>
                <a:t># Function to calculate the area of a rectangle</a:t>
              </a:r>
              <a:endParaRPr sz="12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IBM Plex Mono"/>
                  <a:ea typeface="IBM Plex Mono"/>
                  <a:cs typeface="IBM Plex Mono"/>
                  <a:sym typeface="IBM Plex Mono"/>
                </a:rPr>
                <a:t>def calculate_area(length, width):</a:t>
              </a:r>
              <a:endParaRPr sz="12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IBM Plex Mono"/>
                  <a:ea typeface="IBM Plex Mono"/>
                  <a:cs typeface="IBM Plex Mono"/>
                  <a:sym typeface="IBM Plex Mono"/>
                </a:rPr>
                <a:t>    return length * width</a:t>
              </a:r>
              <a:endParaRPr sz="12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IBM Plex Mono"/>
                  <a:ea typeface="IBM Plex Mono"/>
                  <a:cs typeface="IBM Plex Mono"/>
                  <a:sym typeface="IBM Plex Mono"/>
                </a:rPr>
                <a:t># Input length and width from the user</a:t>
              </a:r>
              <a:endParaRPr sz="12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IBM Plex Mono"/>
                  <a:ea typeface="IBM Plex Mono"/>
                  <a:cs typeface="IBM Plex Mono"/>
                  <a:sym typeface="IBM Plex Mono"/>
                </a:rPr>
                <a:t>length = float(input("Enter the length of the rectangle: "))</a:t>
              </a:r>
              <a:endParaRPr sz="12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IBM Plex Mono"/>
                  <a:ea typeface="IBM Plex Mono"/>
                  <a:cs typeface="IBM Plex Mono"/>
                  <a:sym typeface="IBM Plex Mono"/>
                </a:rPr>
                <a:t>width = float(input("Enter the width of the rectangle: "))</a:t>
              </a:r>
              <a:endParaRPr sz="12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IBM Plex Mono"/>
                  <a:ea typeface="IBM Plex Mono"/>
                  <a:cs typeface="IBM Plex Mono"/>
                  <a:sym typeface="IBM Plex Mono"/>
                </a:rPr>
                <a:t># Calculate the area</a:t>
              </a:r>
              <a:endParaRPr sz="12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IBM Plex Mono"/>
                  <a:ea typeface="IBM Plex Mono"/>
                  <a:cs typeface="IBM Plex Mono"/>
                  <a:sym typeface="IBM Plex Mono"/>
                </a:rPr>
                <a:t>area = calculate_area(length, width)</a:t>
              </a:r>
              <a:endParaRPr sz="12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IBM Plex Mono"/>
                  <a:ea typeface="IBM Plex Mono"/>
                  <a:cs typeface="IBM Plex Mono"/>
                  <a:sym typeface="IBM Plex Mono"/>
                </a:rPr>
                <a:t># Display the result</a:t>
              </a:r>
              <a:endParaRPr sz="12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IBM Plex Mono"/>
                  <a:ea typeface="IBM Plex Mono"/>
                  <a:cs typeface="IBM Plex Mono"/>
                  <a:sym typeface="IBM Plex Mono"/>
                </a:rPr>
                <a:t>print("The area of the rectangle is:", area)</a:t>
              </a:r>
              <a:endParaRPr sz="12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1297500" y="843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Part 1</a:t>
            </a:r>
            <a:endParaRPr sz="3600"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1297500" y="16866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Django Web Framework: The web development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Django (MVT architecture)</a:t>
            </a:r>
            <a:endParaRPr/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1363650" y="11839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MVT: means Model-View-Templating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Model</a:t>
            </a:r>
            <a:r>
              <a:rPr lang="en" sz="1600"/>
              <a:t>: In Django, the model layer represents the data structure of the application.Each model class typically represents a specific database table. And to </a:t>
            </a:r>
            <a:r>
              <a:rPr lang="en" sz="1600"/>
              <a:t>manage</a:t>
            </a:r>
            <a:r>
              <a:rPr lang="en" sz="1600"/>
              <a:t> it we have ORM in django.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View</a:t>
            </a:r>
            <a:r>
              <a:rPr lang="en" sz="1600"/>
              <a:t>: Views in Django are responsible for processing user requests and returning appropriate responses. They act as the bridge between the model and the template layers.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Template</a:t>
            </a:r>
            <a:r>
              <a:rPr lang="en" sz="1600"/>
              <a:t>: Templates are used for generating HTML dynamically and rendering the data obtained from views.</a:t>
            </a:r>
            <a:r>
              <a:rPr lang="en" sz="1600"/>
              <a:t>These are written in HTML and we can use django templating engine (like Jinja, Pug, Ejs) to create dynamic templates.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a Django Project</a:t>
            </a:r>
            <a:endParaRPr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1297500" y="1307850"/>
            <a:ext cx="7038900" cy="3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BM Plex Mono"/>
              <a:buChar char="●"/>
            </a:pPr>
            <a:r>
              <a:rPr lang="en" sz="1800">
                <a:latin typeface="IBM Plex Mono"/>
                <a:ea typeface="IBM Plex Mono"/>
                <a:cs typeface="IBM Plex Mono"/>
                <a:sym typeface="IBM Plex Mono"/>
              </a:rPr>
              <a:t>p</a:t>
            </a:r>
            <a:r>
              <a:rPr lang="en" sz="1800">
                <a:latin typeface="IBM Plex Mono"/>
                <a:ea typeface="IBM Plex Mono"/>
                <a:cs typeface="IBM Plex Mono"/>
                <a:sym typeface="IBM Plex Mono"/>
              </a:rPr>
              <a:t>ip install django</a:t>
            </a:r>
            <a:endParaRPr sz="18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BM Plex Mono"/>
              <a:buChar char="●"/>
            </a:pPr>
            <a:r>
              <a:rPr lang="en" sz="1800">
                <a:latin typeface="IBM Plex Mono"/>
                <a:ea typeface="IBM Plex Mono"/>
                <a:cs typeface="IBM Plex Mono"/>
                <a:sym typeface="IBM Plex Mono"/>
              </a:rPr>
              <a:t>django-admin startproject &lt;project-name&gt;</a:t>
            </a:r>
            <a:endParaRPr sz="18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BM Plex Mono"/>
              <a:buChar char="●"/>
            </a:pPr>
            <a:r>
              <a:rPr lang="en" sz="1800">
                <a:latin typeface="IBM Plex Mono"/>
                <a:ea typeface="IBM Plex Mono"/>
                <a:cs typeface="IBM Plex Mono"/>
                <a:sym typeface="IBM Plex Mono"/>
              </a:rPr>
              <a:t>c</a:t>
            </a:r>
            <a:r>
              <a:rPr lang="en" sz="1800">
                <a:latin typeface="IBM Plex Mono"/>
                <a:ea typeface="IBM Plex Mono"/>
                <a:cs typeface="IBM Plex Mono"/>
                <a:sym typeface="IBM Plex Mono"/>
              </a:rPr>
              <a:t>d &lt;project-name&gt;</a:t>
            </a:r>
            <a:endParaRPr sz="18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BM Plex Mono"/>
              <a:buChar char="●"/>
            </a:pPr>
            <a:r>
              <a:rPr lang="en" sz="1800">
                <a:latin typeface="IBM Plex Mono"/>
                <a:ea typeface="IBM Plex Mono"/>
                <a:cs typeface="IBM Plex Mono"/>
                <a:sym typeface="IBM Plex Mono"/>
              </a:rPr>
              <a:t>p</a:t>
            </a:r>
            <a:r>
              <a:rPr lang="en" sz="1800">
                <a:latin typeface="IBM Plex Mono"/>
                <a:ea typeface="IBM Plex Mono"/>
                <a:cs typeface="IBM Plex Mono"/>
                <a:sym typeface="IBM Plex Mono"/>
              </a:rPr>
              <a:t>ython manage.py startapp &lt;app-name&gt;</a:t>
            </a:r>
            <a:endParaRPr sz="18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BM Plex Mono"/>
              <a:buChar char="●"/>
            </a:pPr>
            <a:r>
              <a:rPr lang="en" sz="1800">
                <a:latin typeface="IBM Plex Mono"/>
                <a:ea typeface="IBM Plex Mono"/>
                <a:cs typeface="IBM Plex Mono"/>
                <a:sym typeface="IBM Plex Mono"/>
              </a:rPr>
              <a:t>p</a:t>
            </a:r>
            <a:r>
              <a:rPr lang="en" sz="1800">
                <a:latin typeface="IBM Plex Mono"/>
                <a:ea typeface="IBM Plex Mono"/>
                <a:cs typeface="IBM Plex Mono"/>
                <a:sym typeface="IBM Plex Mono"/>
              </a:rPr>
              <a:t>ython manage.py makemigrations</a:t>
            </a:r>
            <a:endParaRPr sz="18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BM Plex Mono"/>
              <a:buChar char="●"/>
            </a:pPr>
            <a:r>
              <a:rPr lang="en" sz="1800">
                <a:latin typeface="IBM Plex Mono"/>
                <a:ea typeface="IBM Plex Mono"/>
                <a:cs typeface="IBM Plex Mono"/>
                <a:sym typeface="IBM Plex Mono"/>
              </a:rPr>
              <a:t>python manage.py migrate</a:t>
            </a:r>
            <a:endParaRPr sz="18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BM Plex Mono"/>
              <a:buChar char="●"/>
            </a:pPr>
            <a:r>
              <a:rPr lang="en" sz="1800">
                <a:latin typeface="IBM Plex Mono"/>
                <a:ea typeface="IBM Plex Mono"/>
                <a:cs typeface="IBM Plex Mono"/>
                <a:sym typeface="IBM Plex Mono"/>
              </a:rPr>
              <a:t>python manage.py collectstatic</a:t>
            </a:r>
            <a:endParaRPr sz="18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BM Plex Mono"/>
              <a:buChar char="●"/>
            </a:pPr>
            <a:r>
              <a:rPr lang="en" sz="1800">
                <a:latin typeface="IBM Plex Mono"/>
                <a:ea typeface="IBM Plex Mono"/>
                <a:cs typeface="IBM Plex Mono"/>
                <a:sym typeface="IBM Plex Mono"/>
              </a:rPr>
              <a:t>python manage.py createsuperuser</a:t>
            </a:r>
            <a:endParaRPr sz="18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BM Plex Mono"/>
              <a:buChar char="●"/>
            </a:pPr>
            <a:r>
              <a:rPr lang="en" sz="1800">
                <a:latin typeface="IBM Plex Mono"/>
                <a:ea typeface="IBM Plex Mono"/>
                <a:cs typeface="IBM Plex Mono"/>
                <a:sym typeface="IBM Plex Mono"/>
              </a:rPr>
              <a:t>python manage.py runserver</a:t>
            </a:r>
            <a:endParaRPr sz="18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1297500" y="393750"/>
            <a:ext cx="7038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Models (defining data structure)</a:t>
            </a:r>
            <a:endParaRPr/>
          </a:p>
        </p:txBody>
      </p:sp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1111225" y="1169450"/>
            <a:ext cx="7225200" cy="3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95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2C4C9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# biolinks/models.py</a:t>
            </a:r>
            <a:endParaRPr sz="1000">
              <a:solidFill>
                <a:srgbClr val="A2C4C9"/>
              </a:solidFill>
              <a:highlight>
                <a:srgbClr val="181B28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695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">
                <a:solidFill>
                  <a:srgbClr val="EEFF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 django</a:t>
            </a:r>
            <a:r>
              <a:rPr lang="en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.</a:t>
            </a:r>
            <a:r>
              <a:rPr lang="en">
                <a:solidFill>
                  <a:srgbClr val="EEFF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db </a:t>
            </a:r>
            <a:r>
              <a:rPr lang="en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import</a:t>
            </a:r>
            <a:r>
              <a:rPr lang="en">
                <a:solidFill>
                  <a:srgbClr val="EEFF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 models</a:t>
            </a:r>
            <a:endParaRPr>
              <a:solidFill>
                <a:srgbClr val="C792EA"/>
              </a:solidFill>
              <a:highlight>
                <a:srgbClr val="181B28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495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792EA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class</a:t>
            </a:r>
            <a:r>
              <a:rPr lang="en">
                <a:solidFill>
                  <a:srgbClr val="EEFF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>
                <a:solidFill>
                  <a:srgbClr val="FFCB6B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BioLink</a:t>
            </a:r>
            <a:r>
              <a:rPr lang="en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">
                <a:solidFill>
                  <a:srgbClr val="C3E88D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models</a:t>
            </a:r>
            <a:r>
              <a:rPr lang="en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.</a:t>
            </a:r>
            <a:r>
              <a:rPr lang="en">
                <a:solidFill>
                  <a:srgbClr val="C3E88D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Model</a:t>
            </a:r>
            <a:r>
              <a:rPr lang="en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):</a:t>
            </a:r>
            <a:endParaRPr>
              <a:solidFill>
                <a:srgbClr val="89DDFF"/>
              </a:solidFill>
              <a:highlight>
                <a:srgbClr val="181B28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495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    name </a:t>
            </a:r>
            <a:r>
              <a:rPr lang="en">
                <a:solidFill>
                  <a:srgbClr val="C792EA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=</a:t>
            </a:r>
            <a:r>
              <a:rPr lang="en">
                <a:solidFill>
                  <a:srgbClr val="EEFF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 models</a:t>
            </a:r>
            <a:r>
              <a:rPr lang="en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.</a:t>
            </a:r>
            <a:r>
              <a:rPr lang="en">
                <a:solidFill>
                  <a:srgbClr val="82AA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CharField</a:t>
            </a:r>
            <a:r>
              <a:rPr lang="en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">
                <a:solidFill>
                  <a:srgbClr val="F78C6C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max_length</a:t>
            </a:r>
            <a:r>
              <a:rPr lang="en">
                <a:solidFill>
                  <a:srgbClr val="C792EA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=</a:t>
            </a:r>
            <a:r>
              <a:rPr lang="en">
                <a:solidFill>
                  <a:srgbClr val="F78C6C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100</a:t>
            </a:r>
            <a:r>
              <a:rPr lang="en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>
              <a:solidFill>
                <a:srgbClr val="89DDFF"/>
              </a:solidFill>
              <a:highlight>
                <a:srgbClr val="181B28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495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    link </a:t>
            </a:r>
            <a:r>
              <a:rPr lang="en">
                <a:solidFill>
                  <a:srgbClr val="C792EA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=</a:t>
            </a:r>
            <a:r>
              <a:rPr lang="en">
                <a:solidFill>
                  <a:srgbClr val="EEFF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 models</a:t>
            </a:r>
            <a:r>
              <a:rPr lang="en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.</a:t>
            </a:r>
            <a:r>
              <a:rPr lang="en">
                <a:solidFill>
                  <a:srgbClr val="82AA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URLField</a:t>
            </a:r>
            <a:r>
              <a:rPr lang="en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()</a:t>
            </a:r>
            <a:endParaRPr>
              <a:solidFill>
                <a:srgbClr val="89DDFF"/>
              </a:solidFill>
              <a:highlight>
                <a:srgbClr val="181B28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495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    owner </a:t>
            </a:r>
            <a:r>
              <a:rPr lang="en">
                <a:solidFill>
                  <a:srgbClr val="C792EA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=</a:t>
            </a:r>
            <a:r>
              <a:rPr lang="en">
                <a:solidFill>
                  <a:srgbClr val="EEFF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 models</a:t>
            </a:r>
            <a:r>
              <a:rPr lang="en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.</a:t>
            </a:r>
            <a:r>
              <a:rPr lang="en">
                <a:solidFill>
                  <a:srgbClr val="82AA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ForeignKey</a:t>
            </a:r>
            <a:r>
              <a:rPr lang="en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('</a:t>
            </a:r>
            <a:r>
              <a:rPr lang="en">
                <a:solidFill>
                  <a:srgbClr val="C3E88D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users.CustomUser</a:t>
            </a:r>
            <a:r>
              <a:rPr lang="en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',</a:t>
            </a:r>
            <a:r>
              <a:rPr lang="en">
                <a:solidFill>
                  <a:srgbClr val="82AA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>
                <a:solidFill>
                  <a:srgbClr val="F78C6C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related_name</a:t>
            </a:r>
            <a:r>
              <a:rPr lang="en">
                <a:solidFill>
                  <a:srgbClr val="C792EA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=</a:t>
            </a:r>
            <a:r>
              <a:rPr lang="en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">
                <a:solidFill>
                  <a:srgbClr val="C3E88D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bio_links</a:t>
            </a:r>
            <a:r>
              <a:rPr lang="en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',</a:t>
            </a:r>
            <a:r>
              <a:rPr lang="en">
                <a:solidFill>
                  <a:srgbClr val="82AA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>
                <a:solidFill>
                  <a:srgbClr val="F78C6C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on_delete</a:t>
            </a:r>
            <a:r>
              <a:rPr lang="en">
                <a:solidFill>
                  <a:srgbClr val="C792EA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=</a:t>
            </a:r>
            <a:r>
              <a:rPr lang="en">
                <a:solidFill>
                  <a:srgbClr val="82AA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models</a:t>
            </a:r>
            <a:r>
              <a:rPr lang="en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.</a:t>
            </a:r>
            <a:r>
              <a:rPr lang="en">
                <a:solidFill>
                  <a:srgbClr val="82AA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CASCADE</a:t>
            </a:r>
            <a:r>
              <a:rPr lang="en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>
              <a:solidFill>
                <a:srgbClr val="89DDFF"/>
              </a:solidFill>
              <a:highlight>
                <a:srgbClr val="181B28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495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    created_at </a:t>
            </a:r>
            <a:r>
              <a:rPr lang="en">
                <a:solidFill>
                  <a:srgbClr val="C792EA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=</a:t>
            </a:r>
            <a:r>
              <a:rPr lang="en">
                <a:solidFill>
                  <a:srgbClr val="EEFF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 models</a:t>
            </a:r>
            <a:r>
              <a:rPr lang="en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.</a:t>
            </a:r>
            <a:r>
              <a:rPr lang="en">
                <a:solidFill>
                  <a:srgbClr val="82AA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DateTimeField</a:t>
            </a:r>
            <a:r>
              <a:rPr lang="en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">
                <a:solidFill>
                  <a:srgbClr val="F78C6C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auto_now_add</a:t>
            </a:r>
            <a:r>
              <a:rPr lang="en">
                <a:solidFill>
                  <a:srgbClr val="C792EA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=</a:t>
            </a:r>
            <a:r>
              <a:rPr lang="en">
                <a:solidFill>
                  <a:srgbClr val="F78C6C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True</a:t>
            </a:r>
            <a:r>
              <a:rPr lang="en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>
              <a:solidFill>
                <a:srgbClr val="89DDFF"/>
              </a:solidFill>
              <a:highlight>
                <a:srgbClr val="181B28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495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    updated_at </a:t>
            </a:r>
            <a:r>
              <a:rPr lang="en">
                <a:solidFill>
                  <a:srgbClr val="C792EA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=</a:t>
            </a:r>
            <a:r>
              <a:rPr lang="en">
                <a:solidFill>
                  <a:srgbClr val="EEFF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 models</a:t>
            </a:r>
            <a:r>
              <a:rPr lang="en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.</a:t>
            </a:r>
            <a:r>
              <a:rPr lang="en">
                <a:solidFill>
                  <a:srgbClr val="82AA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DateTimeField</a:t>
            </a:r>
            <a:r>
              <a:rPr lang="en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">
                <a:solidFill>
                  <a:srgbClr val="F78C6C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auto_now</a:t>
            </a:r>
            <a:r>
              <a:rPr lang="en">
                <a:solidFill>
                  <a:srgbClr val="C792EA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=</a:t>
            </a:r>
            <a:r>
              <a:rPr lang="en">
                <a:solidFill>
                  <a:srgbClr val="F78C6C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True</a:t>
            </a:r>
            <a:r>
              <a:rPr lang="en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>
              <a:solidFill>
                <a:srgbClr val="89DDFF"/>
              </a:solidFill>
              <a:highlight>
                <a:srgbClr val="181B28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495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9DDFF"/>
              </a:solidFill>
              <a:highlight>
                <a:srgbClr val="181B28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695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r>
              <a:rPr lang="en">
                <a:solidFill>
                  <a:srgbClr val="C792EA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def</a:t>
            </a:r>
            <a:r>
              <a:rPr lang="en">
                <a:solidFill>
                  <a:srgbClr val="EEFF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>
                <a:solidFill>
                  <a:srgbClr val="82AA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__str__</a:t>
            </a:r>
            <a:r>
              <a:rPr lang="en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">
                <a:solidFill>
                  <a:srgbClr val="F78C6C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self</a:t>
            </a:r>
            <a:r>
              <a:rPr lang="en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):</a:t>
            </a:r>
            <a:endParaRPr>
              <a:solidFill>
                <a:srgbClr val="89DDFF"/>
              </a:solidFill>
              <a:highlight>
                <a:srgbClr val="181B28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695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        </a:t>
            </a:r>
            <a:r>
              <a:rPr lang="en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return</a:t>
            </a:r>
            <a:r>
              <a:rPr lang="en">
                <a:solidFill>
                  <a:srgbClr val="EEFF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>
                <a:solidFill>
                  <a:srgbClr val="C792EA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f</a:t>
            </a:r>
            <a:r>
              <a:rPr lang="en">
                <a:solidFill>
                  <a:srgbClr val="C3E88D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">
                <a:solidFill>
                  <a:srgbClr val="F78C6C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{</a:t>
            </a:r>
            <a:r>
              <a:rPr i="1" lang="en">
                <a:solidFill>
                  <a:srgbClr val="FF5370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self</a:t>
            </a:r>
            <a:r>
              <a:rPr lang="en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.</a:t>
            </a:r>
            <a:r>
              <a:rPr lang="en">
                <a:solidFill>
                  <a:srgbClr val="EEFF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name</a:t>
            </a:r>
            <a:r>
              <a:rPr lang="en">
                <a:solidFill>
                  <a:srgbClr val="F78C6C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r>
              <a:rPr lang="en">
                <a:solidFill>
                  <a:srgbClr val="C3E88D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">
                <a:solidFill>
                  <a:srgbClr val="F78C6C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{</a:t>
            </a:r>
            <a:r>
              <a:rPr i="1" lang="en">
                <a:solidFill>
                  <a:srgbClr val="FF5370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self</a:t>
            </a:r>
            <a:r>
              <a:rPr lang="en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.</a:t>
            </a:r>
            <a:r>
              <a:rPr lang="en">
                <a:solidFill>
                  <a:srgbClr val="EEFF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link</a:t>
            </a:r>
            <a:r>
              <a:rPr lang="en">
                <a:solidFill>
                  <a:srgbClr val="F78C6C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r>
              <a:rPr lang="en">
                <a:solidFill>
                  <a:srgbClr val="C3E88D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)'</a:t>
            </a:r>
            <a:endParaRPr>
              <a:solidFill>
                <a:srgbClr val="C3E88D"/>
              </a:solidFill>
              <a:highlight>
                <a:srgbClr val="181B28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495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9DDFF"/>
              </a:solidFill>
              <a:highlight>
                <a:srgbClr val="181B28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495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EFFFF"/>
              </a:solidFill>
              <a:highlight>
                <a:srgbClr val="181B28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495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EFFFF"/>
              </a:solidFill>
              <a:highlight>
                <a:srgbClr val="181B28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 (handling user requests)</a:t>
            </a:r>
            <a:endParaRPr/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2C4C9"/>
                </a:solidFill>
                <a:latin typeface="IBM Plex Mono"/>
                <a:ea typeface="IBM Plex Mono"/>
                <a:cs typeface="IBM Plex Mono"/>
                <a:sym typeface="IBM Plex Mono"/>
              </a:rPr>
              <a:t># biolinks/views.py</a:t>
            </a:r>
            <a:endParaRPr sz="1000">
              <a:solidFill>
                <a:srgbClr val="A2C4C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69565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">
                <a:solidFill>
                  <a:srgbClr val="EEFF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 biolinks</a:t>
            </a:r>
            <a:r>
              <a:rPr lang="en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.</a:t>
            </a:r>
            <a:r>
              <a:rPr lang="en">
                <a:solidFill>
                  <a:srgbClr val="EEFF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models </a:t>
            </a:r>
            <a:r>
              <a:rPr lang="en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import</a:t>
            </a:r>
            <a:r>
              <a:rPr lang="en">
                <a:solidFill>
                  <a:srgbClr val="EEFF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 BioLink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695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792EA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def</a:t>
            </a:r>
            <a:r>
              <a:rPr lang="en">
                <a:solidFill>
                  <a:srgbClr val="EEFF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>
                <a:solidFill>
                  <a:srgbClr val="82AA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bio_links_view</a:t>
            </a:r>
            <a:r>
              <a:rPr lang="en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">
                <a:solidFill>
                  <a:srgbClr val="F78C6C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request</a:t>
            </a:r>
            <a:r>
              <a:rPr lang="en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):</a:t>
            </a:r>
            <a:endParaRPr>
              <a:solidFill>
                <a:srgbClr val="89DDFF"/>
              </a:solidFill>
              <a:highlight>
                <a:srgbClr val="181B28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695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    bio_links </a:t>
            </a:r>
            <a:r>
              <a:rPr lang="en">
                <a:solidFill>
                  <a:srgbClr val="C792EA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=</a:t>
            </a:r>
            <a:r>
              <a:rPr lang="en">
                <a:solidFill>
                  <a:srgbClr val="EEFF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 BioLink</a:t>
            </a:r>
            <a:r>
              <a:rPr lang="en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.</a:t>
            </a:r>
            <a:r>
              <a:rPr lang="en">
                <a:solidFill>
                  <a:srgbClr val="EEFF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objects</a:t>
            </a:r>
            <a:r>
              <a:rPr lang="en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.</a:t>
            </a:r>
            <a:r>
              <a:rPr lang="en">
                <a:solidFill>
                  <a:srgbClr val="82AA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all</a:t>
            </a:r>
            <a:r>
              <a:rPr lang="en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()</a:t>
            </a:r>
            <a:endParaRPr>
              <a:solidFill>
                <a:srgbClr val="89DDFF"/>
              </a:solidFill>
              <a:highlight>
                <a:srgbClr val="181B28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695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    context </a:t>
            </a:r>
            <a:r>
              <a:rPr lang="en">
                <a:solidFill>
                  <a:srgbClr val="C792EA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=</a:t>
            </a:r>
            <a:r>
              <a:rPr lang="en">
                <a:solidFill>
                  <a:srgbClr val="EEFF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{'</a:t>
            </a:r>
            <a:r>
              <a:rPr lang="en">
                <a:solidFill>
                  <a:srgbClr val="C3E88D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bio_links</a:t>
            </a:r>
            <a:r>
              <a:rPr lang="en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':</a:t>
            </a:r>
            <a:r>
              <a:rPr lang="en">
                <a:solidFill>
                  <a:srgbClr val="EEFF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 bio_links</a:t>
            </a:r>
            <a:r>
              <a:rPr lang="en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solidFill>
                <a:srgbClr val="89DDFF"/>
              </a:solidFill>
              <a:highlight>
                <a:srgbClr val="181B28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695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r>
              <a:rPr lang="en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return</a:t>
            </a:r>
            <a:r>
              <a:rPr lang="en">
                <a:solidFill>
                  <a:srgbClr val="EEFF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>
                <a:solidFill>
                  <a:srgbClr val="82AA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render</a:t>
            </a:r>
            <a:r>
              <a:rPr lang="en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">
                <a:solidFill>
                  <a:srgbClr val="82AA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request</a:t>
            </a:r>
            <a:r>
              <a:rPr lang="en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r>
              <a:rPr lang="en">
                <a:solidFill>
                  <a:srgbClr val="82AA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">
                <a:solidFill>
                  <a:srgbClr val="C3E88D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biolinks/index.html</a:t>
            </a:r>
            <a:r>
              <a:rPr lang="en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',</a:t>
            </a:r>
            <a:r>
              <a:rPr lang="en">
                <a:solidFill>
                  <a:srgbClr val="82AA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 context</a:t>
            </a:r>
            <a:r>
              <a:rPr lang="en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>
              <a:solidFill>
                <a:srgbClr val="89DDFF"/>
              </a:solidFill>
              <a:highlight>
                <a:srgbClr val="181B28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Templates (presenting data with HTML)</a:t>
            </a:r>
            <a:endParaRPr/>
          </a:p>
        </p:txBody>
      </p:sp>
      <p:sp>
        <p:nvSpPr>
          <p:cNvPr id="249" name="Google Shape;249;p31"/>
          <p:cNvSpPr txBox="1"/>
          <p:nvPr>
            <p:ph idx="1" type="body"/>
          </p:nvPr>
        </p:nvSpPr>
        <p:spPr>
          <a:xfrm>
            <a:off x="1297500" y="1000125"/>
            <a:ext cx="7038900" cy="3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2C4C9"/>
                </a:solidFill>
                <a:latin typeface="IBM Plex Mono"/>
                <a:ea typeface="IBM Plex Mono"/>
                <a:cs typeface="IBM Plex Mono"/>
                <a:sym typeface="IBM Plex Mono"/>
              </a:rPr>
              <a:t>&lt;!-- templates/biolinks/index.html </a:t>
            </a:r>
            <a:r>
              <a:rPr lang="en" sz="1000">
                <a:solidFill>
                  <a:srgbClr val="A2C4C9"/>
                </a:solidFill>
                <a:latin typeface="IBM Plex Mono"/>
                <a:ea typeface="IBM Plex Mono"/>
                <a:cs typeface="IBM Plex Mono"/>
                <a:sym typeface="IBM Plex Mono"/>
              </a:rPr>
              <a:t>--&gt;</a:t>
            </a:r>
            <a:endParaRPr sz="1000">
              <a:solidFill>
                <a:srgbClr val="A2C4C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….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3043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{% for bio_link in bio_links %}</a:t>
            </a:r>
            <a:endParaRPr>
              <a:solidFill>
                <a:srgbClr val="EEFFFF"/>
              </a:solidFill>
              <a:highlight>
                <a:srgbClr val="181B28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  </a:t>
            </a:r>
            <a:r>
              <a:rPr lang="en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&lt;</a:t>
            </a:r>
            <a:r>
              <a:rPr lang="en">
                <a:solidFill>
                  <a:srgbClr val="F07178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li</a:t>
            </a:r>
            <a:r>
              <a:rPr lang="en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&gt;</a:t>
            </a:r>
            <a:endParaRPr>
              <a:solidFill>
                <a:srgbClr val="89DDFF"/>
              </a:solidFill>
              <a:highlight>
                <a:srgbClr val="181B28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     </a:t>
            </a:r>
            <a:r>
              <a:rPr lang="en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&lt;</a:t>
            </a:r>
            <a:r>
              <a:rPr lang="en">
                <a:solidFill>
                  <a:srgbClr val="F07178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a</a:t>
            </a:r>
            <a:r>
              <a:rPr lang="en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>
                <a:solidFill>
                  <a:srgbClr val="C792EA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href</a:t>
            </a:r>
            <a:r>
              <a:rPr lang="en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="</a:t>
            </a:r>
            <a:r>
              <a:rPr lang="en">
                <a:solidFill>
                  <a:srgbClr val="C3E88D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{{ bio_link.link }}</a:t>
            </a:r>
            <a:r>
              <a:rPr lang="en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" </a:t>
            </a:r>
            <a:r>
              <a:rPr lang="en">
                <a:solidFill>
                  <a:srgbClr val="C792EA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target</a:t>
            </a:r>
            <a:r>
              <a:rPr lang="en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="</a:t>
            </a:r>
            <a:r>
              <a:rPr lang="en">
                <a:solidFill>
                  <a:srgbClr val="C3E88D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_blank</a:t>
            </a:r>
            <a:r>
              <a:rPr lang="en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"&gt;</a:t>
            </a:r>
            <a:r>
              <a:rPr lang="en">
                <a:solidFill>
                  <a:srgbClr val="EEFF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{{ bio_link.name }}</a:t>
            </a:r>
            <a:r>
              <a:rPr lang="en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&lt;/</a:t>
            </a:r>
            <a:r>
              <a:rPr lang="en">
                <a:solidFill>
                  <a:srgbClr val="F07178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a</a:t>
            </a:r>
            <a:r>
              <a:rPr lang="en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&gt;</a:t>
            </a:r>
            <a:endParaRPr>
              <a:solidFill>
                <a:srgbClr val="89DDFF"/>
              </a:solidFill>
              <a:highlight>
                <a:srgbClr val="181B28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  </a:t>
            </a:r>
            <a:r>
              <a:rPr lang="en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&lt;/</a:t>
            </a:r>
            <a:r>
              <a:rPr lang="en">
                <a:solidFill>
                  <a:srgbClr val="F07178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li</a:t>
            </a:r>
            <a:r>
              <a:rPr lang="en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&gt;</a:t>
            </a:r>
            <a:endParaRPr>
              <a:solidFill>
                <a:srgbClr val="89DDFF"/>
              </a:solidFill>
              <a:highlight>
                <a:srgbClr val="181B28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{% endfor %}</a:t>
            </a:r>
            <a:endParaRPr>
              <a:solidFill>
                <a:srgbClr val="EEFFFF"/>
              </a:solidFill>
              <a:highlight>
                <a:srgbClr val="181B28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…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922925"/>
            <a:ext cx="70389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Part 0</a:t>
            </a:r>
            <a:endParaRPr sz="36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77400" y="1866375"/>
            <a:ext cx="7038900" cy="24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The Overview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 Routing (mapping URLs to views)</a:t>
            </a:r>
            <a:endParaRPr/>
          </a:p>
        </p:txBody>
      </p:sp>
      <p:sp>
        <p:nvSpPr>
          <p:cNvPr id="255" name="Google Shape;255;p32"/>
          <p:cNvSpPr txBox="1"/>
          <p:nvPr>
            <p:ph idx="1" type="body"/>
          </p:nvPr>
        </p:nvSpPr>
        <p:spPr>
          <a:xfrm>
            <a:off x="1297500" y="1011925"/>
            <a:ext cx="7038900" cy="39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2C4C9"/>
                </a:solidFill>
                <a:latin typeface="IBM Plex Mono"/>
                <a:ea typeface="IBM Plex Mono"/>
                <a:cs typeface="IBM Plex Mono"/>
                <a:sym typeface="IBM Plex Mono"/>
              </a:rPr>
              <a:t># biolinks/urls.py</a:t>
            </a:r>
            <a:endParaRPr sz="14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69565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EEFF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urlpatterns </a:t>
            </a:r>
            <a:r>
              <a:rPr lang="en" sz="1250">
                <a:solidFill>
                  <a:srgbClr val="C792EA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=</a:t>
            </a:r>
            <a:r>
              <a:rPr lang="en" sz="1250">
                <a:solidFill>
                  <a:srgbClr val="EEFF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250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[</a:t>
            </a:r>
            <a:endParaRPr sz="1250">
              <a:solidFill>
                <a:srgbClr val="89DDFF"/>
              </a:solidFill>
              <a:highlight>
                <a:srgbClr val="181B28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695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EEFF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r>
              <a:rPr lang="en" sz="1250">
                <a:solidFill>
                  <a:srgbClr val="82AA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path</a:t>
            </a:r>
            <a:r>
              <a:rPr lang="en" sz="1250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('',</a:t>
            </a:r>
            <a:r>
              <a:rPr lang="en" sz="1250">
                <a:solidFill>
                  <a:srgbClr val="82AA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 bio_links_view</a:t>
            </a:r>
            <a:r>
              <a:rPr lang="en" sz="1250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r>
              <a:rPr lang="en" sz="1250">
                <a:solidFill>
                  <a:srgbClr val="82AA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250">
                <a:solidFill>
                  <a:srgbClr val="F78C6C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name</a:t>
            </a:r>
            <a:r>
              <a:rPr lang="en" sz="1250">
                <a:solidFill>
                  <a:srgbClr val="C792EA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=</a:t>
            </a:r>
            <a:r>
              <a:rPr lang="en" sz="1250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" sz="1250">
                <a:solidFill>
                  <a:srgbClr val="C3E88D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Bio Links home</a:t>
            </a:r>
            <a:r>
              <a:rPr lang="en" sz="1250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'),</a:t>
            </a:r>
            <a:endParaRPr sz="1250">
              <a:solidFill>
                <a:srgbClr val="89DDFF"/>
              </a:solidFill>
              <a:highlight>
                <a:srgbClr val="181B28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695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]</a:t>
            </a:r>
            <a:endParaRPr sz="14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2C4C9"/>
                </a:solidFill>
                <a:latin typeface="IBM Plex Mono"/>
                <a:ea typeface="IBM Plex Mono"/>
                <a:cs typeface="IBM Plex Mono"/>
                <a:sym typeface="IBM Plex Mono"/>
              </a:rPr>
              <a:t># core/urls.py (your configuration application)</a:t>
            </a:r>
            <a:endParaRPr sz="1100">
              <a:solidFill>
                <a:srgbClr val="A2C4C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69565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EEFF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urlpatterns </a:t>
            </a:r>
            <a:r>
              <a:rPr lang="en" sz="1250">
                <a:solidFill>
                  <a:srgbClr val="C792EA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=</a:t>
            </a:r>
            <a:r>
              <a:rPr lang="en" sz="1250">
                <a:solidFill>
                  <a:srgbClr val="EEFF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250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[</a:t>
            </a:r>
            <a:endParaRPr sz="1250">
              <a:solidFill>
                <a:srgbClr val="89DDFF"/>
              </a:solidFill>
              <a:highlight>
                <a:srgbClr val="181B28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695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EEFF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r>
              <a:rPr lang="en" sz="1250">
                <a:solidFill>
                  <a:srgbClr val="82AA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path</a:t>
            </a:r>
            <a:r>
              <a:rPr lang="en" sz="1250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('',</a:t>
            </a:r>
            <a:r>
              <a:rPr lang="en" sz="1250">
                <a:solidFill>
                  <a:srgbClr val="82AA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 include</a:t>
            </a:r>
            <a:r>
              <a:rPr lang="en" sz="1250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('</a:t>
            </a:r>
            <a:r>
              <a:rPr lang="en" sz="1250">
                <a:solidFill>
                  <a:srgbClr val="C3E88D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biolinks.urls</a:t>
            </a:r>
            <a:r>
              <a:rPr lang="en" sz="1250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')),</a:t>
            </a:r>
            <a:endParaRPr sz="1250">
              <a:solidFill>
                <a:srgbClr val="89DDFF"/>
              </a:solidFill>
              <a:highlight>
                <a:srgbClr val="181B28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695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89DDFF"/>
                </a:solidFill>
                <a:highlight>
                  <a:srgbClr val="181B28"/>
                </a:highlight>
                <a:latin typeface="IBM Plex Mono"/>
                <a:ea typeface="IBM Plex Mono"/>
                <a:cs typeface="IBM Plex Mono"/>
                <a:sym typeface="IBM Plex Mono"/>
              </a:rPr>
              <a:t>]</a:t>
            </a:r>
            <a:endParaRPr sz="1250">
              <a:solidFill>
                <a:srgbClr val="89DDFF"/>
              </a:solidFill>
              <a:highlight>
                <a:srgbClr val="181B28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Building a Simple Web App</a:t>
            </a:r>
            <a:endParaRPr/>
          </a:p>
        </p:txBody>
      </p:sp>
      <p:sp>
        <p:nvSpPr>
          <p:cNvPr id="261" name="Google Shape;261;p33"/>
          <p:cNvSpPr txBox="1"/>
          <p:nvPr>
            <p:ph idx="1" type="body"/>
          </p:nvPr>
        </p:nvSpPr>
        <p:spPr>
          <a:xfrm>
            <a:off x="1297500" y="1567550"/>
            <a:ext cx="7038900" cy="27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Project Idea and Planning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Implementing Models (e.g., biolinks model)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Creating Views (e.g., displaying links)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Designing Templates (HTML with Django template tags)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Running the Application and Testing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1184850" y="539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</a:t>
            </a:r>
            <a:r>
              <a:rPr lang="en"/>
              <a:t>Conclusion and Next Steps</a:t>
            </a:r>
            <a:endParaRPr/>
          </a:p>
        </p:txBody>
      </p:sp>
      <p:sp>
        <p:nvSpPr>
          <p:cNvPr id="267" name="Google Shape;267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of key concepts learned.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Resources for further learning (Django documentation, tutorials)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Q&amp;A session.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/>
          <p:nvPr>
            <p:ph idx="1" type="body"/>
          </p:nvPr>
        </p:nvSpPr>
        <p:spPr>
          <a:xfrm>
            <a:off x="1221075" y="1116150"/>
            <a:ext cx="4365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Get the code from here (GitHub repo)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https://github.com/vk4s/advanced-django-features-demo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6717" y="1017662"/>
            <a:ext cx="3036058" cy="31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/>
          <p:nvPr>
            <p:ph type="title"/>
          </p:nvPr>
        </p:nvSpPr>
        <p:spPr>
          <a:xfrm>
            <a:off x="3313800" y="1848950"/>
            <a:ext cx="2516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latin typeface="Lato"/>
                <a:ea typeface="Lato"/>
                <a:cs typeface="Lato"/>
                <a:sym typeface="Lato"/>
              </a:rPr>
              <a:t>Thank you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idx="4294967295" type="ctrTitle"/>
          </p:nvPr>
        </p:nvSpPr>
        <p:spPr>
          <a:xfrm>
            <a:off x="1468325" y="1218450"/>
            <a:ext cx="7267500" cy="20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90"/>
              <a:t>Introduction:</a:t>
            </a:r>
            <a:endParaRPr b="1" sz="2490"/>
          </a:p>
          <a:p>
            <a:pPr indent="-38671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90"/>
              <a:buFont typeface="Montserrat"/>
              <a:buChar char="●"/>
            </a:pPr>
            <a:r>
              <a:rPr lang="en" sz="2490"/>
              <a:t>What is full-stack development?</a:t>
            </a:r>
            <a:endParaRPr sz="2490"/>
          </a:p>
          <a:p>
            <a:pPr indent="-3867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90"/>
              <a:buFont typeface="Montserrat"/>
              <a:buChar char="●"/>
            </a:pPr>
            <a:r>
              <a:rPr lang="en" sz="2490"/>
              <a:t>Why Python and Django?</a:t>
            </a:r>
            <a:endParaRPr sz="2490"/>
          </a:p>
          <a:p>
            <a:pPr indent="-3867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90"/>
              <a:buFont typeface="Montserrat"/>
              <a:buChar char="●"/>
            </a:pPr>
            <a:r>
              <a:rPr lang="en" sz="2490"/>
              <a:t>Course overview and learning objectives.</a:t>
            </a:r>
            <a:endParaRPr sz="249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5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Fullstack?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Frontend  + Backend = Fullstack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Builds both the user-facing interface and the behind-the-scenes logic of web applications.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724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Python?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694975"/>
            <a:ext cx="7493700" cy="26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/>
              <a:t>Readable and beginner-friendly syntax.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/>
              <a:t>Extensive standard library and third-party libraries.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/>
              <a:t>Cross-platform compatibility - works on Windows, Mac, and Linux.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/>
              <a:t>Large and supportive developer community for assistance.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653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Django?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30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/>
              <a:t>Batteries-included.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/>
              <a:t>Model-View-Controller (MVC) architecture for organized code.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/>
              <a:t>Secure by design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/>
              <a:t>Scalable to handle complex web applications as they grow.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/>
              <a:t>Large community and extensive documentation for support.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350425" y="653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Course Overview: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/>
              <a:t>Understand the fundamentals of full-stack development.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/>
              <a:t>Gain an introduction to Python programming.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/>
              <a:t>Explore key concepts of the Django web framework.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/>
              <a:t>Build a basic web application using Python and Django.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653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earning Objectives: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/>
              <a:t>Explain the concept of full-stack development.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/>
              <a:t>Be able to write Python code.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/>
              <a:t>Understand core functionalities of Django.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/>
              <a:t>Construct a simple web application using Python and Django.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/>
              <a:t>Understand concepts related to deployment and monitoring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Python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064650"/>
            <a:ext cx="7038900" cy="3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Simple Syntax: just like reading english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Interpreted Language: line by line execution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Multipurpose Language: web development, data science, machine learning, desktop development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Dynamic Typing: don’t need to create the variables with a specific type (e.g.: </a:t>
            </a:r>
            <a:r>
              <a:rPr i="1" lang="en" sz="1800"/>
              <a:t>int number</a:t>
            </a:r>
            <a:r>
              <a:rPr lang="en" sz="1800"/>
              <a:t>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Multi-platform: windows, linux, macos, unix, and arm, x86(32-bit), x86_64 (64-bit).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runs almost everywhere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Large Community and Ecosystem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