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72" r:id="rId4"/>
    <p:sldId id="261" r:id="rId5"/>
    <p:sldId id="273" r:id="rId6"/>
    <p:sldId id="262" r:id="rId7"/>
    <p:sldId id="274" r:id="rId8"/>
    <p:sldId id="275" r:id="rId9"/>
    <p:sldId id="259" r:id="rId10"/>
    <p:sldId id="260" r:id="rId11"/>
    <p:sldId id="277" r:id="rId12"/>
    <p:sldId id="265" r:id="rId13"/>
    <p:sldId id="270" r:id="rId14"/>
    <p:sldId id="263" r:id="rId15"/>
    <p:sldId id="271" r:id="rId16"/>
    <p:sldId id="264" r:id="rId17"/>
    <p:sldId id="279" r:id="rId18"/>
    <p:sldId id="280" r:id="rId19"/>
    <p:sldId id="266"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p:scale>
          <a:sx n="75" d="100"/>
          <a:sy n="75" d="100"/>
        </p:scale>
        <p:origin x="-1224" y="12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D86377-E7CD-4AF3-B828-9F91373CECB2}"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2BD20E2B-AD0D-47AB-8F80-FE05AB10328B}">
      <dgm:prSet/>
      <dgm:spPr/>
      <dgm:t>
        <a:bodyPr/>
        <a:lstStyle/>
        <a:p>
          <a:pPr rtl="0"/>
          <a:r>
            <a:rPr lang="en-IN" dirty="0" smtClean="0"/>
            <a:t>Design</a:t>
          </a:r>
          <a:endParaRPr lang="en-IN" dirty="0"/>
        </a:p>
      </dgm:t>
    </dgm:pt>
    <dgm:pt modelId="{EAACE8EA-FEC4-4165-A119-5DB6F6F9FD31}" type="sibTrans" cxnId="{1639F52A-DA82-4E67-A8A3-E9624E98ED29}">
      <dgm:prSet/>
      <dgm:spPr/>
      <dgm:t>
        <a:bodyPr/>
        <a:lstStyle/>
        <a:p>
          <a:endParaRPr lang="en-IN"/>
        </a:p>
      </dgm:t>
    </dgm:pt>
    <dgm:pt modelId="{6C7A7220-82EB-444E-A946-9621AE7768D0}" type="parTrans" cxnId="{1639F52A-DA82-4E67-A8A3-E9624E98ED29}">
      <dgm:prSet/>
      <dgm:spPr/>
      <dgm:t>
        <a:bodyPr/>
        <a:lstStyle/>
        <a:p>
          <a:endParaRPr lang="en-IN"/>
        </a:p>
      </dgm:t>
    </dgm:pt>
    <dgm:pt modelId="{4230F0B7-9B77-44A7-964E-51B6345897C4}" type="pres">
      <dgm:prSet presAssocID="{97D86377-E7CD-4AF3-B828-9F91373CECB2}" presName="Name0" presStyleCnt="0">
        <dgm:presLayoutVars>
          <dgm:dir/>
          <dgm:resizeHandles val="exact"/>
        </dgm:presLayoutVars>
      </dgm:prSet>
      <dgm:spPr/>
      <dgm:t>
        <a:bodyPr/>
        <a:lstStyle/>
        <a:p>
          <a:endParaRPr lang="en-IN"/>
        </a:p>
      </dgm:t>
    </dgm:pt>
    <dgm:pt modelId="{2E161FD9-E8FE-4660-B731-DE2EC3AE1FAA}" type="pres">
      <dgm:prSet presAssocID="{2BD20E2B-AD0D-47AB-8F80-FE05AB10328B}" presName="node" presStyleLbl="node1" presStyleIdx="0" presStyleCnt="1">
        <dgm:presLayoutVars>
          <dgm:bulletEnabled val="1"/>
        </dgm:presLayoutVars>
      </dgm:prSet>
      <dgm:spPr/>
      <dgm:t>
        <a:bodyPr/>
        <a:lstStyle/>
        <a:p>
          <a:endParaRPr lang="en-IN"/>
        </a:p>
      </dgm:t>
    </dgm:pt>
  </dgm:ptLst>
  <dgm:cxnLst>
    <dgm:cxn modelId="{C6AEA855-317E-4CA9-AB5A-E6D5C763DE5D}" type="presOf" srcId="{2BD20E2B-AD0D-47AB-8F80-FE05AB10328B}" destId="{2E161FD9-E8FE-4660-B731-DE2EC3AE1FAA}" srcOrd="0" destOrd="0" presId="urn:microsoft.com/office/officeart/2005/8/layout/process1"/>
    <dgm:cxn modelId="{1639F52A-DA82-4E67-A8A3-E9624E98ED29}" srcId="{97D86377-E7CD-4AF3-B828-9F91373CECB2}" destId="{2BD20E2B-AD0D-47AB-8F80-FE05AB10328B}" srcOrd="0" destOrd="0" parTransId="{6C7A7220-82EB-444E-A946-9621AE7768D0}" sibTransId="{EAACE8EA-FEC4-4165-A119-5DB6F6F9FD31}"/>
    <dgm:cxn modelId="{6263A8BA-C346-4911-828D-B4597D9E6A13}" type="presOf" srcId="{97D86377-E7CD-4AF3-B828-9F91373CECB2}" destId="{4230F0B7-9B77-44A7-964E-51B6345897C4}" srcOrd="0" destOrd="0" presId="urn:microsoft.com/office/officeart/2005/8/layout/process1"/>
    <dgm:cxn modelId="{23545244-F745-4DB8-8B27-C10A74DAAB28}" type="presParOf" srcId="{4230F0B7-9B77-44A7-964E-51B6345897C4}" destId="{2E161FD9-E8FE-4660-B731-DE2EC3AE1FAA}"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C8E56-30D2-4E4A-ACAB-05C86BF608D0}"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2CE25E55-1AFF-493E-A067-763345A8165B}">
      <dgm:prSet/>
      <dgm:spPr/>
      <dgm:t>
        <a:bodyPr/>
        <a:lstStyle/>
        <a:p>
          <a:r>
            <a:rPr lang="en-IN" dirty="0" smtClean="0"/>
            <a:t>Use Case Diagram</a:t>
          </a:r>
          <a:endParaRPr lang="en-IN" dirty="0"/>
        </a:p>
      </dgm:t>
    </dgm:pt>
    <dgm:pt modelId="{852EB20B-8F12-4DA6-B7EB-EC20B8807B9A}" type="parTrans" cxnId="{DAC7CD25-3569-4991-82B5-85E9C6AE60D3}">
      <dgm:prSet/>
      <dgm:spPr/>
      <dgm:t>
        <a:bodyPr/>
        <a:lstStyle/>
        <a:p>
          <a:endParaRPr lang="en-IN"/>
        </a:p>
      </dgm:t>
    </dgm:pt>
    <dgm:pt modelId="{D63BA16D-946F-418B-B4F5-2EC3CCC9DD3C}" type="sibTrans" cxnId="{DAC7CD25-3569-4991-82B5-85E9C6AE60D3}">
      <dgm:prSet/>
      <dgm:spPr/>
      <dgm:t>
        <a:bodyPr/>
        <a:lstStyle/>
        <a:p>
          <a:endParaRPr lang="en-IN"/>
        </a:p>
      </dgm:t>
    </dgm:pt>
    <dgm:pt modelId="{79AC0424-8D62-4C4B-B8D2-F6ABF0E51034}" type="pres">
      <dgm:prSet presAssocID="{8EAC8E56-30D2-4E4A-ACAB-05C86BF608D0}" presName="Name0" presStyleCnt="0">
        <dgm:presLayoutVars>
          <dgm:dir/>
          <dgm:resizeHandles val="exact"/>
        </dgm:presLayoutVars>
      </dgm:prSet>
      <dgm:spPr/>
      <dgm:t>
        <a:bodyPr/>
        <a:lstStyle/>
        <a:p>
          <a:endParaRPr lang="en-IN"/>
        </a:p>
      </dgm:t>
    </dgm:pt>
    <dgm:pt modelId="{01DDDAF4-BEC5-4EB8-9F1D-BC6D6A533B50}" type="pres">
      <dgm:prSet presAssocID="{2CE25E55-1AFF-493E-A067-763345A8165B}" presName="node" presStyleLbl="node1" presStyleIdx="0" presStyleCnt="1">
        <dgm:presLayoutVars>
          <dgm:bulletEnabled val="1"/>
        </dgm:presLayoutVars>
      </dgm:prSet>
      <dgm:spPr/>
      <dgm:t>
        <a:bodyPr/>
        <a:lstStyle/>
        <a:p>
          <a:endParaRPr lang="en-IN"/>
        </a:p>
      </dgm:t>
    </dgm:pt>
  </dgm:ptLst>
  <dgm:cxnLst>
    <dgm:cxn modelId="{DAC7CD25-3569-4991-82B5-85E9C6AE60D3}" srcId="{8EAC8E56-30D2-4E4A-ACAB-05C86BF608D0}" destId="{2CE25E55-1AFF-493E-A067-763345A8165B}" srcOrd="0" destOrd="0" parTransId="{852EB20B-8F12-4DA6-B7EB-EC20B8807B9A}" sibTransId="{D63BA16D-946F-418B-B4F5-2EC3CCC9DD3C}"/>
    <dgm:cxn modelId="{B7F78801-8A4D-40A3-8DDC-20D4BFC4FA38}" type="presOf" srcId="{8EAC8E56-30D2-4E4A-ACAB-05C86BF608D0}" destId="{79AC0424-8D62-4C4B-B8D2-F6ABF0E51034}" srcOrd="0" destOrd="0" presId="urn:microsoft.com/office/officeart/2005/8/layout/process1"/>
    <dgm:cxn modelId="{7B5EA89B-7953-4A05-BE82-8D5345DE282E}" type="presOf" srcId="{2CE25E55-1AFF-493E-A067-763345A8165B}" destId="{01DDDAF4-BEC5-4EB8-9F1D-BC6D6A533B50}" srcOrd="0" destOrd="0" presId="urn:microsoft.com/office/officeart/2005/8/layout/process1"/>
    <dgm:cxn modelId="{7E62183B-DD8C-4974-AA0B-9080A5D605C8}" type="presParOf" srcId="{79AC0424-8D62-4C4B-B8D2-F6ABF0E51034}" destId="{01DDDAF4-BEC5-4EB8-9F1D-BC6D6A533B50}"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A3EBFA-2C15-41DA-BD56-DE46D7159FF7}"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97B3226B-086F-4211-B3DC-E8203946C78C}">
      <dgm:prSet/>
      <dgm:spPr/>
      <dgm:t>
        <a:bodyPr/>
        <a:lstStyle/>
        <a:p>
          <a:pPr rtl="0"/>
          <a:r>
            <a:rPr lang="en-IN" smtClean="0"/>
            <a:t>ER Diagram</a:t>
          </a:r>
          <a:endParaRPr lang="en-IN"/>
        </a:p>
      </dgm:t>
    </dgm:pt>
    <dgm:pt modelId="{8D7BD47C-C793-4A07-8856-A048B9B9692A}" type="parTrans" cxnId="{CE63F523-CA42-4F72-8380-A8E35581E6AF}">
      <dgm:prSet/>
      <dgm:spPr/>
      <dgm:t>
        <a:bodyPr/>
        <a:lstStyle/>
        <a:p>
          <a:endParaRPr lang="en-IN"/>
        </a:p>
      </dgm:t>
    </dgm:pt>
    <dgm:pt modelId="{CBF95AE7-260E-427E-BA03-A636D15155C9}" type="sibTrans" cxnId="{CE63F523-CA42-4F72-8380-A8E35581E6AF}">
      <dgm:prSet/>
      <dgm:spPr/>
      <dgm:t>
        <a:bodyPr/>
        <a:lstStyle/>
        <a:p>
          <a:endParaRPr lang="en-IN"/>
        </a:p>
      </dgm:t>
    </dgm:pt>
    <dgm:pt modelId="{6298CA78-6F74-4230-92BB-4E89F0CC54C3}" type="pres">
      <dgm:prSet presAssocID="{CBA3EBFA-2C15-41DA-BD56-DE46D7159FF7}" presName="Name0" presStyleCnt="0">
        <dgm:presLayoutVars>
          <dgm:dir/>
          <dgm:resizeHandles val="exact"/>
        </dgm:presLayoutVars>
      </dgm:prSet>
      <dgm:spPr/>
      <dgm:t>
        <a:bodyPr/>
        <a:lstStyle/>
        <a:p>
          <a:endParaRPr lang="en-IN"/>
        </a:p>
      </dgm:t>
    </dgm:pt>
    <dgm:pt modelId="{25E873C7-539D-4F14-9799-F6033AC60EEE}" type="pres">
      <dgm:prSet presAssocID="{97B3226B-086F-4211-B3DC-E8203946C78C}" presName="node" presStyleLbl="node1" presStyleIdx="0" presStyleCnt="1">
        <dgm:presLayoutVars>
          <dgm:bulletEnabled val="1"/>
        </dgm:presLayoutVars>
      </dgm:prSet>
      <dgm:spPr/>
      <dgm:t>
        <a:bodyPr/>
        <a:lstStyle/>
        <a:p>
          <a:endParaRPr lang="en-IN"/>
        </a:p>
      </dgm:t>
    </dgm:pt>
  </dgm:ptLst>
  <dgm:cxnLst>
    <dgm:cxn modelId="{608193DD-E3B0-4C9D-AAD9-C6DC44BFCD8F}" type="presOf" srcId="{97B3226B-086F-4211-B3DC-E8203946C78C}" destId="{25E873C7-539D-4F14-9799-F6033AC60EEE}" srcOrd="0" destOrd="0" presId="urn:microsoft.com/office/officeart/2005/8/layout/process1"/>
    <dgm:cxn modelId="{F5D97533-16C8-41E8-A670-129D914E8E50}" type="presOf" srcId="{CBA3EBFA-2C15-41DA-BD56-DE46D7159FF7}" destId="{6298CA78-6F74-4230-92BB-4E89F0CC54C3}" srcOrd="0" destOrd="0" presId="urn:microsoft.com/office/officeart/2005/8/layout/process1"/>
    <dgm:cxn modelId="{CE63F523-CA42-4F72-8380-A8E35581E6AF}" srcId="{CBA3EBFA-2C15-41DA-BD56-DE46D7159FF7}" destId="{97B3226B-086F-4211-B3DC-E8203946C78C}" srcOrd="0" destOrd="0" parTransId="{8D7BD47C-C793-4A07-8856-A048B9B9692A}" sibTransId="{CBF95AE7-260E-427E-BA03-A636D15155C9}"/>
    <dgm:cxn modelId="{814A0A13-F11A-485B-A593-045F2FE9BA42}" type="presParOf" srcId="{6298CA78-6F74-4230-92BB-4E89F0CC54C3}" destId="{25E873C7-539D-4F14-9799-F6033AC60EEE}"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857090-8E56-4900-ADEA-639746CE6927}"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0591D7EC-B879-4CBD-ACA1-E6E1D92CF7D8}">
      <dgm:prSet/>
      <dgm:spPr/>
      <dgm:t>
        <a:bodyPr/>
        <a:lstStyle/>
        <a:p>
          <a:pPr rtl="0"/>
          <a:r>
            <a:rPr lang="en-IN" dirty="0" smtClean="0"/>
            <a:t>Planning</a:t>
          </a:r>
          <a:endParaRPr lang="en-IN" dirty="0"/>
        </a:p>
      </dgm:t>
    </dgm:pt>
    <dgm:pt modelId="{09A5D52A-EA6E-4E05-BCFE-19BCF61E7B2C}" type="parTrans" cxnId="{1C76479D-DC85-49FA-B388-D0CFE82B57A9}">
      <dgm:prSet/>
      <dgm:spPr/>
      <dgm:t>
        <a:bodyPr/>
        <a:lstStyle/>
        <a:p>
          <a:endParaRPr lang="en-IN"/>
        </a:p>
      </dgm:t>
    </dgm:pt>
    <dgm:pt modelId="{0FAE9D78-ABF9-4B55-BDC3-D4A665B99381}" type="sibTrans" cxnId="{1C76479D-DC85-49FA-B388-D0CFE82B57A9}">
      <dgm:prSet/>
      <dgm:spPr/>
      <dgm:t>
        <a:bodyPr/>
        <a:lstStyle/>
        <a:p>
          <a:endParaRPr lang="en-IN"/>
        </a:p>
      </dgm:t>
    </dgm:pt>
    <dgm:pt modelId="{588FF6FB-83C6-48BD-B31A-70EB36DDB824}" type="pres">
      <dgm:prSet presAssocID="{8A857090-8E56-4900-ADEA-639746CE6927}" presName="Name0" presStyleCnt="0">
        <dgm:presLayoutVars>
          <dgm:dir/>
          <dgm:resizeHandles val="exact"/>
        </dgm:presLayoutVars>
      </dgm:prSet>
      <dgm:spPr/>
      <dgm:t>
        <a:bodyPr/>
        <a:lstStyle/>
        <a:p>
          <a:endParaRPr lang="en-IN"/>
        </a:p>
      </dgm:t>
    </dgm:pt>
    <dgm:pt modelId="{EC5347F8-1D34-44A1-ADB6-254F4DC2F24C}" type="pres">
      <dgm:prSet presAssocID="{0591D7EC-B879-4CBD-ACA1-E6E1D92CF7D8}" presName="node" presStyleLbl="node1" presStyleIdx="0" presStyleCnt="1">
        <dgm:presLayoutVars>
          <dgm:bulletEnabled val="1"/>
        </dgm:presLayoutVars>
      </dgm:prSet>
      <dgm:spPr/>
      <dgm:t>
        <a:bodyPr/>
        <a:lstStyle/>
        <a:p>
          <a:endParaRPr lang="en-IN"/>
        </a:p>
      </dgm:t>
    </dgm:pt>
  </dgm:ptLst>
  <dgm:cxnLst>
    <dgm:cxn modelId="{5E72D84A-40A0-4D75-97F4-2E80FC2AF7B7}" type="presOf" srcId="{0591D7EC-B879-4CBD-ACA1-E6E1D92CF7D8}" destId="{EC5347F8-1D34-44A1-ADB6-254F4DC2F24C}" srcOrd="0" destOrd="0" presId="urn:microsoft.com/office/officeart/2005/8/layout/process1"/>
    <dgm:cxn modelId="{80DD0CE1-7A9B-4B90-AD19-920D60481F07}" type="presOf" srcId="{8A857090-8E56-4900-ADEA-639746CE6927}" destId="{588FF6FB-83C6-48BD-B31A-70EB36DDB824}" srcOrd="0" destOrd="0" presId="urn:microsoft.com/office/officeart/2005/8/layout/process1"/>
    <dgm:cxn modelId="{1C76479D-DC85-49FA-B388-D0CFE82B57A9}" srcId="{8A857090-8E56-4900-ADEA-639746CE6927}" destId="{0591D7EC-B879-4CBD-ACA1-E6E1D92CF7D8}" srcOrd="0" destOrd="0" parTransId="{09A5D52A-EA6E-4E05-BCFE-19BCF61E7B2C}" sibTransId="{0FAE9D78-ABF9-4B55-BDC3-D4A665B99381}"/>
    <dgm:cxn modelId="{E814CE49-2262-445D-81C5-C86E8E8C3A3E}" type="presParOf" srcId="{588FF6FB-83C6-48BD-B31A-70EB36DDB824}" destId="{EC5347F8-1D34-44A1-ADB6-254F4DC2F24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857090-8E56-4900-ADEA-639746CE6927}"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0591D7EC-B879-4CBD-ACA1-E6E1D92CF7D8}">
      <dgm:prSet/>
      <dgm:spPr/>
      <dgm:t>
        <a:bodyPr/>
        <a:lstStyle/>
        <a:p>
          <a:pPr rtl="0"/>
          <a:r>
            <a:rPr lang="en-IN" dirty="0" smtClean="0"/>
            <a:t>Planning</a:t>
          </a:r>
          <a:endParaRPr lang="en-IN" dirty="0"/>
        </a:p>
      </dgm:t>
    </dgm:pt>
    <dgm:pt modelId="{09A5D52A-EA6E-4E05-BCFE-19BCF61E7B2C}" type="parTrans" cxnId="{1C76479D-DC85-49FA-B388-D0CFE82B57A9}">
      <dgm:prSet/>
      <dgm:spPr/>
      <dgm:t>
        <a:bodyPr/>
        <a:lstStyle/>
        <a:p>
          <a:endParaRPr lang="en-IN"/>
        </a:p>
      </dgm:t>
    </dgm:pt>
    <dgm:pt modelId="{0FAE9D78-ABF9-4B55-BDC3-D4A665B99381}" type="sibTrans" cxnId="{1C76479D-DC85-49FA-B388-D0CFE82B57A9}">
      <dgm:prSet/>
      <dgm:spPr/>
      <dgm:t>
        <a:bodyPr/>
        <a:lstStyle/>
        <a:p>
          <a:endParaRPr lang="en-IN"/>
        </a:p>
      </dgm:t>
    </dgm:pt>
    <dgm:pt modelId="{588FF6FB-83C6-48BD-B31A-70EB36DDB824}" type="pres">
      <dgm:prSet presAssocID="{8A857090-8E56-4900-ADEA-639746CE6927}" presName="Name0" presStyleCnt="0">
        <dgm:presLayoutVars>
          <dgm:dir/>
          <dgm:resizeHandles val="exact"/>
        </dgm:presLayoutVars>
      </dgm:prSet>
      <dgm:spPr/>
      <dgm:t>
        <a:bodyPr/>
        <a:lstStyle/>
        <a:p>
          <a:endParaRPr lang="en-IN"/>
        </a:p>
      </dgm:t>
    </dgm:pt>
    <dgm:pt modelId="{EC5347F8-1D34-44A1-ADB6-254F4DC2F24C}" type="pres">
      <dgm:prSet presAssocID="{0591D7EC-B879-4CBD-ACA1-E6E1D92CF7D8}" presName="node" presStyleLbl="node1" presStyleIdx="0" presStyleCnt="1">
        <dgm:presLayoutVars>
          <dgm:bulletEnabled val="1"/>
        </dgm:presLayoutVars>
      </dgm:prSet>
      <dgm:spPr/>
      <dgm:t>
        <a:bodyPr/>
        <a:lstStyle/>
        <a:p>
          <a:endParaRPr lang="en-IN"/>
        </a:p>
      </dgm:t>
    </dgm:pt>
  </dgm:ptLst>
  <dgm:cxnLst>
    <dgm:cxn modelId="{5795EA80-8D3C-4B9A-B10F-17AFBC0E0046}" type="presOf" srcId="{8A857090-8E56-4900-ADEA-639746CE6927}" destId="{588FF6FB-83C6-48BD-B31A-70EB36DDB824}" srcOrd="0" destOrd="0" presId="urn:microsoft.com/office/officeart/2005/8/layout/process1"/>
    <dgm:cxn modelId="{27820F1D-58E6-4748-9F68-A12F66C1A078}" type="presOf" srcId="{0591D7EC-B879-4CBD-ACA1-E6E1D92CF7D8}" destId="{EC5347F8-1D34-44A1-ADB6-254F4DC2F24C}" srcOrd="0" destOrd="0" presId="urn:microsoft.com/office/officeart/2005/8/layout/process1"/>
    <dgm:cxn modelId="{1C76479D-DC85-49FA-B388-D0CFE82B57A9}" srcId="{8A857090-8E56-4900-ADEA-639746CE6927}" destId="{0591D7EC-B879-4CBD-ACA1-E6E1D92CF7D8}" srcOrd="0" destOrd="0" parTransId="{09A5D52A-EA6E-4E05-BCFE-19BCF61E7B2C}" sibTransId="{0FAE9D78-ABF9-4B55-BDC3-D4A665B99381}"/>
    <dgm:cxn modelId="{FDEDBE84-2C24-4A68-985F-ADDF9557FADA}" type="presParOf" srcId="{588FF6FB-83C6-48BD-B31A-70EB36DDB824}" destId="{EC5347F8-1D34-44A1-ADB6-254F4DC2F24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716A42-CBAF-46EB-9520-BB9FAD9748FD}"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9FA9336D-AA44-4AB0-8B99-54CED9461312}">
      <dgm:prSet/>
      <dgm:spPr/>
      <dgm:t>
        <a:bodyPr/>
        <a:lstStyle/>
        <a:p>
          <a:pPr rtl="0"/>
          <a:r>
            <a:rPr lang="en-IN" dirty="0" smtClean="0"/>
            <a:t>Accomplishment</a:t>
          </a:r>
          <a:endParaRPr lang="en-IN" dirty="0"/>
        </a:p>
      </dgm:t>
    </dgm:pt>
    <dgm:pt modelId="{FB1B8730-B9BB-4A85-AF48-2FC73FB695AA}" type="parTrans" cxnId="{01E8BEA9-9DC7-41D4-A657-B03A56EFCAF5}">
      <dgm:prSet/>
      <dgm:spPr/>
      <dgm:t>
        <a:bodyPr/>
        <a:lstStyle/>
        <a:p>
          <a:endParaRPr lang="en-IN"/>
        </a:p>
      </dgm:t>
    </dgm:pt>
    <dgm:pt modelId="{37F2F940-AA61-44CB-9E11-D823C49B2458}" type="sibTrans" cxnId="{01E8BEA9-9DC7-41D4-A657-B03A56EFCAF5}">
      <dgm:prSet/>
      <dgm:spPr/>
      <dgm:t>
        <a:bodyPr/>
        <a:lstStyle/>
        <a:p>
          <a:endParaRPr lang="en-IN"/>
        </a:p>
      </dgm:t>
    </dgm:pt>
    <dgm:pt modelId="{25195267-8EB4-43C0-B999-F4A1A9D42422}" type="pres">
      <dgm:prSet presAssocID="{4F716A42-CBAF-46EB-9520-BB9FAD9748FD}" presName="Name0" presStyleCnt="0">
        <dgm:presLayoutVars>
          <dgm:dir/>
          <dgm:resizeHandles val="exact"/>
        </dgm:presLayoutVars>
      </dgm:prSet>
      <dgm:spPr/>
      <dgm:t>
        <a:bodyPr/>
        <a:lstStyle/>
        <a:p>
          <a:endParaRPr lang="en-IN"/>
        </a:p>
      </dgm:t>
    </dgm:pt>
    <dgm:pt modelId="{AAD285A9-9024-49D4-8261-BCB30B66DC1D}" type="pres">
      <dgm:prSet presAssocID="{9FA9336D-AA44-4AB0-8B99-54CED9461312}" presName="node" presStyleLbl="node1" presStyleIdx="0" presStyleCnt="1">
        <dgm:presLayoutVars>
          <dgm:bulletEnabled val="1"/>
        </dgm:presLayoutVars>
      </dgm:prSet>
      <dgm:spPr/>
      <dgm:t>
        <a:bodyPr/>
        <a:lstStyle/>
        <a:p>
          <a:endParaRPr lang="en-IN"/>
        </a:p>
      </dgm:t>
    </dgm:pt>
  </dgm:ptLst>
  <dgm:cxnLst>
    <dgm:cxn modelId="{01E8BEA9-9DC7-41D4-A657-B03A56EFCAF5}" srcId="{4F716A42-CBAF-46EB-9520-BB9FAD9748FD}" destId="{9FA9336D-AA44-4AB0-8B99-54CED9461312}" srcOrd="0" destOrd="0" parTransId="{FB1B8730-B9BB-4A85-AF48-2FC73FB695AA}" sibTransId="{37F2F940-AA61-44CB-9E11-D823C49B2458}"/>
    <dgm:cxn modelId="{60BF9AC6-1328-432A-A172-2329FBACB853}" type="presOf" srcId="{9FA9336D-AA44-4AB0-8B99-54CED9461312}" destId="{AAD285A9-9024-49D4-8261-BCB30B66DC1D}" srcOrd="0" destOrd="0" presId="urn:microsoft.com/office/officeart/2005/8/layout/process1"/>
    <dgm:cxn modelId="{12C0CEA5-D508-47FA-BC19-CCA98C4FE47D}" type="presOf" srcId="{4F716A42-CBAF-46EB-9520-BB9FAD9748FD}" destId="{25195267-8EB4-43C0-B999-F4A1A9D42422}" srcOrd="0" destOrd="0" presId="urn:microsoft.com/office/officeart/2005/8/layout/process1"/>
    <dgm:cxn modelId="{177E092B-BBE3-4219-976F-6F1CDF4E5D8B}" type="presParOf" srcId="{25195267-8EB4-43C0-B999-F4A1A9D42422}" destId="{AAD285A9-9024-49D4-8261-BCB30B66DC1D}"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7334810-E29C-4012-9E9C-7B3FB31A6DA9}"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31CDD52E-0EC8-4EB1-A372-3C6730E86812}">
      <dgm:prSet/>
      <dgm:spPr/>
      <dgm:t>
        <a:bodyPr/>
        <a:lstStyle/>
        <a:p>
          <a:pPr rtl="0"/>
          <a:r>
            <a:rPr lang="en-IN" dirty="0" smtClean="0"/>
            <a:t>Lesson Learned</a:t>
          </a:r>
          <a:endParaRPr lang="en-IN" dirty="0"/>
        </a:p>
      </dgm:t>
    </dgm:pt>
    <dgm:pt modelId="{1A24E0CA-6814-4EB0-93BE-6ADCEC101803}" type="parTrans" cxnId="{6D0EBA55-B83E-438A-833A-3FF2532E14D6}">
      <dgm:prSet/>
      <dgm:spPr/>
      <dgm:t>
        <a:bodyPr/>
        <a:lstStyle/>
        <a:p>
          <a:endParaRPr lang="en-IN"/>
        </a:p>
      </dgm:t>
    </dgm:pt>
    <dgm:pt modelId="{347B0A87-C4CF-4BBD-9243-DA9D9F19AE0D}" type="sibTrans" cxnId="{6D0EBA55-B83E-438A-833A-3FF2532E14D6}">
      <dgm:prSet/>
      <dgm:spPr/>
      <dgm:t>
        <a:bodyPr/>
        <a:lstStyle/>
        <a:p>
          <a:endParaRPr lang="en-IN"/>
        </a:p>
      </dgm:t>
    </dgm:pt>
    <dgm:pt modelId="{F04A12F8-49C2-4F03-A851-81166F637987}" type="pres">
      <dgm:prSet presAssocID="{B7334810-E29C-4012-9E9C-7B3FB31A6DA9}" presName="Name0" presStyleCnt="0">
        <dgm:presLayoutVars>
          <dgm:dir/>
          <dgm:resizeHandles val="exact"/>
        </dgm:presLayoutVars>
      </dgm:prSet>
      <dgm:spPr/>
      <dgm:t>
        <a:bodyPr/>
        <a:lstStyle/>
        <a:p>
          <a:endParaRPr lang="en-IN"/>
        </a:p>
      </dgm:t>
    </dgm:pt>
    <dgm:pt modelId="{90D95FE9-26C0-473C-936A-2F2BC27A4D82}" type="pres">
      <dgm:prSet presAssocID="{31CDD52E-0EC8-4EB1-A372-3C6730E86812}" presName="node" presStyleLbl="node1" presStyleIdx="0" presStyleCnt="1">
        <dgm:presLayoutVars>
          <dgm:bulletEnabled val="1"/>
        </dgm:presLayoutVars>
      </dgm:prSet>
      <dgm:spPr/>
      <dgm:t>
        <a:bodyPr/>
        <a:lstStyle/>
        <a:p>
          <a:endParaRPr lang="en-IN"/>
        </a:p>
      </dgm:t>
    </dgm:pt>
  </dgm:ptLst>
  <dgm:cxnLst>
    <dgm:cxn modelId="{6D0EBA55-B83E-438A-833A-3FF2532E14D6}" srcId="{B7334810-E29C-4012-9E9C-7B3FB31A6DA9}" destId="{31CDD52E-0EC8-4EB1-A372-3C6730E86812}" srcOrd="0" destOrd="0" parTransId="{1A24E0CA-6814-4EB0-93BE-6ADCEC101803}" sibTransId="{347B0A87-C4CF-4BBD-9243-DA9D9F19AE0D}"/>
    <dgm:cxn modelId="{AE0D6C10-031F-47CA-9EFC-E68BAC6CFCFE}" type="presOf" srcId="{B7334810-E29C-4012-9E9C-7B3FB31A6DA9}" destId="{F04A12F8-49C2-4F03-A851-81166F637987}" srcOrd="0" destOrd="0" presId="urn:microsoft.com/office/officeart/2005/8/layout/process1"/>
    <dgm:cxn modelId="{49C4036D-A361-437E-9C93-DA73AAD2D4BC}" type="presOf" srcId="{31CDD52E-0EC8-4EB1-A372-3C6730E86812}" destId="{90D95FE9-26C0-473C-936A-2F2BC27A4D82}" srcOrd="0" destOrd="0" presId="urn:microsoft.com/office/officeart/2005/8/layout/process1"/>
    <dgm:cxn modelId="{3527B863-FB9E-4806-89D5-68F4D75ED204}" type="presParOf" srcId="{F04A12F8-49C2-4F03-A851-81166F637987}" destId="{90D95FE9-26C0-473C-936A-2F2BC27A4D82}"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161FD9-E8FE-4660-B731-DE2EC3AE1FAA}">
      <dsp:nvSpPr>
        <dsp:cNvPr id="0" name=""/>
        <dsp:cNvSpPr/>
      </dsp:nvSpPr>
      <dsp:spPr>
        <a:xfrm>
          <a:off x="4018" y="0"/>
          <a:ext cx="8221563" cy="9221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IN" sz="4000" kern="1200" dirty="0" smtClean="0"/>
            <a:t>Design</a:t>
          </a:r>
          <a:endParaRPr lang="en-IN" sz="4000" kern="1200" dirty="0"/>
        </a:p>
      </dsp:txBody>
      <dsp:txXfrm>
        <a:off x="31026" y="27008"/>
        <a:ext cx="8167547" cy="8680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DDAF4-BEC5-4EB8-9F1D-BC6D6A533B50}">
      <dsp:nvSpPr>
        <dsp:cNvPr id="0" name=""/>
        <dsp:cNvSpPr/>
      </dsp:nvSpPr>
      <dsp:spPr>
        <a:xfrm>
          <a:off x="4018" y="0"/>
          <a:ext cx="8221563" cy="7200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Use Case Diagram</a:t>
          </a:r>
          <a:endParaRPr lang="en-IN" sz="3100" kern="1200" dirty="0"/>
        </a:p>
      </dsp:txBody>
      <dsp:txXfrm>
        <a:off x="25108" y="21090"/>
        <a:ext cx="8179383" cy="6779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873C7-539D-4F14-9799-F6033AC60EEE}">
      <dsp:nvSpPr>
        <dsp:cNvPr id="0" name=""/>
        <dsp:cNvSpPr/>
      </dsp:nvSpPr>
      <dsp:spPr>
        <a:xfrm>
          <a:off x="4018" y="0"/>
          <a:ext cx="8221563" cy="9221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IN" sz="4000" kern="1200" smtClean="0"/>
            <a:t>ER Diagram</a:t>
          </a:r>
          <a:endParaRPr lang="en-IN" sz="4000" kern="1200"/>
        </a:p>
      </dsp:txBody>
      <dsp:txXfrm>
        <a:off x="31026" y="27008"/>
        <a:ext cx="8167547" cy="8680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347F8-1D34-44A1-ADB6-254F4DC2F24C}">
      <dsp:nvSpPr>
        <dsp:cNvPr id="0" name=""/>
        <dsp:cNvSpPr/>
      </dsp:nvSpPr>
      <dsp:spPr>
        <a:xfrm>
          <a:off x="4013" y="0"/>
          <a:ext cx="8211229" cy="12101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rtl="0">
            <a:lnSpc>
              <a:spcPct val="90000"/>
            </a:lnSpc>
            <a:spcBef>
              <a:spcPct val="0"/>
            </a:spcBef>
            <a:spcAft>
              <a:spcPct val="35000"/>
            </a:spcAft>
          </a:pPr>
          <a:r>
            <a:rPr lang="en-IN" sz="5200" kern="1200" dirty="0" smtClean="0"/>
            <a:t>Planning</a:t>
          </a:r>
          <a:endParaRPr lang="en-IN" sz="5200" kern="1200" dirty="0"/>
        </a:p>
      </dsp:txBody>
      <dsp:txXfrm>
        <a:off x="39457" y="35444"/>
        <a:ext cx="8140341" cy="11392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347F8-1D34-44A1-ADB6-254F4DC2F24C}">
      <dsp:nvSpPr>
        <dsp:cNvPr id="0" name=""/>
        <dsp:cNvSpPr/>
      </dsp:nvSpPr>
      <dsp:spPr>
        <a:xfrm>
          <a:off x="4013" y="0"/>
          <a:ext cx="8211229" cy="12101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rtl="0">
            <a:lnSpc>
              <a:spcPct val="90000"/>
            </a:lnSpc>
            <a:spcBef>
              <a:spcPct val="0"/>
            </a:spcBef>
            <a:spcAft>
              <a:spcPct val="35000"/>
            </a:spcAft>
          </a:pPr>
          <a:r>
            <a:rPr lang="en-IN" sz="5200" kern="1200" dirty="0" smtClean="0"/>
            <a:t>Planning</a:t>
          </a:r>
          <a:endParaRPr lang="en-IN" sz="5200" kern="1200" dirty="0"/>
        </a:p>
      </dsp:txBody>
      <dsp:txXfrm>
        <a:off x="39457" y="35444"/>
        <a:ext cx="8140341" cy="11392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285A9-9024-49D4-8261-BCB30B66DC1D}">
      <dsp:nvSpPr>
        <dsp:cNvPr id="0" name=""/>
        <dsp:cNvSpPr/>
      </dsp:nvSpPr>
      <dsp:spPr>
        <a:xfrm>
          <a:off x="4018" y="0"/>
          <a:ext cx="8221563" cy="1143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rtl="0">
            <a:lnSpc>
              <a:spcPct val="90000"/>
            </a:lnSpc>
            <a:spcBef>
              <a:spcPct val="0"/>
            </a:spcBef>
            <a:spcAft>
              <a:spcPct val="35000"/>
            </a:spcAft>
          </a:pPr>
          <a:r>
            <a:rPr lang="en-IN" sz="4900" kern="1200" dirty="0" smtClean="0"/>
            <a:t>Accomplishment</a:t>
          </a:r>
          <a:endParaRPr lang="en-IN" sz="4900" kern="1200" dirty="0"/>
        </a:p>
      </dsp:txBody>
      <dsp:txXfrm>
        <a:off x="37495" y="33477"/>
        <a:ext cx="8154609" cy="10760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95FE9-26C0-473C-936A-2F2BC27A4D82}">
      <dsp:nvSpPr>
        <dsp:cNvPr id="0" name=""/>
        <dsp:cNvSpPr/>
      </dsp:nvSpPr>
      <dsp:spPr>
        <a:xfrm>
          <a:off x="4018" y="0"/>
          <a:ext cx="8221563" cy="8501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lang="en-IN" sz="3700" kern="1200" dirty="0" smtClean="0"/>
            <a:t>Lesson Learned</a:t>
          </a:r>
          <a:endParaRPr lang="en-IN" sz="3700" kern="1200" dirty="0"/>
        </a:p>
      </dsp:txBody>
      <dsp:txXfrm>
        <a:off x="28917" y="24899"/>
        <a:ext cx="8171765" cy="80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2DD822-74B4-48C4-9ECD-0CE17DDE05D8}"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6C4702-AE87-4DD9-9625-5B19C5AAE3EB}" type="slidenum">
              <a:rPr lang="en-US" smtClean="0"/>
              <a:t>‹#›</a:t>
            </a:fld>
            <a:endParaRPr lang="en-US" dirty="0"/>
          </a:p>
        </p:txBody>
      </p:sp>
    </p:spTree>
    <p:extLst>
      <p:ext uri="{BB962C8B-B14F-4D97-AF65-F5344CB8AC3E}">
        <p14:creationId xmlns:p14="http://schemas.microsoft.com/office/powerpoint/2010/main" val="31887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2DD822-74B4-48C4-9ECD-0CE17DDE05D8}"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6C4702-AE87-4DD9-9625-5B19C5AAE3EB}" type="slidenum">
              <a:rPr lang="en-US" smtClean="0"/>
              <a:t>‹#›</a:t>
            </a:fld>
            <a:endParaRPr lang="en-US" dirty="0"/>
          </a:p>
        </p:txBody>
      </p:sp>
    </p:spTree>
    <p:extLst>
      <p:ext uri="{BB962C8B-B14F-4D97-AF65-F5344CB8AC3E}">
        <p14:creationId xmlns:p14="http://schemas.microsoft.com/office/powerpoint/2010/main" val="168148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2DD822-74B4-48C4-9ECD-0CE17DDE05D8}"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6C4702-AE87-4DD9-9625-5B19C5AAE3EB}" type="slidenum">
              <a:rPr lang="en-US" smtClean="0"/>
              <a:t>‹#›</a:t>
            </a:fld>
            <a:endParaRPr lang="en-US" dirty="0"/>
          </a:p>
        </p:txBody>
      </p:sp>
    </p:spTree>
    <p:extLst>
      <p:ext uri="{BB962C8B-B14F-4D97-AF65-F5344CB8AC3E}">
        <p14:creationId xmlns:p14="http://schemas.microsoft.com/office/powerpoint/2010/main" val="412553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2DD822-74B4-48C4-9ECD-0CE17DDE05D8}"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6C4702-AE87-4DD9-9625-5B19C5AAE3EB}" type="slidenum">
              <a:rPr lang="en-US" smtClean="0"/>
              <a:t>‹#›</a:t>
            </a:fld>
            <a:endParaRPr lang="en-US" dirty="0"/>
          </a:p>
        </p:txBody>
      </p:sp>
    </p:spTree>
    <p:extLst>
      <p:ext uri="{BB962C8B-B14F-4D97-AF65-F5344CB8AC3E}">
        <p14:creationId xmlns:p14="http://schemas.microsoft.com/office/powerpoint/2010/main" val="134976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2DD822-74B4-48C4-9ECD-0CE17DDE05D8}"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6C4702-AE87-4DD9-9625-5B19C5AAE3EB}" type="slidenum">
              <a:rPr lang="en-US" smtClean="0"/>
              <a:t>‹#›</a:t>
            </a:fld>
            <a:endParaRPr lang="en-US" dirty="0"/>
          </a:p>
        </p:txBody>
      </p:sp>
    </p:spTree>
    <p:extLst>
      <p:ext uri="{BB962C8B-B14F-4D97-AF65-F5344CB8AC3E}">
        <p14:creationId xmlns:p14="http://schemas.microsoft.com/office/powerpoint/2010/main" val="2754460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2DD822-74B4-48C4-9ECD-0CE17DDE05D8}" type="datetimeFigureOut">
              <a:rPr lang="en-US" smtClean="0"/>
              <a:t>4/13/2015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6C4702-AE87-4DD9-9625-5B19C5AAE3EB}" type="slidenum">
              <a:rPr lang="en-US" smtClean="0"/>
              <a:t>‹#›</a:t>
            </a:fld>
            <a:endParaRPr lang="en-US" dirty="0"/>
          </a:p>
        </p:txBody>
      </p:sp>
    </p:spTree>
    <p:extLst>
      <p:ext uri="{BB962C8B-B14F-4D97-AF65-F5344CB8AC3E}">
        <p14:creationId xmlns:p14="http://schemas.microsoft.com/office/powerpoint/2010/main" val="143354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2DD822-74B4-48C4-9ECD-0CE17DDE05D8}" type="datetimeFigureOut">
              <a:rPr lang="en-US" smtClean="0"/>
              <a:t>4/13/2015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36C4702-AE87-4DD9-9625-5B19C5AAE3EB}" type="slidenum">
              <a:rPr lang="en-US" smtClean="0"/>
              <a:t>‹#›</a:t>
            </a:fld>
            <a:endParaRPr lang="en-US" dirty="0"/>
          </a:p>
        </p:txBody>
      </p:sp>
    </p:spTree>
    <p:extLst>
      <p:ext uri="{BB962C8B-B14F-4D97-AF65-F5344CB8AC3E}">
        <p14:creationId xmlns:p14="http://schemas.microsoft.com/office/powerpoint/2010/main" val="194224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2DD822-74B4-48C4-9ECD-0CE17DDE05D8}" type="datetimeFigureOut">
              <a:rPr lang="en-US" smtClean="0"/>
              <a:t>4/13/2015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6C4702-AE87-4DD9-9625-5B19C5AAE3EB}" type="slidenum">
              <a:rPr lang="en-US" smtClean="0"/>
              <a:t>‹#›</a:t>
            </a:fld>
            <a:endParaRPr lang="en-US" dirty="0"/>
          </a:p>
        </p:txBody>
      </p:sp>
    </p:spTree>
    <p:extLst>
      <p:ext uri="{BB962C8B-B14F-4D97-AF65-F5344CB8AC3E}">
        <p14:creationId xmlns:p14="http://schemas.microsoft.com/office/powerpoint/2010/main" val="174200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2DD822-74B4-48C4-9ECD-0CE17DDE05D8}" type="datetimeFigureOut">
              <a:rPr lang="en-US" smtClean="0"/>
              <a:t>4/13/2015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36C4702-AE87-4DD9-9625-5B19C5AAE3EB}" type="slidenum">
              <a:rPr lang="en-US" smtClean="0"/>
              <a:t>‹#›</a:t>
            </a:fld>
            <a:endParaRPr lang="en-US" dirty="0"/>
          </a:p>
        </p:txBody>
      </p:sp>
    </p:spTree>
    <p:extLst>
      <p:ext uri="{BB962C8B-B14F-4D97-AF65-F5344CB8AC3E}">
        <p14:creationId xmlns:p14="http://schemas.microsoft.com/office/powerpoint/2010/main" val="142344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2DD822-74B4-48C4-9ECD-0CE17DDE05D8}" type="datetimeFigureOut">
              <a:rPr lang="en-US" smtClean="0"/>
              <a:t>4/13/2015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6C4702-AE87-4DD9-9625-5B19C5AAE3EB}" type="slidenum">
              <a:rPr lang="en-US" smtClean="0"/>
              <a:t>‹#›</a:t>
            </a:fld>
            <a:endParaRPr lang="en-US" dirty="0"/>
          </a:p>
        </p:txBody>
      </p:sp>
    </p:spTree>
    <p:extLst>
      <p:ext uri="{BB962C8B-B14F-4D97-AF65-F5344CB8AC3E}">
        <p14:creationId xmlns:p14="http://schemas.microsoft.com/office/powerpoint/2010/main" val="1916073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2DD822-74B4-48C4-9ECD-0CE17DDE05D8}" type="datetimeFigureOut">
              <a:rPr lang="en-US" smtClean="0"/>
              <a:t>4/13/2015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6C4702-AE87-4DD9-9625-5B19C5AAE3EB}" type="slidenum">
              <a:rPr lang="en-US" smtClean="0"/>
              <a:t>‹#›</a:t>
            </a:fld>
            <a:endParaRPr lang="en-US" dirty="0"/>
          </a:p>
        </p:txBody>
      </p:sp>
    </p:spTree>
    <p:extLst>
      <p:ext uri="{BB962C8B-B14F-4D97-AF65-F5344CB8AC3E}">
        <p14:creationId xmlns:p14="http://schemas.microsoft.com/office/powerpoint/2010/main" val="2196041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2DD822-74B4-48C4-9ECD-0CE17DDE05D8}" type="datetimeFigureOut">
              <a:rPr lang="en-US" smtClean="0"/>
              <a:t>4/13/2015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4702-AE87-4DD9-9625-5B19C5AAE3EB}" type="slidenum">
              <a:rPr lang="en-US" smtClean="0"/>
              <a:t>‹#›</a:t>
            </a:fld>
            <a:endParaRPr lang="en-US" dirty="0"/>
          </a:p>
        </p:txBody>
      </p:sp>
    </p:spTree>
    <p:extLst>
      <p:ext uri="{BB962C8B-B14F-4D97-AF65-F5344CB8AC3E}">
        <p14:creationId xmlns:p14="http://schemas.microsoft.com/office/powerpoint/2010/main" val="39642865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620689"/>
            <a:ext cx="7772400" cy="1080119"/>
          </a:xfrm>
          <a:solidFill>
            <a:schemeClr val="tx2">
              <a:lumMod val="60000"/>
              <a:lumOff val="40000"/>
            </a:schemeClr>
          </a:solidFill>
        </p:spPr>
        <p:style>
          <a:lnRef idx="1">
            <a:schemeClr val="accent5"/>
          </a:lnRef>
          <a:fillRef idx="2">
            <a:schemeClr val="accent5"/>
          </a:fillRef>
          <a:effectRef idx="1">
            <a:schemeClr val="accent5"/>
          </a:effectRef>
          <a:fontRef idx="minor">
            <a:schemeClr val="dk1"/>
          </a:fontRef>
        </p:style>
        <p:txBody>
          <a:bodyPr>
            <a:normAutofit/>
          </a:bodyPr>
          <a:lstStyle/>
          <a:p>
            <a:r>
              <a:rPr lang="en-US" b="1" dirty="0" smtClean="0">
                <a:solidFill>
                  <a:schemeClr val="bg1"/>
                </a:solidFill>
              </a:rPr>
              <a:t>INFORMATION HUB</a:t>
            </a:r>
            <a:endParaRPr lang="en-US" b="1"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45294018"/>
              </p:ext>
            </p:extLst>
          </p:nvPr>
        </p:nvGraphicFramePr>
        <p:xfrm>
          <a:off x="971600" y="3356992"/>
          <a:ext cx="7272808" cy="2291224"/>
        </p:xfrm>
        <a:graphic>
          <a:graphicData uri="http://schemas.openxmlformats.org/drawingml/2006/table">
            <a:tbl>
              <a:tblPr firstRow="1" bandRow="1">
                <a:tableStyleId>{D27102A9-8310-4765-A935-A1911B00CA55}</a:tableStyleId>
              </a:tblPr>
              <a:tblGrid>
                <a:gridCol w="3636404"/>
                <a:gridCol w="3636404"/>
              </a:tblGrid>
              <a:tr h="370840">
                <a:tc>
                  <a:txBody>
                    <a:bodyPr/>
                    <a:lstStyle/>
                    <a:p>
                      <a:r>
                        <a:rPr lang="en-US" dirty="0" smtClean="0"/>
                        <a:t>               Name</a:t>
                      </a:r>
                      <a:endParaRPr lang="en-US" dirty="0"/>
                    </a:p>
                  </a:txBody>
                  <a:tcPr/>
                </a:tc>
                <a:tc>
                  <a:txBody>
                    <a:bodyPr/>
                    <a:lstStyle/>
                    <a:p>
                      <a:r>
                        <a:rPr lang="en-US" dirty="0" smtClean="0"/>
                        <a:t>Roll No.</a:t>
                      </a:r>
                      <a:endParaRPr lang="en-US" dirty="0"/>
                    </a:p>
                  </a:txBody>
                  <a:tcPr/>
                </a:tc>
              </a:tr>
              <a:tr h="437024">
                <a:tc>
                  <a:txBody>
                    <a:bodyPr/>
                    <a:lstStyle/>
                    <a:p>
                      <a:r>
                        <a:rPr lang="en-US" dirty="0" smtClean="0"/>
                        <a:t>Vinay</a:t>
                      </a:r>
                      <a:r>
                        <a:rPr lang="en-US" baseline="0" dirty="0" smtClean="0"/>
                        <a:t>  Kumar Yadav</a:t>
                      </a:r>
                      <a:endParaRPr lang="en-US" dirty="0"/>
                    </a:p>
                  </a:txBody>
                  <a:tcPr/>
                </a:tc>
                <a:tc>
                  <a:txBody>
                    <a:bodyPr/>
                    <a:lstStyle/>
                    <a:p>
                      <a:r>
                        <a:rPr lang="en-US" dirty="0" smtClean="0"/>
                        <a:t>1301CS45 ( Group Representative</a:t>
                      </a:r>
                      <a:r>
                        <a:rPr lang="en-US" baseline="0" dirty="0" smtClean="0"/>
                        <a:t>)</a:t>
                      </a:r>
                      <a:endParaRPr lang="en-US" dirty="0"/>
                    </a:p>
                  </a:txBody>
                  <a:tcPr/>
                </a:tc>
              </a:tr>
              <a:tr h="370840">
                <a:tc>
                  <a:txBody>
                    <a:bodyPr/>
                    <a:lstStyle/>
                    <a:p>
                      <a:r>
                        <a:rPr lang="en-US" dirty="0" smtClean="0"/>
                        <a:t>Sandip</a:t>
                      </a:r>
                      <a:r>
                        <a:rPr lang="en-US" baseline="0" dirty="0" smtClean="0"/>
                        <a:t> Mandal</a:t>
                      </a:r>
                      <a:endParaRPr lang="en-US" dirty="0"/>
                    </a:p>
                  </a:txBody>
                  <a:tcPr/>
                </a:tc>
                <a:tc>
                  <a:txBody>
                    <a:bodyPr/>
                    <a:lstStyle/>
                    <a:p>
                      <a:r>
                        <a:rPr lang="en-US" dirty="0" smtClean="0"/>
                        <a:t>1301CS40</a:t>
                      </a:r>
                      <a:endParaRPr lang="en-US" dirty="0"/>
                    </a:p>
                  </a:txBody>
                  <a:tcPr/>
                </a:tc>
              </a:tr>
              <a:tr h="370840">
                <a:tc>
                  <a:txBody>
                    <a:bodyPr/>
                    <a:lstStyle/>
                    <a:p>
                      <a:r>
                        <a:rPr lang="en-US" dirty="0" smtClean="0"/>
                        <a:t>Alok Kumar</a:t>
                      </a:r>
                      <a:endParaRPr lang="en-US" dirty="0"/>
                    </a:p>
                  </a:txBody>
                  <a:tcPr/>
                </a:tc>
                <a:tc>
                  <a:txBody>
                    <a:bodyPr/>
                    <a:lstStyle/>
                    <a:p>
                      <a:r>
                        <a:rPr lang="en-US" dirty="0" smtClean="0"/>
                        <a:t>1301CS06</a:t>
                      </a:r>
                      <a:endParaRPr lang="en-US" dirty="0"/>
                    </a:p>
                  </a:txBody>
                  <a:tcPr/>
                </a:tc>
              </a:tr>
              <a:tr h="370840">
                <a:tc>
                  <a:txBody>
                    <a:bodyPr/>
                    <a:lstStyle/>
                    <a:p>
                      <a:r>
                        <a:rPr lang="en-US" dirty="0" smtClean="0"/>
                        <a:t>Ramayan Kumar</a:t>
                      </a:r>
                      <a:endParaRPr lang="en-US" dirty="0"/>
                    </a:p>
                  </a:txBody>
                  <a:tcPr/>
                </a:tc>
                <a:tc>
                  <a:txBody>
                    <a:bodyPr/>
                    <a:lstStyle/>
                    <a:p>
                      <a:r>
                        <a:rPr lang="en-US" dirty="0" smtClean="0"/>
                        <a:t>1301CS36</a:t>
                      </a:r>
                      <a:endParaRPr lang="en-US" dirty="0"/>
                    </a:p>
                  </a:txBody>
                  <a:tcPr/>
                </a:tc>
              </a:tr>
              <a:tr h="370840">
                <a:tc>
                  <a:txBody>
                    <a:bodyPr/>
                    <a:lstStyle/>
                    <a:p>
                      <a:r>
                        <a:rPr lang="en-US" dirty="0" smtClean="0"/>
                        <a:t>Kuntal Das</a:t>
                      </a:r>
                      <a:endParaRPr lang="en-US" dirty="0"/>
                    </a:p>
                  </a:txBody>
                  <a:tcPr/>
                </a:tc>
                <a:tc>
                  <a:txBody>
                    <a:bodyPr/>
                    <a:lstStyle/>
                    <a:p>
                      <a:r>
                        <a:rPr lang="en-US" dirty="0" smtClean="0"/>
                        <a:t>1301CS25</a:t>
                      </a:r>
                      <a:endParaRPr lang="en-US" dirty="0"/>
                    </a:p>
                  </a:txBody>
                  <a:tcPr/>
                </a:tc>
              </a:tr>
            </a:tbl>
          </a:graphicData>
        </a:graphic>
      </p:graphicFrame>
      <p:sp>
        <p:nvSpPr>
          <p:cNvPr id="5" name="Subtitle 4"/>
          <p:cNvSpPr>
            <a:spLocks noGrp="1"/>
          </p:cNvSpPr>
          <p:nvPr>
            <p:ph type="subTitle" idx="1"/>
          </p:nvPr>
        </p:nvSpPr>
        <p:spPr>
          <a:xfrm>
            <a:off x="1187624" y="2492896"/>
            <a:ext cx="6400800" cy="864096"/>
          </a:xfrm>
        </p:spPr>
        <p:txBody>
          <a:bodyPr/>
          <a:lstStyle/>
          <a:p>
            <a:r>
              <a:rPr lang="en-IN" b="1" u="sng" dirty="0" smtClean="0">
                <a:solidFill>
                  <a:srgbClr val="00B050"/>
                </a:solidFill>
              </a:rPr>
              <a:t>Group Members</a:t>
            </a:r>
            <a:endParaRPr lang="en-IN" b="1" u="sng" dirty="0">
              <a:solidFill>
                <a:srgbClr val="00B050"/>
              </a:solidFill>
            </a:endParaRPr>
          </a:p>
        </p:txBody>
      </p:sp>
    </p:spTree>
    <p:extLst>
      <p:ext uri="{BB962C8B-B14F-4D97-AF65-F5344CB8AC3E}">
        <p14:creationId xmlns:p14="http://schemas.microsoft.com/office/powerpoint/2010/main" val="3173917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5688632"/>
          </a:xfrm>
        </p:spPr>
        <p:txBody>
          <a:bodyPr/>
          <a:lstStyle/>
          <a:p>
            <a:pPr lvl="1">
              <a:buFont typeface="Wingdings" panose="05000000000000000000" pitchFamily="2" charset="2"/>
              <a:buChar char="Ø"/>
            </a:pPr>
            <a:r>
              <a:rPr lang="en-US" sz="2000" dirty="0">
                <a:solidFill>
                  <a:schemeClr val="tx1">
                    <a:lumMod val="95000"/>
                    <a:lumOff val="5000"/>
                  </a:schemeClr>
                </a:solidFill>
              </a:rPr>
              <a:t>They can create new department and assign their department id. They can also see current department details.</a:t>
            </a:r>
          </a:p>
          <a:p>
            <a:pPr lvl="1">
              <a:buFont typeface="Wingdings" panose="05000000000000000000" pitchFamily="2" charset="2"/>
              <a:buChar char="Ø"/>
            </a:pPr>
            <a:r>
              <a:rPr lang="en-US" sz="2000" dirty="0">
                <a:solidFill>
                  <a:schemeClr val="tx1">
                    <a:lumMod val="95000"/>
                    <a:lumOff val="5000"/>
                  </a:schemeClr>
                </a:solidFill>
              </a:rPr>
              <a:t>Admin can add new </a:t>
            </a:r>
            <a:r>
              <a:rPr lang="en-US" sz="2000" dirty="0" smtClean="0">
                <a:solidFill>
                  <a:schemeClr val="tx1">
                    <a:lumMod val="95000"/>
                    <a:lumOff val="5000"/>
                  </a:schemeClr>
                </a:solidFill>
              </a:rPr>
              <a:t>courses also.</a:t>
            </a:r>
            <a:endParaRPr lang="en-US" sz="2000" dirty="0">
              <a:solidFill>
                <a:schemeClr val="tx1">
                  <a:lumMod val="95000"/>
                  <a:lumOff val="5000"/>
                </a:schemeClr>
              </a:solidFill>
            </a:endParaRPr>
          </a:p>
          <a:p>
            <a:pPr marL="0" indent="0">
              <a:buNone/>
            </a:pPr>
            <a:r>
              <a:rPr lang="en-US" sz="2400" b="1" dirty="0"/>
              <a:t> </a:t>
            </a:r>
            <a:r>
              <a:rPr lang="en-US" sz="2400" b="1" dirty="0" smtClean="0"/>
              <a:t>     </a:t>
            </a:r>
            <a:r>
              <a:rPr lang="en-US" sz="2000" b="1" dirty="0" smtClean="0">
                <a:solidFill>
                  <a:srgbClr val="0070C0"/>
                </a:solidFill>
              </a:rPr>
              <a:t>(b) </a:t>
            </a:r>
            <a:r>
              <a:rPr lang="en-US" sz="2000" b="1" dirty="0">
                <a:solidFill>
                  <a:srgbClr val="0070C0"/>
                </a:solidFill>
              </a:rPr>
              <a:t>Admin Home Page</a:t>
            </a:r>
          </a:p>
          <a:p>
            <a:pPr lvl="1">
              <a:buFont typeface="Wingdings" panose="05000000000000000000" pitchFamily="2" charset="2"/>
              <a:buChar char="Ø"/>
            </a:pPr>
            <a:r>
              <a:rPr lang="en-US" sz="2000" dirty="0">
                <a:solidFill>
                  <a:schemeClr val="tx1">
                    <a:lumMod val="95000"/>
                    <a:lumOff val="5000"/>
                  </a:schemeClr>
                </a:solidFill>
              </a:rPr>
              <a:t>Notifications and news can be added.</a:t>
            </a:r>
          </a:p>
          <a:p>
            <a:pPr lvl="1">
              <a:buFont typeface="Wingdings" panose="05000000000000000000" pitchFamily="2" charset="2"/>
              <a:buChar char="Ø"/>
            </a:pPr>
            <a:r>
              <a:rPr lang="en-US" sz="2000" dirty="0">
                <a:solidFill>
                  <a:schemeClr val="tx1">
                    <a:lumMod val="95000"/>
                    <a:lumOff val="5000"/>
                  </a:schemeClr>
                </a:solidFill>
              </a:rPr>
              <a:t>Notifications and news can also be customized and deleted.</a:t>
            </a:r>
          </a:p>
          <a:p>
            <a:pPr lvl="1">
              <a:buFont typeface="Wingdings" panose="05000000000000000000" pitchFamily="2" charset="2"/>
              <a:buChar char="Ø"/>
            </a:pPr>
            <a:r>
              <a:rPr lang="en-US" sz="2000" dirty="0">
                <a:solidFill>
                  <a:schemeClr val="tx1">
                    <a:lumMod val="95000"/>
                    <a:lumOff val="5000"/>
                  </a:schemeClr>
                </a:solidFill>
              </a:rPr>
              <a:t>They can reset the passwords but can’t see the password . </a:t>
            </a:r>
          </a:p>
          <a:p>
            <a:pPr lvl="1">
              <a:buFont typeface="Wingdings" panose="05000000000000000000" pitchFamily="2" charset="2"/>
              <a:buChar char="Ø"/>
            </a:pPr>
            <a:r>
              <a:rPr lang="en-US" sz="2000" dirty="0">
                <a:solidFill>
                  <a:schemeClr val="tx1">
                    <a:lumMod val="95000"/>
                    <a:lumOff val="5000"/>
                  </a:schemeClr>
                </a:solidFill>
              </a:rPr>
              <a:t>They can also change their own login password.</a:t>
            </a:r>
            <a:endParaRPr lang="en-US" sz="2000" dirty="0" smtClean="0">
              <a:solidFill>
                <a:schemeClr val="tx1">
                  <a:lumMod val="95000"/>
                  <a:lumOff val="5000"/>
                </a:schemeClr>
              </a:solidFill>
            </a:endParaRPr>
          </a:p>
        </p:txBody>
      </p:sp>
    </p:spTree>
    <p:extLst>
      <p:ext uri="{BB962C8B-B14F-4D97-AF65-F5344CB8AC3E}">
        <p14:creationId xmlns:p14="http://schemas.microsoft.com/office/powerpoint/2010/main" val="4080908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marL="0" indent="0" algn="ctr">
              <a:buNone/>
            </a:pPr>
            <a:r>
              <a:rPr lang="en-US" b="1" u="sng" dirty="0" smtClean="0">
                <a:solidFill>
                  <a:srgbClr val="00B050"/>
                </a:solidFill>
              </a:rPr>
              <a:t>Specifications</a:t>
            </a:r>
          </a:p>
          <a:p>
            <a:pPr marL="0" indent="0">
              <a:buNone/>
            </a:pPr>
            <a:r>
              <a:rPr lang="en-US" dirty="0" smtClean="0">
                <a:solidFill>
                  <a:srgbClr val="0070C0"/>
                </a:solidFill>
              </a:rPr>
              <a:t>(</a:t>
            </a:r>
            <a:r>
              <a:rPr lang="en-US" sz="2800" b="1" dirty="0" smtClean="0">
                <a:solidFill>
                  <a:srgbClr val="0070C0"/>
                </a:solidFill>
              </a:rPr>
              <a:t>iii)Features for Leave mediator</a:t>
            </a:r>
          </a:p>
          <a:p>
            <a:pPr lvl="1">
              <a:buFont typeface="Wingdings" panose="05000000000000000000" pitchFamily="2" charset="2"/>
              <a:buChar char="Ø"/>
            </a:pPr>
            <a:r>
              <a:rPr lang="en-US" sz="2000" dirty="0" smtClean="0"/>
              <a:t>Leave mediator can see the leave  requests sent by faculties.</a:t>
            </a:r>
          </a:p>
          <a:p>
            <a:pPr lvl="1">
              <a:buFont typeface="Wingdings" panose="05000000000000000000" pitchFamily="2" charset="2"/>
              <a:buChar char="Ø"/>
            </a:pPr>
            <a:r>
              <a:rPr lang="en-US" sz="2000" dirty="0" smtClean="0"/>
              <a:t> They can forward it to Leave approver or reject the leave. </a:t>
            </a:r>
          </a:p>
          <a:p>
            <a:pPr lvl="1">
              <a:buFont typeface="Wingdings" panose="05000000000000000000" pitchFamily="2" charset="2"/>
              <a:buChar char="Ø"/>
            </a:pPr>
            <a:r>
              <a:rPr lang="en-US" sz="2000" dirty="0" smtClean="0"/>
              <a:t>They can also see the leave history ,remaining leaves of the selected employee and leaves of other employee during same dates</a:t>
            </a:r>
            <a:r>
              <a:rPr lang="en-US" sz="1800" dirty="0" smtClean="0"/>
              <a:t>.</a:t>
            </a:r>
          </a:p>
          <a:p>
            <a:pPr marL="0" indent="0">
              <a:buNone/>
            </a:pPr>
            <a:r>
              <a:rPr lang="en-US" sz="2800" dirty="0">
                <a:solidFill>
                  <a:srgbClr val="0070C0"/>
                </a:solidFill>
              </a:rPr>
              <a:t>(</a:t>
            </a:r>
            <a:r>
              <a:rPr lang="en-US" sz="2800" b="1" dirty="0">
                <a:solidFill>
                  <a:srgbClr val="0070C0"/>
                </a:solidFill>
              </a:rPr>
              <a:t>iv)Features for Leave </a:t>
            </a:r>
            <a:r>
              <a:rPr lang="en-US" sz="2800" b="1" dirty="0" smtClean="0">
                <a:solidFill>
                  <a:srgbClr val="0070C0"/>
                </a:solidFill>
              </a:rPr>
              <a:t>Approver</a:t>
            </a:r>
            <a:endParaRPr lang="en-US" sz="2800" b="1" dirty="0">
              <a:solidFill>
                <a:srgbClr val="0070C0"/>
              </a:solidFill>
            </a:endParaRPr>
          </a:p>
          <a:p>
            <a:pPr marL="742950" lvl="2" indent="-342900">
              <a:buFont typeface="Wingdings" panose="05000000000000000000" pitchFamily="2" charset="2"/>
              <a:buChar char="Ø"/>
            </a:pPr>
            <a:r>
              <a:rPr lang="en-US" sz="2000" dirty="0"/>
              <a:t>Leave approver can see the leave requests forwarded by the leave mediator. </a:t>
            </a:r>
          </a:p>
          <a:p>
            <a:pPr marL="742950" lvl="2" indent="-342900">
              <a:buFont typeface="Wingdings" panose="05000000000000000000" pitchFamily="2" charset="2"/>
              <a:buChar char="Ø"/>
            </a:pPr>
            <a:r>
              <a:rPr lang="en-US" sz="2000" dirty="0"/>
              <a:t>They can accept or reject the Leave .</a:t>
            </a:r>
          </a:p>
          <a:p>
            <a:pPr marL="742950" lvl="2" indent="-342900">
              <a:buFont typeface="Wingdings" panose="05000000000000000000" pitchFamily="2" charset="2"/>
              <a:buChar char="Ø"/>
            </a:pPr>
            <a:r>
              <a:rPr lang="en-US" sz="2000" dirty="0"/>
              <a:t>They can also see the leave history ,remaining leaves of the selected employee and leaves of other employee during same dates.</a:t>
            </a:r>
          </a:p>
          <a:p>
            <a:pPr lvl="1">
              <a:buFont typeface="Wingdings" panose="05000000000000000000" pitchFamily="2" charset="2"/>
              <a:buChar char="Ø"/>
            </a:pPr>
            <a:endParaRPr lang="en-US" sz="1800" dirty="0" smtClean="0"/>
          </a:p>
          <a:p>
            <a:pPr marL="457200" lvl="1" indent="0">
              <a:buNone/>
            </a:pPr>
            <a:endParaRPr lang="en-US" sz="1800" dirty="0"/>
          </a:p>
          <a:p>
            <a:pPr marL="457200" lvl="1" indent="0">
              <a:buNone/>
            </a:pPr>
            <a:endParaRPr lang="en-US" sz="1800" dirty="0"/>
          </a:p>
        </p:txBody>
      </p:sp>
    </p:spTree>
    <p:extLst>
      <p:ext uri="{BB962C8B-B14F-4D97-AF65-F5344CB8AC3E}">
        <p14:creationId xmlns:p14="http://schemas.microsoft.com/office/powerpoint/2010/main" val="1867687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692696"/>
            <a:ext cx="8229600" cy="5585867"/>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b="1" u="sng" dirty="0" smtClean="0">
                <a:solidFill>
                  <a:srgbClr val="00B050"/>
                </a:solidFill>
              </a:rPr>
              <a:t>Specifications</a:t>
            </a:r>
            <a:endParaRPr lang="en-IN" sz="2800" b="1" dirty="0" smtClean="0">
              <a:solidFill>
                <a:srgbClr val="0070C0"/>
              </a:solidFill>
            </a:endParaRPr>
          </a:p>
          <a:p>
            <a:pPr marL="0" indent="0">
              <a:buFont typeface="Arial" pitchFamily="34" charset="0"/>
              <a:buNone/>
            </a:pPr>
            <a:r>
              <a:rPr lang="en-IN" sz="2800" b="1" dirty="0" smtClean="0">
                <a:solidFill>
                  <a:srgbClr val="0070C0"/>
                </a:solidFill>
              </a:rPr>
              <a:t>(</a:t>
            </a:r>
            <a:r>
              <a:rPr lang="en-IN" sz="2800" b="1" dirty="0" smtClean="0">
                <a:solidFill>
                  <a:srgbClr val="0070C0"/>
                </a:solidFill>
              </a:rPr>
              <a:t>V)Features for students:</a:t>
            </a:r>
          </a:p>
          <a:p>
            <a:pPr marL="0" indent="0">
              <a:buFont typeface="Arial" pitchFamily="34" charset="0"/>
              <a:buNone/>
            </a:pPr>
            <a:r>
              <a:rPr lang="en-US" sz="2000" b="1" dirty="0" smtClean="0">
                <a:solidFill>
                  <a:srgbClr val="0070C0"/>
                </a:solidFill>
              </a:rPr>
              <a:t>    (a)</a:t>
            </a:r>
            <a:r>
              <a:rPr lang="en-US" sz="2400" b="1" dirty="0" smtClean="0">
                <a:solidFill>
                  <a:srgbClr val="0070C0"/>
                </a:solidFill>
              </a:rPr>
              <a:t> </a:t>
            </a:r>
            <a:r>
              <a:rPr lang="en-US" sz="2000" b="1" dirty="0" smtClean="0">
                <a:solidFill>
                  <a:srgbClr val="0070C0"/>
                </a:solidFill>
              </a:rPr>
              <a:t>Current courses</a:t>
            </a:r>
          </a:p>
          <a:p>
            <a:pPr lvl="1">
              <a:buFont typeface="Wingdings" panose="05000000000000000000" pitchFamily="2" charset="2"/>
              <a:buChar char="Ø"/>
            </a:pPr>
            <a:r>
              <a:rPr lang="en-US" sz="2000" dirty="0" smtClean="0"/>
              <a:t>Students can view the all the courses of their current semester, along with the name of the course </a:t>
            </a:r>
            <a:r>
              <a:rPr lang="en-US" sz="2000" dirty="0" smtClean="0"/>
              <a:t>instructor </a:t>
            </a:r>
            <a:r>
              <a:rPr lang="en-US" sz="2000" dirty="0" smtClean="0"/>
              <a:t>and the corresponding </a:t>
            </a:r>
            <a:r>
              <a:rPr lang="en-US" sz="2000" dirty="0" smtClean="0"/>
              <a:t> L-T-P-C </a:t>
            </a:r>
            <a:r>
              <a:rPr lang="en-US" sz="2000" dirty="0" smtClean="0"/>
              <a:t>values.</a:t>
            </a:r>
          </a:p>
          <a:p>
            <a:pPr marL="0" indent="0">
              <a:buFont typeface="Arial" pitchFamily="34" charset="0"/>
              <a:buNone/>
            </a:pPr>
            <a:r>
              <a:rPr lang="en-US" sz="2400" b="1" dirty="0" smtClean="0"/>
              <a:t>   </a:t>
            </a:r>
            <a:r>
              <a:rPr lang="en-US" sz="2000" b="1" dirty="0" smtClean="0">
                <a:solidFill>
                  <a:srgbClr val="0070C0"/>
                </a:solidFill>
              </a:rPr>
              <a:t>(b)  Marks</a:t>
            </a:r>
          </a:p>
          <a:p>
            <a:pPr lvl="1">
              <a:buFont typeface="Wingdings" pitchFamily="2" charset="2"/>
              <a:buChar char="Ø"/>
            </a:pPr>
            <a:r>
              <a:rPr lang="en-US" sz="2000" dirty="0" smtClean="0"/>
              <a:t>Students can check the marks of any particular exam of any particular course of the current </a:t>
            </a:r>
            <a:r>
              <a:rPr lang="en-US" sz="2000" dirty="0" smtClean="0"/>
              <a:t>semester and also the average and the maximum marks in those exams.</a:t>
            </a:r>
            <a:endParaRPr lang="en-US" sz="2000" b="1" dirty="0" smtClean="0"/>
          </a:p>
          <a:p>
            <a:pPr marL="0" indent="0">
              <a:buFont typeface="Arial" pitchFamily="34" charset="0"/>
              <a:buNone/>
            </a:pPr>
            <a:r>
              <a:rPr lang="en-US" sz="2000" b="1" dirty="0" smtClean="0">
                <a:solidFill>
                  <a:srgbClr val="0070C0"/>
                </a:solidFill>
              </a:rPr>
              <a:t>    (c)</a:t>
            </a:r>
            <a:r>
              <a:rPr lang="en-US" sz="2400" b="1" dirty="0" smtClean="0">
                <a:solidFill>
                  <a:srgbClr val="0070C0"/>
                </a:solidFill>
              </a:rPr>
              <a:t> </a:t>
            </a:r>
            <a:r>
              <a:rPr lang="en-US" sz="2000" b="1" dirty="0" smtClean="0">
                <a:solidFill>
                  <a:srgbClr val="0070C0"/>
                </a:solidFill>
              </a:rPr>
              <a:t>Attendance</a:t>
            </a:r>
          </a:p>
          <a:p>
            <a:pPr lvl="1">
              <a:buFont typeface="Wingdings" pitchFamily="2" charset="2"/>
              <a:buChar char="Ø"/>
            </a:pPr>
            <a:r>
              <a:rPr lang="en-US" sz="2000" dirty="0" smtClean="0"/>
              <a:t>Students can check their attendance of each course. </a:t>
            </a:r>
          </a:p>
          <a:p>
            <a:pPr marL="0" indent="0">
              <a:buFont typeface="Arial" pitchFamily="34" charset="0"/>
              <a:buNone/>
            </a:pPr>
            <a:r>
              <a:rPr lang="en-US" sz="2400" b="1" dirty="0" smtClean="0"/>
              <a:t>   </a:t>
            </a:r>
            <a:r>
              <a:rPr lang="en-US" sz="2000" b="1" dirty="0" smtClean="0">
                <a:solidFill>
                  <a:srgbClr val="0070C0"/>
                </a:solidFill>
              </a:rPr>
              <a:t>(d)  Resource sharing</a:t>
            </a:r>
          </a:p>
          <a:p>
            <a:pPr lvl="1">
              <a:buFont typeface="Wingdings" pitchFamily="2" charset="2"/>
              <a:buChar char="Ø"/>
            </a:pPr>
            <a:r>
              <a:rPr lang="en-US" sz="2000" dirty="0" smtClean="0"/>
              <a:t>Any student </a:t>
            </a:r>
            <a:r>
              <a:rPr lang="en-US" sz="2000" dirty="0" smtClean="0"/>
              <a:t>can upload </a:t>
            </a:r>
            <a:r>
              <a:rPr lang="en-US" sz="2000" dirty="0" smtClean="0"/>
              <a:t>file </a:t>
            </a:r>
            <a:r>
              <a:rPr lang="en-US" sz="2000" dirty="0" smtClean="0"/>
              <a:t>for any course.</a:t>
            </a:r>
          </a:p>
          <a:p>
            <a:pPr lvl="1">
              <a:buFont typeface="Wingdings" pitchFamily="2" charset="2"/>
              <a:buChar char="Ø"/>
            </a:pPr>
            <a:r>
              <a:rPr lang="en-US" sz="2000" dirty="0" smtClean="0"/>
              <a:t>Other students </a:t>
            </a:r>
            <a:r>
              <a:rPr lang="en-US" sz="2000" dirty="0" smtClean="0"/>
              <a:t>can download files </a:t>
            </a:r>
            <a:r>
              <a:rPr lang="en-US" sz="2000" dirty="0" smtClean="0"/>
              <a:t>verified by the respective faculties</a:t>
            </a:r>
            <a:r>
              <a:rPr lang="en-US" sz="2000" dirty="0" smtClean="0"/>
              <a:t> for</a:t>
            </a:r>
            <a:r>
              <a:rPr lang="en-US" sz="2000" dirty="0" smtClean="0"/>
              <a:t> </a:t>
            </a:r>
            <a:r>
              <a:rPr lang="en-US" sz="2000" dirty="0" smtClean="0"/>
              <a:t>any course. </a:t>
            </a:r>
          </a:p>
          <a:p>
            <a:pPr lvl="1">
              <a:buFont typeface="Wingdings" pitchFamily="2" charset="2"/>
              <a:buChar char="Ø"/>
            </a:pPr>
            <a:endParaRPr lang="en-US" sz="2000" b="1" dirty="0" smtClean="0"/>
          </a:p>
          <a:p>
            <a:pPr marL="0" indent="0">
              <a:buFont typeface="Arial" pitchFamily="34" charset="0"/>
              <a:buNone/>
            </a:pPr>
            <a:endParaRPr lang="en-IN" sz="2800" b="1" dirty="0" smtClean="0">
              <a:solidFill>
                <a:srgbClr val="0070C0"/>
              </a:solidFill>
            </a:endParaRPr>
          </a:p>
        </p:txBody>
      </p:sp>
    </p:spTree>
    <p:extLst>
      <p:ext uri="{BB962C8B-B14F-4D97-AF65-F5344CB8AC3E}">
        <p14:creationId xmlns:p14="http://schemas.microsoft.com/office/powerpoint/2010/main" val="2554521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83608038"/>
              </p:ext>
            </p:extLst>
          </p:nvPr>
        </p:nvGraphicFramePr>
        <p:xfrm>
          <a:off x="539552" y="2708920"/>
          <a:ext cx="8229600" cy="922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9173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842520227"/>
              </p:ext>
            </p:extLst>
          </p:nvPr>
        </p:nvGraphicFramePr>
        <p:xfrm>
          <a:off x="457200" y="116632"/>
          <a:ext cx="8229600" cy="720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subTitle" idx="1"/>
          </p:nvPr>
        </p:nvSpPr>
        <p:spPr>
          <a:xfrm>
            <a:off x="611560" y="1412776"/>
            <a:ext cx="7776864" cy="5184576"/>
          </a:xfrm>
        </p:spPr>
        <p:txBody>
          <a:bodyPr/>
          <a:lstStyle/>
          <a:p>
            <a:pPr marL="0" indent="0">
              <a:buNone/>
            </a:pPr>
            <a:r>
              <a:rPr lang="en-US" b="1" u="sng" dirty="0" smtClean="0">
                <a:solidFill>
                  <a:srgbClr val="0070C0"/>
                </a:solidFill>
              </a:rPr>
              <a:t>Use Case Diagram       </a:t>
            </a:r>
          </a:p>
          <a:p>
            <a:pPr marL="0" indent="0">
              <a:buNone/>
            </a:pPr>
            <a:r>
              <a:rPr lang="en-US" b="1" u="sng" dirty="0" smtClean="0">
                <a:solidFill>
                  <a:srgbClr val="0070C0"/>
                </a:solidFill>
              </a:rPr>
              <a:t>                            </a:t>
            </a:r>
            <a:endParaRPr lang="en-US" b="1" u="sng" dirty="0">
              <a:solidFill>
                <a:srgbClr val="0070C0"/>
              </a:solidFill>
            </a:endParaRPr>
          </a:p>
        </p:txBody>
      </p:sp>
      <p:pic>
        <p:nvPicPr>
          <p:cNvPr id="7" name="Content Placeholder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836712"/>
            <a:ext cx="9144000" cy="5904656"/>
          </a:xfrm>
          <a:prstGeom prst="rect">
            <a:avLst/>
          </a:prstGeom>
        </p:spPr>
      </p:pic>
    </p:spTree>
    <p:extLst>
      <p:ext uri="{BB962C8B-B14F-4D97-AF65-F5344CB8AC3E}">
        <p14:creationId xmlns:p14="http://schemas.microsoft.com/office/powerpoint/2010/main" val="1378392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922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323528" y="1412776"/>
            <a:ext cx="8568952" cy="5445224"/>
          </a:xfrm>
        </p:spPr>
      </p:pic>
    </p:spTree>
    <p:extLst>
      <p:ext uri="{BB962C8B-B14F-4D97-AF65-F5344CB8AC3E}">
        <p14:creationId xmlns:p14="http://schemas.microsoft.com/office/powerpoint/2010/main" val="4252120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745225204"/>
              </p:ext>
            </p:extLst>
          </p:nvPr>
        </p:nvGraphicFramePr>
        <p:xfrm>
          <a:off x="457200" y="274638"/>
          <a:ext cx="8219256" cy="1210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marL="0" indent="0">
              <a:buNone/>
            </a:pPr>
            <a:r>
              <a:rPr lang="en-IN" sz="2800" dirty="0" smtClean="0"/>
              <a:t>The software development cycle we followed for our software project is Evolutionary Model. This was the first web designing experience for all of us. So we </a:t>
            </a:r>
            <a:r>
              <a:rPr lang="en-IN" sz="2800" dirty="0" smtClean="0"/>
              <a:t>require</a:t>
            </a:r>
            <a:r>
              <a:rPr lang="en-IN" sz="2800" dirty="0" smtClean="0"/>
              <a:t>d feedback at every stage. Any other SDLC would not have been as beneficial fo</a:t>
            </a:r>
            <a:r>
              <a:rPr lang="en-IN" sz="2800" dirty="0" smtClean="0"/>
              <a:t>r us given our experience and knowledge. We kept adding functionalities to all are modules as per the suggestions given by the users.</a:t>
            </a:r>
            <a:endParaRPr lang="en-IN" dirty="0"/>
          </a:p>
        </p:txBody>
      </p:sp>
    </p:spTree>
    <p:extLst>
      <p:ext uri="{BB962C8B-B14F-4D97-AF65-F5344CB8AC3E}">
        <p14:creationId xmlns:p14="http://schemas.microsoft.com/office/powerpoint/2010/main" val="3628407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IN" sz="2800" dirty="0" smtClean="0"/>
              <a:t>Since our project is all about data flow we did not require any additional hardware for our software. It can easily be used on any device capable of web browsing.</a:t>
            </a:r>
          </a:p>
          <a:p>
            <a:pPr>
              <a:buFont typeface="Wingdings" panose="05000000000000000000" pitchFamily="2" charset="2"/>
              <a:buChar char="Ø"/>
            </a:pPr>
            <a:r>
              <a:rPr lang="en-IN" sz="2800" dirty="0" smtClean="0"/>
              <a:t>We used ASP.NET framework for our project.</a:t>
            </a:r>
          </a:p>
          <a:p>
            <a:pPr>
              <a:buFont typeface="Wingdings" panose="05000000000000000000" pitchFamily="2" charset="2"/>
              <a:buChar char="Ø"/>
            </a:pPr>
            <a:r>
              <a:rPr lang="en-IN" sz="2800" dirty="0" smtClean="0"/>
              <a:t>We laid huge emphasis on our database because we had to provide too many functionalities which required proper synchronization of data.</a:t>
            </a:r>
          </a:p>
          <a:p>
            <a:pPr>
              <a:buFont typeface="Wingdings" panose="05000000000000000000" pitchFamily="2" charset="2"/>
              <a:buChar char="Ø"/>
            </a:pPr>
            <a:r>
              <a:rPr lang="en-IN" sz="2800" dirty="0" smtClean="0"/>
              <a:t>We used to keep our objectives on week basis and analysed the work done after completion of the week.</a:t>
            </a:r>
            <a:endParaRPr lang="en-IN" sz="2800" dirty="0"/>
          </a:p>
        </p:txBody>
      </p:sp>
      <p:graphicFrame>
        <p:nvGraphicFramePr>
          <p:cNvPr id="4" name="Diagram 3"/>
          <p:cNvGraphicFramePr/>
          <p:nvPr>
            <p:extLst>
              <p:ext uri="{D42A27DB-BD31-4B8C-83A1-F6EECF244321}">
                <p14:modId xmlns:p14="http://schemas.microsoft.com/office/powerpoint/2010/main" val="3317677408"/>
              </p:ext>
            </p:extLst>
          </p:nvPr>
        </p:nvGraphicFramePr>
        <p:xfrm>
          <a:off x="457200" y="274638"/>
          <a:ext cx="8219256" cy="1210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0296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400" dirty="0" smtClean="0"/>
              <a:t>After adding each functionality the person who did it used to test it followed by some other group member who used to counter check it.</a:t>
            </a:r>
          </a:p>
          <a:p>
            <a:pPr>
              <a:buFont typeface="Wingdings" panose="05000000000000000000" pitchFamily="2" charset="2"/>
              <a:buChar char="Ø"/>
            </a:pPr>
            <a:r>
              <a:rPr lang="en-IN" sz="2400" dirty="0" smtClean="0"/>
              <a:t>We also used to test the synchronization of different functionalities.</a:t>
            </a:r>
          </a:p>
          <a:p>
            <a:pPr>
              <a:buFont typeface="Wingdings" panose="05000000000000000000" pitchFamily="2" charset="2"/>
              <a:buChar char="Ø"/>
            </a:pPr>
            <a:r>
              <a:rPr lang="en-IN" sz="2400" dirty="0" smtClean="0"/>
              <a:t>Before applying any new strategy we used to discuss its correctness and feasibility.</a:t>
            </a:r>
          </a:p>
          <a:p>
            <a:pPr>
              <a:buFont typeface="Wingdings" panose="05000000000000000000" pitchFamily="2" charset="2"/>
              <a:buChar char="Ø"/>
            </a:pPr>
            <a:r>
              <a:rPr lang="en-IN" sz="2400" dirty="0" smtClean="0"/>
              <a:t>We also invited other students to test and review our work for security and errors.</a:t>
            </a:r>
          </a:p>
          <a:p>
            <a:pPr>
              <a:buFont typeface="Wingdings" panose="05000000000000000000" pitchFamily="2" charset="2"/>
              <a:buChar char="Ø"/>
            </a:pPr>
            <a:r>
              <a:rPr lang="en-IN" sz="2400" dirty="0" smtClean="0"/>
              <a:t>Sometimes we also used to follow pair programming for testing.</a:t>
            </a:r>
            <a:endParaRPr lang="en-IN" sz="2400" dirty="0"/>
          </a:p>
        </p:txBody>
      </p:sp>
      <p:grpSp>
        <p:nvGrpSpPr>
          <p:cNvPr id="4" name="Group 3"/>
          <p:cNvGrpSpPr/>
          <p:nvPr/>
        </p:nvGrpSpPr>
        <p:grpSpPr>
          <a:xfrm>
            <a:off x="430941" y="260648"/>
            <a:ext cx="8211229" cy="1210146"/>
            <a:chOff x="4013" y="0"/>
            <a:chExt cx="8211229" cy="1210146"/>
          </a:xfrm>
        </p:grpSpPr>
        <p:sp>
          <p:nvSpPr>
            <p:cNvPr id="5" name="Rounded Rectangle 4"/>
            <p:cNvSpPr/>
            <p:nvPr/>
          </p:nvSpPr>
          <p:spPr>
            <a:xfrm>
              <a:off x="4013" y="0"/>
              <a:ext cx="8211229" cy="1210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4"/>
            <p:cNvSpPr/>
            <p:nvPr/>
          </p:nvSpPr>
          <p:spPr>
            <a:xfrm>
              <a:off x="39457" y="35444"/>
              <a:ext cx="8140341" cy="11392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8120" tIns="198120" rIns="198120" bIns="198120" numCol="1" spcCol="1270" anchor="ctr" anchorCtr="0">
              <a:noAutofit/>
            </a:bodyPr>
            <a:lstStyle/>
            <a:p>
              <a:pPr lvl="0" algn="ctr" defTabSz="2311400" rtl="0">
                <a:lnSpc>
                  <a:spcPct val="90000"/>
                </a:lnSpc>
                <a:spcBef>
                  <a:spcPct val="0"/>
                </a:spcBef>
                <a:spcAft>
                  <a:spcPct val="35000"/>
                </a:spcAft>
              </a:pPr>
              <a:r>
                <a:rPr lang="en-IN" sz="5200" dirty="0" smtClean="0"/>
                <a:t>Testing</a:t>
              </a:r>
              <a:endParaRPr lang="en-IN" sz="5200" kern="1200" dirty="0"/>
            </a:p>
          </p:txBody>
        </p:sp>
      </p:grpSp>
    </p:spTree>
    <p:extLst>
      <p:ext uri="{BB962C8B-B14F-4D97-AF65-F5344CB8AC3E}">
        <p14:creationId xmlns:p14="http://schemas.microsoft.com/office/powerpoint/2010/main" val="4034166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lnSpcReduction="10000"/>
          </a:bodyPr>
          <a:lstStyle/>
          <a:p>
            <a:pPr marL="0" indent="0">
              <a:buNone/>
            </a:pPr>
            <a:r>
              <a:rPr lang="en-IN" sz="2400" dirty="0" smtClean="0">
                <a:latin typeface="+mj-lt"/>
              </a:rPr>
              <a:t>We did a lot to complete the proposed modules, kept adding functionalities to our modules according to user requirements and our quite satisfied with what we have achieved given that we started from nowhere. It is a universal fact that nothing is 100 % complete. There is always some scope for improvement in everything. We feel the same for our project too. We feel that it is </a:t>
            </a:r>
            <a:r>
              <a:rPr lang="en-IN" sz="2400" b="1" dirty="0" smtClean="0">
                <a:latin typeface="+mj-lt"/>
              </a:rPr>
              <a:t>Partially Complete</a:t>
            </a:r>
            <a:r>
              <a:rPr lang="en-IN" sz="2400" dirty="0" smtClean="0">
                <a:latin typeface="+mj-lt"/>
              </a:rPr>
              <a:t>. We had to complete our project within the given time constraints plus there were a lot of functionalities to implement.</a:t>
            </a:r>
          </a:p>
          <a:p>
            <a:pPr marL="0" indent="0">
              <a:buNone/>
            </a:pPr>
            <a:r>
              <a:rPr lang="en-IN" sz="2400" dirty="0" smtClean="0">
                <a:latin typeface="+mj-lt"/>
              </a:rPr>
              <a:t>We do feel that our GUI could have been better. Some of the functionalities could also have been manipulated to make them more useful. Apart from that we feel our project has met its objectives.</a:t>
            </a:r>
            <a:endParaRPr lang="en-IN" sz="2400" dirty="0" smtClean="0">
              <a:latin typeface="+mj-lt"/>
            </a:endParaRPr>
          </a:p>
          <a:p>
            <a:pPr marL="0" indent="0">
              <a:buNone/>
            </a:pPr>
            <a:r>
              <a:rPr lang="en-IN" sz="2400" b="1" dirty="0">
                <a:solidFill>
                  <a:srgbClr val="0070C0"/>
                </a:solidFill>
              </a:rPr>
              <a:t> </a:t>
            </a:r>
            <a:r>
              <a:rPr lang="en-IN" sz="2400" b="1" dirty="0" smtClean="0">
                <a:solidFill>
                  <a:srgbClr val="0070C0"/>
                </a:solidFill>
              </a:rPr>
              <a:t>    </a:t>
            </a:r>
          </a:p>
          <a:p>
            <a:pPr marL="0" indent="0">
              <a:buNone/>
            </a:pPr>
            <a:r>
              <a:rPr lang="en-IN" dirty="0" smtClean="0">
                <a:solidFill>
                  <a:srgbClr val="0070C0"/>
                </a:solidFill>
              </a:rPr>
              <a:t>      </a:t>
            </a:r>
          </a:p>
          <a:p>
            <a:pPr marL="0" indent="0">
              <a:buNone/>
            </a:pPr>
            <a:endParaRPr lang="en-IN" dirty="0"/>
          </a:p>
        </p:txBody>
      </p:sp>
    </p:spTree>
    <p:extLst>
      <p:ext uri="{BB962C8B-B14F-4D97-AF65-F5344CB8AC3E}">
        <p14:creationId xmlns:p14="http://schemas.microsoft.com/office/powerpoint/2010/main" val="3614113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92696"/>
            <a:ext cx="7772400" cy="891530"/>
          </a:xfrm>
        </p:spPr>
        <p:txBody>
          <a:bodyPr/>
          <a:lstStyle/>
          <a:p>
            <a:r>
              <a:rPr lang="en-IN" b="1" dirty="0" smtClean="0"/>
              <a:t>Goal and Specification</a:t>
            </a:r>
            <a:endParaRPr lang="en-IN" b="1" dirty="0"/>
          </a:p>
        </p:txBody>
      </p:sp>
      <p:sp>
        <p:nvSpPr>
          <p:cNvPr id="4" name="Subtitle 3"/>
          <p:cNvSpPr>
            <a:spLocks noGrp="1"/>
          </p:cNvSpPr>
          <p:nvPr>
            <p:ph type="subTitle" idx="1"/>
          </p:nvPr>
        </p:nvSpPr>
        <p:spPr>
          <a:xfrm>
            <a:off x="611560" y="1628800"/>
            <a:ext cx="7920880" cy="4608512"/>
          </a:xfrm>
        </p:spPr>
        <p:txBody>
          <a:bodyPr>
            <a:normAutofit fontScale="62500" lnSpcReduction="20000"/>
          </a:bodyPr>
          <a:lstStyle/>
          <a:p>
            <a:r>
              <a:rPr lang="en-IN" sz="5700" b="1" u="sng" dirty="0" smtClean="0">
                <a:solidFill>
                  <a:srgbClr val="00B050"/>
                </a:solidFill>
              </a:rPr>
              <a:t>Goals</a:t>
            </a:r>
          </a:p>
          <a:p>
            <a:pPr algn="l"/>
            <a:endParaRPr lang="en-IN" sz="2800" b="1" u="sng" dirty="0" smtClean="0">
              <a:solidFill>
                <a:srgbClr val="00B050"/>
              </a:solidFill>
            </a:endParaRPr>
          </a:p>
          <a:p>
            <a:pPr algn="l"/>
            <a:r>
              <a:rPr lang="en-IN" sz="4600" b="1" dirty="0" smtClean="0">
                <a:solidFill>
                  <a:srgbClr val="0070C0"/>
                </a:solidFill>
              </a:rPr>
              <a:t>(</a:t>
            </a:r>
            <a:r>
              <a:rPr lang="en-IN" sz="4600" b="1" dirty="0" err="1" smtClean="0">
                <a:solidFill>
                  <a:srgbClr val="0070C0"/>
                </a:solidFill>
              </a:rPr>
              <a:t>i</a:t>
            </a:r>
            <a:r>
              <a:rPr lang="en-IN" sz="4600" b="1" dirty="0" smtClean="0">
                <a:solidFill>
                  <a:srgbClr val="0070C0"/>
                </a:solidFill>
              </a:rPr>
              <a:t>) Leave Management System </a:t>
            </a:r>
            <a:endParaRPr lang="en-IN" sz="4600" b="1" dirty="0" smtClean="0">
              <a:solidFill>
                <a:srgbClr val="0070C0"/>
              </a:solidFill>
            </a:endParaRPr>
          </a:p>
          <a:p>
            <a:pPr algn="l"/>
            <a:r>
              <a:rPr lang="en-IN" sz="1800" dirty="0">
                <a:solidFill>
                  <a:srgbClr val="0070C0"/>
                </a:solidFill>
              </a:rPr>
              <a:t> </a:t>
            </a:r>
            <a:r>
              <a:rPr lang="en-IN" sz="1800" dirty="0" smtClean="0">
                <a:solidFill>
                  <a:srgbClr val="0070C0"/>
                </a:solidFill>
              </a:rPr>
              <a:t>         </a:t>
            </a:r>
            <a:endParaRPr lang="en-IN" sz="1800" dirty="0" smtClean="0">
              <a:solidFill>
                <a:srgbClr val="0070C0"/>
              </a:solidFill>
            </a:endParaRPr>
          </a:p>
          <a:p>
            <a:pPr algn="l"/>
            <a:r>
              <a:rPr lang="en-IN" sz="3800" dirty="0" smtClean="0">
                <a:solidFill>
                  <a:schemeClr val="tx1">
                    <a:lumMod val="95000"/>
                    <a:lumOff val="5000"/>
                  </a:schemeClr>
                </a:solidFill>
              </a:rPr>
              <a:t>Generally</a:t>
            </a:r>
            <a:r>
              <a:rPr lang="en-IN" sz="3800" dirty="0" smtClean="0">
                <a:solidFill>
                  <a:schemeClr val="tx1">
                    <a:lumMod val="95000"/>
                    <a:lumOff val="5000"/>
                  </a:schemeClr>
                </a:solidFill>
              </a:rPr>
              <a:t>, employees apply for leaves in an application based manner </a:t>
            </a:r>
            <a:r>
              <a:rPr lang="en-IN" sz="3800" dirty="0" smtClean="0">
                <a:solidFill>
                  <a:schemeClr val="tx1">
                    <a:lumMod val="95000"/>
                    <a:lumOff val="5000"/>
                  </a:schemeClr>
                </a:solidFill>
              </a:rPr>
              <a:t>which </a:t>
            </a:r>
            <a:r>
              <a:rPr lang="en-IN" sz="3800" dirty="0" smtClean="0">
                <a:solidFill>
                  <a:schemeClr val="tx1">
                    <a:lumMod val="95000"/>
                    <a:lumOff val="5000"/>
                  </a:schemeClr>
                </a:solidFill>
              </a:rPr>
              <a:t>takes a decent amount of time to be processed. It is also </a:t>
            </a:r>
            <a:r>
              <a:rPr lang="en-IN" sz="3800" dirty="0" smtClean="0">
                <a:solidFill>
                  <a:schemeClr val="tx1">
                    <a:lumMod val="95000"/>
                    <a:lumOff val="5000"/>
                  </a:schemeClr>
                </a:solidFill>
              </a:rPr>
              <a:t> difficult </a:t>
            </a:r>
            <a:r>
              <a:rPr lang="en-IN" sz="3800" dirty="0" smtClean="0">
                <a:solidFill>
                  <a:schemeClr val="tx1">
                    <a:lumMod val="95000"/>
                    <a:lumOff val="5000"/>
                  </a:schemeClr>
                </a:solidFill>
              </a:rPr>
              <a:t>for an employee to keep track of his leaves in this manner. So </a:t>
            </a:r>
            <a:r>
              <a:rPr lang="en-IN" sz="3800" dirty="0" smtClean="0">
                <a:solidFill>
                  <a:schemeClr val="tx1">
                    <a:lumMod val="95000"/>
                    <a:lumOff val="5000"/>
                  </a:schemeClr>
                </a:solidFill>
              </a:rPr>
              <a:t>he </a:t>
            </a:r>
            <a:r>
              <a:rPr lang="en-IN" sz="3800" dirty="0" smtClean="0">
                <a:solidFill>
                  <a:schemeClr val="tx1">
                    <a:lumMod val="95000"/>
                    <a:lumOff val="5000"/>
                  </a:schemeClr>
                </a:solidFill>
              </a:rPr>
              <a:t>generally runs to the concerned person to know about his leaves – </a:t>
            </a:r>
            <a:r>
              <a:rPr lang="en-IN" sz="3800" dirty="0" smtClean="0">
                <a:solidFill>
                  <a:schemeClr val="tx1">
                    <a:lumMod val="95000"/>
                    <a:lumOff val="5000"/>
                  </a:schemeClr>
                </a:solidFill>
              </a:rPr>
              <a:t>history</a:t>
            </a:r>
            <a:r>
              <a:rPr lang="en-IN" sz="3800" dirty="0" smtClean="0">
                <a:solidFill>
                  <a:schemeClr val="tx1">
                    <a:lumMod val="95000"/>
                    <a:lumOff val="5000"/>
                  </a:schemeClr>
                </a:solidFill>
              </a:rPr>
              <a:t>, balance and requests. </a:t>
            </a:r>
            <a:endParaRPr lang="en-IN" sz="3800" dirty="0" smtClean="0">
              <a:solidFill>
                <a:schemeClr val="tx1">
                  <a:lumMod val="95000"/>
                  <a:lumOff val="5000"/>
                </a:schemeClr>
              </a:solidFill>
            </a:endParaRPr>
          </a:p>
          <a:p>
            <a:pPr algn="l"/>
            <a:r>
              <a:rPr lang="en-IN" sz="3800" dirty="0" smtClean="0">
                <a:solidFill>
                  <a:schemeClr val="tx1">
                    <a:lumMod val="95000"/>
                    <a:lumOff val="5000"/>
                  </a:schemeClr>
                </a:solidFill>
              </a:rPr>
              <a:t>We </a:t>
            </a:r>
            <a:r>
              <a:rPr lang="en-IN" sz="3800" dirty="0" smtClean="0">
                <a:solidFill>
                  <a:schemeClr val="tx1">
                    <a:lumMod val="95000"/>
                    <a:lumOff val="5000"/>
                  </a:schemeClr>
                </a:solidFill>
              </a:rPr>
              <a:t>aim to provide employees an easier way to manage their leaves </a:t>
            </a:r>
            <a:r>
              <a:rPr lang="en-IN" sz="3800" dirty="0" smtClean="0">
                <a:solidFill>
                  <a:schemeClr val="tx1">
                    <a:lumMod val="95000"/>
                    <a:lumOff val="5000"/>
                  </a:schemeClr>
                </a:solidFill>
              </a:rPr>
              <a:t>with </a:t>
            </a:r>
            <a:r>
              <a:rPr lang="en-IN" sz="3800" dirty="0" smtClean="0">
                <a:solidFill>
                  <a:schemeClr val="tx1">
                    <a:lumMod val="95000"/>
                    <a:lumOff val="5000"/>
                  </a:schemeClr>
                </a:solidFill>
              </a:rPr>
              <a:t>our leave management module so that they can manage </a:t>
            </a:r>
            <a:r>
              <a:rPr lang="en-IN" sz="3800" dirty="0" smtClean="0">
                <a:solidFill>
                  <a:schemeClr val="tx1">
                    <a:lumMod val="95000"/>
                    <a:lumOff val="5000"/>
                  </a:schemeClr>
                </a:solidFill>
              </a:rPr>
              <a:t>these affairs </a:t>
            </a:r>
            <a:r>
              <a:rPr lang="en-IN" sz="3800" dirty="0" smtClean="0">
                <a:solidFill>
                  <a:schemeClr val="tx1">
                    <a:lumMod val="95000"/>
                    <a:lumOff val="5000"/>
                  </a:schemeClr>
                </a:solidFill>
              </a:rPr>
              <a:t>in an efficient way.</a:t>
            </a:r>
            <a:r>
              <a:rPr lang="en-IN" sz="3800" b="1" dirty="0" smtClean="0">
                <a:solidFill>
                  <a:schemeClr val="tx1">
                    <a:lumMod val="95000"/>
                    <a:lumOff val="5000"/>
                  </a:schemeClr>
                </a:solidFill>
              </a:rPr>
              <a:t> </a:t>
            </a:r>
          </a:p>
          <a:p>
            <a:pPr lvl="1" algn="l"/>
            <a:endParaRPr lang="en-IN" sz="2400" b="1" dirty="0" smtClean="0">
              <a:solidFill>
                <a:srgbClr val="0070C0"/>
              </a:solidFill>
            </a:endParaRPr>
          </a:p>
          <a:p>
            <a:pPr algn="l"/>
            <a:r>
              <a:rPr lang="en-IN" sz="2800" b="1" dirty="0">
                <a:solidFill>
                  <a:srgbClr val="0070C0"/>
                </a:solidFill>
              </a:rPr>
              <a:t> </a:t>
            </a:r>
            <a:r>
              <a:rPr lang="en-IN" sz="2800" b="1" dirty="0" smtClean="0">
                <a:solidFill>
                  <a:srgbClr val="0070C0"/>
                </a:solidFill>
              </a:rPr>
              <a:t>      </a:t>
            </a:r>
            <a:endParaRPr lang="en-IN" sz="2800" b="1" dirty="0">
              <a:solidFill>
                <a:srgbClr val="0070C0"/>
              </a:solidFill>
            </a:endParaRPr>
          </a:p>
        </p:txBody>
      </p:sp>
    </p:spTree>
    <p:extLst>
      <p:ext uri="{BB962C8B-B14F-4D97-AF65-F5344CB8AC3E}">
        <p14:creationId xmlns:p14="http://schemas.microsoft.com/office/powerpoint/2010/main" val="126557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229701700"/>
              </p:ext>
            </p:extLst>
          </p:nvPr>
        </p:nvGraphicFramePr>
        <p:xfrm>
          <a:off x="457200" y="274638"/>
          <a:ext cx="8229600" cy="850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251520" y="1268760"/>
            <a:ext cx="8640960" cy="5184576"/>
          </a:xfrm>
        </p:spPr>
        <p:txBody>
          <a:bodyPr>
            <a:normAutofit fontScale="25000" lnSpcReduction="20000"/>
          </a:bodyPr>
          <a:lstStyle/>
          <a:p>
            <a:pPr marL="0" indent="0">
              <a:buNone/>
            </a:pPr>
            <a:r>
              <a:rPr lang="en-IN" sz="12800" b="1" dirty="0" smtClean="0">
                <a:solidFill>
                  <a:srgbClr val="0070C0"/>
                </a:solidFill>
              </a:rPr>
              <a:t>(</a:t>
            </a:r>
            <a:r>
              <a:rPr lang="en-IN" sz="12800" b="1" dirty="0" err="1" smtClean="0">
                <a:solidFill>
                  <a:srgbClr val="0070C0"/>
                </a:solidFill>
              </a:rPr>
              <a:t>i</a:t>
            </a:r>
            <a:r>
              <a:rPr lang="en-IN" sz="12800" b="1" dirty="0" smtClean="0">
                <a:solidFill>
                  <a:srgbClr val="0070C0"/>
                </a:solidFill>
              </a:rPr>
              <a:t>)</a:t>
            </a:r>
            <a:r>
              <a:rPr lang="en-IN" sz="12800" b="1" dirty="0">
                <a:solidFill>
                  <a:srgbClr val="0070C0"/>
                </a:solidFill>
              </a:rPr>
              <a:t>T</a:t>
            </a:r>
            <a:r>
              <a:rPr lang="en-IN" sz="12800" b="1" dirty="0" smtClean="0">
                <a:solidFill>
                  <a:srgbClr val="0070C0"/>
                </a:solidFill>
              </a:rPr>
              <a:t>echnical </a:t>
            </a:r>
            <a:r>
              <a:rPr lang="en-IN" sz="12800" b="1" dirty="0" smtClean="0">
                <a:solidFill>
                  <a:srgbClr val="0070C0"/>
                </a:solidFill>
              </a:rPr>
              <a:t>skills :</a:t>
            </a:r>
          </a:p>
          <a:p>
            <a:r>
              <a:rPr lang="en-IN" sz="7200" dirty="0" smtClean="0"/>
              <a:t>We learned C#, HTML 5.0, SQL, JavaScript, Bootstrap, xml and CSS.</a:t>
            </a:r>
          </a:p>
          <a:p>
            <a:r>
              <a:rPr lang="en-IN" sz="7200" dirty="0" smtClean="0"/>
              <a:t>We learned how to generate graphs.</a:t>
            </a:r>
          </a:p>
          <a:p>
            <a:r>
              <a:rPr lang="en-IN" sz="7200" dirty="0" smtClean="0"/>
              <a:t>We learned how to upload and download excel files.</a:t>
            </a:r>
          </a:p>
          <a:p>
            <a:r>
              <a:rPr lang="en-IN" sz="7200" dirty="0" smtClean="0"/>
              <a:t>We learned certain GUI techniques.</a:t>
            </a:r>
          </a:p>
          <a:p>
            <a:pPr marL="0" indent="0">
              <a:buNone/>
            </a:pPr>
            <a:r>
              <a:rPr lang="en-IN" sz="12800" b="1" dirty="0">
                <a:solidFill>
                  <a:srgbClr val="0070C0"/>
                </a:solidFill>
              </a:rPr>
              <a:t>(ii)Improvement in software Engineering skills :</a:t>
            </a:r>
          </a:p>
          <a:p>
            <a:r>
              <a:rPr lang="en-IN" sz="7200" dirty="0">
                <a:solidFill>
                  <a:schemeClr val="tx1">
                    <a:lumMod val="95000"/>
                    <a:lumOff val="5000"/>
                  </a:schemeClr>
                </a:solidFill>
              </a:rPr>
              <a:t>We learned the way to design our project.</a:t>
            </a:r>
          </a:p>
          <a:p>
            <a:r>
              <a:rPr lang="en-IN" sz="7200" dirty="0">
                <a:solidFill>
                  <a:schemeClr val="tx1">
                    <a:lumMod val="95000"/>
                    <a:lumOff val="5000"/>
                  </a:schemeClr>
                </a:solidFill>
              </a:rPr>
              <a:t>We learned how to solve different kind of problems.</a:t>
            </a:r>
          </a:p>
          <a:p>
            <a:r>
              <a:rPr lang="en-IN" sz="7200" dirty="0">
                <a:solidFill>
                  <a:schemeClr val="tx1">
                    <a:lumMod val="95000"/>
                    <a:lumOff val="5000"/>
                  </a:schemeClr>
                </a:solidFill>
              </a:rPr>
              <a:t>We leaned the way to leverage to existing code. </a:t>
            </a:r>
          </a:p>
          <a:p>
            <a:pPr marL="0" indent="0">
              <a:buNone/>
            </a:pPr>
            <a:r>
              <a:rPr lang="en-IN" sz="12800" b="1" dirty="0">
                <a:solidFill>
                  <a:srgbClr val="0070C0"/>
                </a:solidFill>
              </a:rPr>
              <a:t>(iii)Team work  :</a:t>
            </a:r>
          </a:p>
          <a:p>
            <a:r>
              <a:rPr lang="en-IN" sz="7200" dirty="0"/>
              <a:t>We learned how to work in a team.</a:t>
            </a:r>
          </a:p>
          <a:p>
            <a:r>
              <a:rPr lang="en-IN" sz="7200" dirty="0"/>
              <a:t>One team member learned a thing and made it easy for others to implement it.</a:t>
            </a:r>
          </a:p>
          <a:p>
            <a:r>
              <a:rPr lang="en-IN" sz="7200" dirty="0"/>
              <a:t>In difficult times, team members worked together as a unit and kept the moral high.</a:t>
            </a:r>
          </a:p>
          <a:p>
            <a:r>
              <a:rPr lang="en-IN" sz="7200" dirty="0"/>
              <a:t>It helped in improving our communication skills.</a:t>
            </a:r>
          </a:p>
          <a:p>
            <a:r>
              <a:rPr lang="en-IN" sz="7200" dirty="0"/>
              <a:t>We used to test each other’s work which helped in minimising errors</a:t>
            </a:r>
            <a:r>
              <a:rPr lang="en-IN" sz="7200" dirty="0" smtClean="0"/>
              <a:t>.</a:t>
            </a:r>
          </a:p>
          <a:p>
            <a:r>
              <a:rPr lang="en-IN" sz="7200" dirty="0" smtClean="0"/>
              <a:t>We also followed pair programming at times. </a:t>
            </a:r>
          </a:p>
          <a:p>
            <a:endParaRPr lang="en-IN" sz="2000" dirty="0"/>
          </a:p>
          <a:p>
            <a:pPr marL="0" indent="0">
              <a:buNone/>
            </a:pPr>
            <a:endParaRPr lang="en-IN" b="1" dirty="0" smtClean="0">
              <a:solidFill>
                <a:srgbClr val="0070C0"/>
              </a:solidFill>
            </a:endParaRPr>
          </a:p>
          <a:p>
            <a:pPr marL="0" indent="0">
              <a:buNone/>
            </a:pPr>
            <a:endParaRPr lang="en-IN" b="1" dirty="0">
              <a:solidFill>
                <a:srgbClr val="0070C0"/>
              </a:solidFill>
            </a:endParaRPr>
          </a:p>
          <a:p>
            <a:pPr marL="0" indent="0">
              <a:buNone/>
            </a:pPr>
            <a:endParaRPr lang="en-IN" b="1" dirty="0" smtClean="0">
              <a:solidFill>
                <a:srgbClr val="0070C0"/>
              </a:solidFill>
            </a:endParaRPr>
          </a:p>
          <a:p>
            <a:pPr marL="0" indent="0">
              <a:buNone/>
            </a:pPr>
            <a:r>
              <a:rPr lang="en-IN" sz="2000" dirty="0">
                <a:solidFill>
                  <a:srgbClr val="0070C0"/>
                </a:solidFill>
              </a:rPr>
              <a:t> </a:t>
            </a:r>
            <a:r>
              <a:rPr lang="en-IN" sz="2000" dirty="0" smtClean="0">
                <a:solidFill>
                  <a:srgbClr val="0070C0"/>
                </a:solidFill>
              </a:rPr>
              <a:t>       </a:t>
            </a:r>
            <a:endParaRPr lang="en-IN" sz="2000" dirty="0"/>
          </a:p>
        </p:txBody>
      </p:sp>
    </p:spTree>
    <p:extLst>
      <p:ext uri="{BB962C8B-B14F-4D97-AF65-F5344CB8AC3E}">
        <p14:creationId xmlns:p14="http://schemas.microsoft.com/office/powerpoint/2010/main" val="42327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marL="0" indent="0" algn="ctr">
              <a:buNone/>
            </a:pPr>
            <a:r>
              <a:rPr lang="en-IN" sz="4800" b="1" u="sng" dirty="0" smtClean="0">
                <a:solidFill>
                  <a:srgbClr val="00B050"/>
                </a:solidFill>
              </a:rPr>
              <a:t>Goals</a:t>
            </a:r>
            <a:endParaRPr lang="en-US" sz="4800" b="1" dirty="0" smtClean="0">
              <a:solidFill>
                <a:srgbClr val="0070C0"/>
              </a:solidFill>
            </a:endParaRPr>
          </a:p>
          <a:p>
            <a:pPr marL="0" indent="0">
              <a:buNone/>
            </a:pPr>
            <a:r>
              <a:rPr lang="en-US" b="1" dirty="0" smtClean="0">
                <a:solidFill>
                  <a:srgbClr val="0070C0"/>
                </a:solidFill>
              </a:rPr>
              <a:t>(ii) Resource </a:t>
            </a:r>
            <a:r>
              <a:rPr lang="en-US" b="1" dirty="0">
                <a:solidFill>
                  <a:srgbClr val="0070C0"/>
                </a:solidFill>
              </a:rPr>
              <a:t>sharing  </a:t>
            </a:r>
            <a:endParaRPr lang="en-US" sz="1800" dirty="0"/>
          </a:p>
          <a:p>
            <a:pPr marL="0" indent="0">
              <a:buNone/>
            </a:pPr>
            <a:r>
              <a:rPr lang="en-US" sz="2400" dirty="0" smtClean="0"/>
              <a:t>Students generally have to browse a lot for searching suitable contents for their courses. Some find them and generously mail it to all other concerned students. The problem with this is is that it leads to a lot of redundancy and unnecessary use of server memory.</a:t>
            </a:r>
          </a:p>
          <a:p>
            <a:pPr marL="0" indent="0">
              <a:buNone/>
            </a:pPr>
            <a:r>
              <a:rPr lang="en-US" sz="2400" dirty="0" smtClean="0"/>
              <a:t>With our module, students will be able to share the useful contents they found on the web thus saving time of other students and also the server memory. </a:t>
            </a:r>
            <a:r>
              <a:rPr lang="en-US" sz="1800" dirty="0" smtClean="0"/>
              <a:t>    </a:t>
            </a:r>
            <a:r>
              <a:rPr lang="en-IN" sz="2000" dirty="0"/>
              <a:t/>
            </a:r>
            <a:br>
              <a:rPr lang="en-IN" sz="2000" dirty="0"/>
            </a:br>
            <a:endParaRPr lang="en-IN" sz="2000" dirty="0"/>
          </a:p>
        </p:txBody>
      </p:sp>
    </p:spTree>
    <p:extLst>
      <p:ext uri="{BB962C8B-B14F-4D97-AF65-F5344CB8AC3E}">
        <p14:creationId xmlns:p14="http://schemas.microsoft.com/office/powerpoint/2010/main" val="4128477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25000" lnSpcReduction="20000"/>
          </a:bodyPr>
          <a:lstStyle/>
          <a:p>
            <a:pPr marL="0" indent="0" algn="ctr">
              <a:buNone/>
            </a:pPr>
            <a:r>
              <a:rPr lang="en-IN" sz="19200" b="1" u="sng" dirty="0">
                <a:solidFill>
                  <a:srgbClr val="00B050"/>
                </a:solidFill>
              </a:rPr>
              <a:t>Goals</a:t>
            </a:r>
            <a:endParaRPr lang="en-US" sz="19200" b="1" dirty="0">
              <a:solidFill>
                <a:srgbClr val="0070C0"/>
              </a:solidFill>
            </a:endParaRPr>
          </a:p>
          <a:p>
            <a:pPr marL="0" indent="0">
              <a:buNone/>
            </a:pPr>
            <a:endParaRPr lang="en-IN" sz="12800" b="1" dirty="0" smtClean="0">
              <a:solidFill>
                <a:srgbClr val="0070C0"/>
              </a:solidFill>
            </a:endParaRPr>
          </a:p>
          <a:p>
            <a:pPr marL="0" indent="0">
              <a:buNone/>
            </a:pPr>
            <a:r>
              <a:rPr lang="en-IN" sz="12800" b="1" dirty="0" smtClean="0">
                <a:solidFill>
                  <a:srgbClr val="0070C0"/>
                </a:solidFill>
              </a:rPr>
              <a:t>(iii) </a:t>
            </a:r>
            <a:r>
              <a:rPr lang="en-IN" sz="12800" b="1" dirty="0" smtClean="0">
                <a:solidFill>
                  <a:srgbClr val="0070C0"/>
                </a:solidFill>
              </a:rPr>
              <a:t>Attendance Management System</a:t>
            </a:r>
            <a:endParaRPr lang="en-IN" sz="12800" b="1" dirty="0" smtClean="0"/>
          </a:p>
          <a:p>
            <a:pPr marL="0" indent="0">
              <a:buNone/>
            </a:pPr>
            <a:r>
              <a:rPr lang="en-IN" sz="2400" b="1" dirty="0" smtClean="0"/>
              <a:t>       </a:t>
            </a:r>
          </a:p>
          <a:p>
            <a:pPr marL="0" indent="0">
              <a:buNone/>
            </a:pPr>
            <a:r>
              <a:rPr lang="en-IN" sz="9600" dirty="0" smtClean="0"/>
              <a:t>Currently attendance is taken using pen and paper due to which the computation of attendance becomes quite cumbersome. So it becomes difficult for the faculties to depict the regularity of students in the class. </a:t>
            </a:r>
            <a:r>
              <a:rPr lang="en-IN" sz="9600" dirty="0" smtClean="0"/>
              <a:t>Sometimes  students also remain in doubt about their attendance. This creates a lot of problem for both faculty and the student.</a:t>
            </a:r>
          </a:p>
          <a:p>
            <a:pPr marL="0" indent="0">
              <a:buNone/>
            </a:pPr>
            <a:r>
              <a:rPr lang="en-IN" sz="9600" b="1" dirty="0"/>
              <a:t>	</a:t>
            </a:r>
            <a:r>
              <a:rPr lang="en-IN" sz="9600" dirty="0" smtClean="0"/>
              <a:t>Our Attendance Management Module would enable faculties to take attendance on an online platform which would also be available to students so that they remain in loop about their attendance.</a:t>
            </a:r>
            <a:r>
              <a:rPr lang="en-IN" sz="2000" dirty="0"/>
              <a:t/>
            </a:r>
            <a:br>
              <a:rPr lang="en-IN" sz="2000" dirty="0"/>
            </a:br>
            <a:r>
              <a:rPr lang="en-IN" sz="2000" dirty="0"/>
              <a:t/>
            </a:r>
            <a:br>
              <a:rPr lang="en-IN" sz="2000" dirty="0"/>
            </a:br>
            <a:r>
              <a:rPr lang="en-IN" sz="2000" dirty="0" smtClean="0"/>
              <a:t/>
            </a:r>
            <a:br>
              <a:rPr lang="en-IN" sz="2000" dirty="0" smtClean="0"/>
            </a:br>
            <a:endParaRPr lang="en-IN" sz="2000" dirty="0"/>
          </a:p>
        </p:txBody>
      </p:sp>
    </p:spTree>
    <p:extLst>
      <p:ext uri="{BB962C8B-B14F-4D97-AF65-F5344CB8AC3E}">
        <p14:creationId xmlns:p14="http://schemas.microsoft.com/office/powerpoint/2010/main" val="3986003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u="sng" dirty="0" smtClean="0">
                <a:solidFill>
                  <a:srgbClr val="00B050"/>
                </a:solidFill>
              </a:rPr>
              <a:t>Goals</a:t>
            </a:r>
            <a:endParaRPr lang="en-IN" sz="4800" b="1" u="sng" dirty="0">
              <a:solidFill>
                <a:srgbClr val="00B050"/>
              </a:solidFill>
            </a:endParaRPr>
          </a:p>
        </p:txBody>
      </p:sp>
      <p:sp>
        <p:nvSpPr>
          <p:cNvPr id="3" name="Content Placeholder 2"/>
          <p:cNvSpPr>
            <a:spLocks noGrp="1"/>
          </p:cNvSpPr>
          <p:nvPr>
            <p:ph idx="1"/>
          </p:nvPr>
        </p:nvSpPr>
        <p:spPr>
          <a:xfrm>
            <a:off x="457200" y="1340768"/>
            <a:ext cx="8229600" cy="4785395"/>
          </a:xfrm>
        </p:spPr>
        <p:txBody>
          <a:bodyPr>
            <a:normAutofit/>
          </a:bodyPr>
          <a:lstStyle/>
          <a:p>
            <a:pPr marL="0" indent="0">
              <a:buNone/>
            </a:pPr>
            <a:r>
              <a:rPr lang="en-IN" sz="3500" b="1" dirty="0" smtClean="0">
                <a:solidFill>
                  <a:srgbClr val="0070C0"/>
                </a:solidFill>
              </a:rPr>
              <a:t>(iv) Marks Management System</a:t>
            </a:r>
            <a:r>
              <a:rPr lang="en-IN" sz="3600" b="1" dirty="0"/>
              <a:t/>
            </a:r>
            <a:br>
              <a:rPr lang="en-IN" sz="3600" b="1" dirty="0"/>
            </a:br>
            <a:r>
              <a:rPr lang="en-IN" dirty="0" smtClean="0"/>
              <a:t>  </a:t>
            </a:r>
            <a:r>
              <a:rPr lang="en-IN" sz="2400" dirty="0" smtClean="0"/>
              <a:t>Everyone likes to keep track of their numbers but due to our traditional way of  marking it is not possible. Teachers also feel it difficult to analyse the performance of students due to this. Students also have to run again and again to the teachers to know their marks.</a:t>
            </a:r>
          </a:p>
          <a:p>
            <a:pPr marL="0" indent="0">
              <a:buNone/>
            </a:pPr>
            <a:r>
              <a:rPr lang="en-IN" sz="2400" dirty="0"/>
              <a:t> </a:t>
            </a:r>
            <a:r>
              <a:rPr lang="en-IN" sz="2400" dirty="0" smtClean="0"/>
              <a:t>            We aim to enable students to view their performance from anywhere using the web. Also the faculties can also work on the system from wherever they feel to.</a:t>
            </a:r>
            <a:r>
              <a:rPr lang="en-IN" dirty="0"/>
              <a:t/>
            </a:r>
            <a:br>
              <a:rPr lang="en-IN" dirty="0"/>
            </a:br>
            <a:endParaRPr lang="en-IN" dirty="0"/>
          </a:p>
        </p:txBody>
      </p:sp>
    </p:spTree>
    <p:extLst>
      <p:ext uri="{BB962C8B-B14F-4D97-AF65-F5344CB8AC3E}">
        <p14:creationId xmlns:p14="http://schemas.microsoft.com/office/powerpoint/2010/main" val="3980371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pPr marL="0" indent="0">
              <a:buNone/>
            </a:pPr>
            <a:r>
              <a:rPr lang="en-US" sz="3600" b="1" dirty="0" smtClean="0">
                <a:solidFill>
                  <a:srgbClr val="0070C0"/>
                </a:solidFill>
              </a:rPr>
              <a:t>                      </a:t>
            </a:r>
            <a:r>
              <a:rPr lang="en-US" sz="3600" b="1" u="sng" dirty="0" smtClean="0">
                <a:solidFill>
                  <a:srgbClr val="00B050"/>
                </a:solidFill>
              </a:rPr>
              <a:t>Specifications</a:t>
            </a:r>
            <a:endParaRPr lang="en-US" sz="3600" b="1" dirty="0" smtClean="0">
              <a:solidFill>
                <a:srgbClr val="0070C0"/>
              </a:solidFill>
            </a:endParaRPr>
          </a:p>
          <a:p>
            <a:pPr marL="0" indent="0">
              <a:buNone/>
            </a:pPr>
            <a:r>
              <a:rPr lang="en-US" sz="2800" b="1" dirty="0" smtClean="0">
                <a:solidFill>
                  <a:srgbClr val="0070C0"/>
                </a:solidFill>
              </a:rPr>
              <a:t>(</a:t>
            </a:r>
            <a:r>
              <a:rPr lang="en-US" sz="2800" b="1" dirty="0">
                <a:solidFill>
                  <a:srgbClr val="0070C0"/>
                </a:solidFill>
              </a:rPr>
              <a:t>I)Features for faculties</a:t>
            </a:r>
          </a:p>
          <a:p>
            <a:pPr marL="0" indent="0">
              <a:buNone/>
            </a:pPr>
            <a:r>
              <a:rPr lang="en-US" sz="2900" b="1" dirty="0"/>
              <a:t>    </a:t>
            </a:r>
            <a:r>
              <a:rPr lang="en-US" sz="2400" b="1" dirty="0">
                <a:solidFill>
                  <a:srgbClr val="0070C0"/>
                </a:solidFill>
              </a:rPr>
              <a:t>(a) </a:t>
            </a:r>
            <a:r>
              <a:rPr lang="en-US" sz="2400" b="1" dirty="0" smtClean="0">
                <a:solidFill>
                  <a:srgbClr val="0070C0"/>
                </a:solidFill>
              </a:rPr>
              <a:t>Attendance Management System</a:t>
            </a:r>
            <a:endParaRPr lang="en-US" sz="2400" b="1" dirty="0">
              <a:solidFill>
                <a:srgbClr val="0070C0"/>
              </a:solidFill>
            </a:endParaRPr>
          </a:p>
          <a:p>
            <a:pPr lvl="1">
              <a:buFont typeface="Wingdings" pitchFamily="2" charset="2"/>
              <a:buChar char="Ø"/>
            </a:pPr>
            <a:r>
              <a:rPr lang="en-US" sz="2200" dirty="0"/>
              <a:t>Faculties can take attendance </a:t>
            </a:r>
            <a:r>
              <a:rPr lang="en-US" sz="2200" dirty="0" smtClean="0"/>
              <a:t>online.</a:t>
            </a:r>
          </a:p>
          <a:p>
            <a:pPr lvl="1">
              <a:buFont typeface="Wingdings" pitchFamily="2" charset="2"/>
              <a:buChar char="Ø"/>
            </a:pPr>
            <a:r>
              <a:rPr lang="en-US" sz="2200" dirty="0" smtClean="0"/>
              <a:t>Attendance excel sheets can  </a:t>
            </a:r>
            <a:r>
              <a:rPr lang="en-US" sz="2200" dirty="0"/>
              <a:t>be  </a:t>
            </a:r>
            <a:r>
              <a:rPr lang="en-US" sz="2200" dirty="0" smtClean="0"/>
              <a:t>uploaded and downloaded.</a:t>
            </a:r>
            <a:endParaRPr lang="en-US" sz="2200" dirty="0"/>
          </a:p>
          <a:p>
            <a:pPr lvl="1">
              <a:buFont typeface="Wingdings" pitchFamily="2" charset="2"/>
              <a:buChar char="Ø"/>
            </a:pPr>
            <a:r>
              <a:rPr lang="en-US" sz="2200" dirty="0"/>
              <a:t>Attendance can also be uploaded if taken </a:t>
            </a:r>
            <a:r>
              <a:rPr lang="en-US" sz="2200" dirty="0" smtClean="0"/>
              <a:t>using excel sheet downloaded from the module .</a:t>
            </a:r>
            <a:endParaRPr lang="en-US" sz="2200" dirty="0" smtClean="0"/>
          </a:p>
          <a:p>
            <a:pPr lvl="1">
              <a:buFont typeface="Wingdings" pitchFamily="2" charset="2"/>
              <a:buChar char="Ø"/>
            </a:pPr>
            <a:r>
              <a:rPr lang="en-US" sz="2200" dirty="0" smtClean="0"/>
              <a:t>Attendance can also be </a:t>
            </a:r>
            <a:r>
              <a:rPr lang="en-US" sz="2200" dirty="0"/>
              <a:t>downloaded in pdf  format </a:t>
            </a:r>
            <a:r>
              <a:rPr lang="en-US" sz="2200" dirty="0" smtClean="0"/>
              <a:t>.</a:t>
            </a:r>
          </a:p>
          <a:p>
            <a:pPr lvl="1">
              <a:buFont typeface="Wingdings" pitchFamily="2" charset="2"/>
              <a:buChar char="Ø"/>
            </a:pPr>
            <a:r>
              <a:rPr lang="en-US" sz="2200" dirty="0" smtClean="0"/>
              <a:t>Graphs are also provided to help in analysis of the attendance.</a:t>
            </a:r>
            <a:endParaRPr lang="en-US" sz="2200" dirty="0"/>
          </a:p>
          <a:p>
            <a:pPr marL="457200" lvl="1" indent="0">
              <a:buNone/>
            </a:pPr>
            <a:endParaRPr lang="en-US" sz="2900" dirty="0"/>
          </a:p>
          <a:p>
            <a:pPr marL="0" indent="0">
              <a:buNone/>
            </a:pPr>
            <a:endParaRPr lang="en-IN" dirty="0"/>
          </a:p>
        </p:txBody>
      </p:sp>
    </p:spTree>
    <p:extLst>
      <p:ext uri="{BB962C8B-B14F-4D97-AF65-F5344CB8AC3E}">
        <p14:creationId xmlns:p14="http://schemas.microsoft.com/office/powerpoint/2010/main" val="208730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pPr marL="0" indent="0" algn="ctr">
              <a:buNone/>
            </a:pPr>
            <a:r>
              <a:rPr lang="en-US" b="1" u="sng" dirty="0">
                <a:solidFill>
                  <a:srgbClr val="00B050"/>
                </a:solidFill>
              </a:rPr>
              <a:t>Specifications</a:t>
            </a:r>
            <a:endParaRPr lang="en-US" b="1" dirty="0">
              <a:solidFill>
                <a:srgbClr val="0070C0"/>
              </a:solidFill>
            </a:endParaRPr>
          </a:p>
          <a:p>
            <a:pPr marL="0" indent="0">
              <a:buNone/>
            </a:pPr>
            <a:r>
              <a:rPr lang="en-US" b="1" dirty="0">
                <a:solidFill>
                  <a:srgbClr val="0070C0"/>
                </a:solidFill>
              </a:rPr>
              <a:t>(I)Features for faculties</a:t>
            </a:r>
          </a:p>
          <a:p>
            <a:pPr marL="0" indent="0">
              <a:buNone/>
            </a:pPr>
            <a:r>
              <a:rPr lang="en-US" sz="2900" b="1" dirty="0">
                <a:solidFill>
                  <a:srgbClr val="0070C0"/>
                </a:solidFill>
              </a:rPr>
              <a:t> </a:t>
            </a:r>
            <a:r>
              <a:rPr lang="en-US" sz="2400" b="1" dirty="0">
                <a:solidFill>
                  <a:srgbClr val="0070C0"/>
                </a:solidFill>
              </a:rPr>
              <a:t>(b) Leave</a:t>
            </a:r>
            <a:r>
              <a:rPr lang="en-US" sz="2400" dirty="0">
                <a:solidFill>
                  <a:srgbClr val="0070C0"/>
                </a:solidFill>
              </a:rPr>
              <a:t> </a:t>
            </a:r>
            <a:r>
              <a:rPr lang="en-US" sz="2400" b="1" dirty="0">
                <a:solidFill>
                  <a:srgbClr val="0070C0"/>
                </a:solidFill>
              </a:rPr>
              <a:t>Management</a:t>
            </a:r>
          </a:p>
          <a:p>
            <a:pPr lvl="1">
              <a:buFont typeface="Wingdings" pitchFamily="2" charset="2"/>
              <a:buChar char="Ø"/>
            </a:pPr>
            <a:r>
              <a:rPr lang="en-US" sz="2000" dirty="0"/>
              <a:t>Faculties can </a:t>
            </a:r>
            <a:r>
              <a:rPr lang="en-US" sz="2000" dirty="0" smtClean="0"/>
              <a:t>apply for a new leave.</a:t>
            </a:r>
            <a:endParaRPr lang="en-US" sz="2000" dirty="0"/>
          </a:p>
          <a:p>
            <a:pPr lvl="1">
              <a:buFont typeface="Wingdings" pitchFamily="2" charset="2"/>
              <a:buChar char="Ø"/>
            </a:pPr>
            <a:r>
              <a:rPr lang="en-US" sz="2000" dirty="0"/>
              <a:t>They can cancel their </a:t>
            </a:r>
            <a:r>
              <a:rPr lang="en-US" sz="2000" dirty="0" smtClean="0"/>
              <a:t>leave if the leave has not started. </a:t>
            </a:r>
            <a:r>
              <a:rPr lang="en-US" sz="2900" dirty="0" smtClean="0"/>
              <a:t> </a:t>
            </a:r>
          </a:p>
          <a:p>
            <a:pPr lvl="1">
              <a:buFont typeface="Wingdings" pitchFamily="2" charset="2"/>
              <a:buChar char="Ø"/>
            </a:pPr>
            <a:r>
              <a:rPr lang="en-IN" sz="2000" dirty="0" smtClean="0"/>
              <a:t>They can view their leave history.</a:t>
            </a:r>
          </a:p>
          <a:p>
            <a:pPr lvl="1">
              <a:buFont typeface="Wingdings" pitchFamily="2" charset="2"/>
              <a:buChar char="Ø"/>
            </a:pPr>
            <a:r>
              <a:rPr lang="en-IN" sz="2000" dirty="0" smtClean="0"/>
              <a:t>They can also see their remaining leaves.</a:t>
            </a:r>
          </a:p>
          <a:p>
            <a:pPr lvl="1">
              <a:buFont typeface="Wingdings" pitchFamily="2" charset="2"/>
              <a:buChar char="Ø"/>
            </a:pPr>
            <a:r>
              <a:rPr lang="en-IN" sz="2000" dirty="0" smtClean="0"/>
              <a:t>Faculties can also see their rejected leaves.</a:t>
            </a:r>
          </a:p>
          <a:p>
            <a:pPr lvl="1">
              <a:buFont typeface="Wingdings" pitchFamily="2" charset="2"/>
              <a:buChar char="Ø"/>
            </a:pPr>
            <a:r>
              <a:rPr lang="en-IN" sz="2000" dirty="0" smtClean="0"/>
              <a:t>They can also view their pending leaves.</a:t>
            </a:r>
          </a:p>
          <a:p>
            <a:pPr lvl="1">
              <a:buFont typeface="Wingdings" pitchFamily="2" charset="2"/>
              <a:buChar char="Ø"/>
            </a:pPr>
            <a:endParaRPr lang="en-US" sz="2900" dirty="0"/>
          </a:p>
        </p:txBody>
      </p:sp>
    </p:spTree>
    <p:extLst>
      <p:ext uri="{BB962C8B-B14F-4D97-AF65-F5344CB8AC3E}">
        <p14:creationId xmlns:p14="http://schemas.microsoft.com/office/powerpoint/2010/main" val="2525785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pPr marL="0" indent="0" algn="ctr">
              <a:buNone/>
            </a:pPr>
            <a:r>
              <a:rPr lang="en-US" b="1" u="sng" dirty="0">
                <a:solidFill>
                  <a:srgbClr val="00B050"/>
                </a:solidFill>
              </a:rPr>
              <a:t>Specifications</a:t>
            </a:r>
            <a:endParaRPr lang="en-US" b="1" dirty="0">
              <a:solidFill>
                <a:srgbClr val="0070C0"/>
              </a:solidFill>
            </a:endParaRPr>
          </a:p>
          <a:p>
            <a:pPr marL="0" indent="0">
              <a:buNone/>
            </a:pPr>
            <a:r>
              <a:rPr lang="en-US" b="1" dirty="0">
                <a:solidFill>
                  <a:srgbClr val="0070C0"/>
                </a:solidFill>
              </a:rPr>
              <a:t>(I)Features for faculties</a:t>
            </a:r>
          </a:p>
          <a:p>
            <a:pPr marL="0" indent="0">
              <a:buNone/>
            </a:pPr>
            <a:r>
              <a:rPr lang="en-US" sz="2000" b="1" dirty="0" smtClean="0">
                <a:solidFill>
                  <a:srgbClr val="0070C0"/>
                </a:solidFill>
              </a:rPr>
              <a:t>        (</a:t>
            </a:r>
            <a:r>
              <a:rPr lang="en-US" sz="2000" b="1" dirty="0">
                <a:solidFill>
                  <a:srgbClr val="0070C0"/>
                </a:solidFill>
              </a:rPr>
              <a:t>c)</a:t>
            </a:r>
            <a:r>
              <a:rPr lang="en-US" sz="2400" b="1" dirty="0">
                <a:solidFill>
                  <a:srgbClr val="0070C0"/>
                </a:solidFill>
              </a:rPr>
              <a:t> </a:t>
            </a:r>
            <a:r>
              <a:rPr lang="en-US" sz="2000" b="1" dirty="0" smtClean="0">
                <a:solidFill>
                  <a:srgbClr val="0070C0"/>
                </a:solidFill>
              </a:rPr>
              <a:t>Marks Management </a:t>
            </a:r>
            <a:r>
              <a:rPr lang="en-US" sz="2000" b="1" dirty="0">
                <a:solidFill>
                  <a:srgbClr val="0070C0"/>
                </a:solidFill>
              </a:rPr>
              <a:t>System</a:t>
            </a:r>
          </a:p>
          <a:p>
            <a:pPr lvl="1">
              <a:buFont typeface="Wingdings" pitchFamily="2" charset="2"/>
              <a:buChar char="Ø"/>
            </a:pPr>
            <a:r>
              <a:rPr lang="en-US" sz="2000" dirty="0" smtClean="0"/>
              <a:t>Faculties can add and modify marks online.</a:t>
            </a:r>
          </a:p>
          <a:p>
            <a:pPr lvl="1">
              <a:buFont typeface="Wingdings" pitchFamily="2" charset="2"/>
              <a:buChar char="Ø"/>
            </a:pPr>
            <a:r>
              <a:rPr lang="en-US" sz="2000" dirty="0" smtClean="0"/>
              <a:t>Marks </a:t>
            </a:r>
            <a:r>
              <a:rPr lang="en-US" sz="2000" dirty="0"/>
              <a:t>excel sheets can  be  uploaded and </a:t>
            </a:r>
            <a:r>
              <a:rPr lang="en-US" sz="2000" dirty="0" smtClean="0"/>
              <a:t>downloaded</a:t>
            </a:r>
            <a:r>
              <a:rPr lang="en-US" sz="2000" dirty="0"/>
              <a:t>.</a:t>
            </a:r>
            <a:endParaRPr lang="en-US" sz="2000" dirty="0" smtClean="0"/>
          </a:p>
          <a:p>
            <a:pPr lvl="1">
              <a:buFont typeface="Wingdings" pitchFamily="2" charset="2"/>
              <a:buChar char="Ø"/>
            </a:pPr>
            <a:r>
              <a:rPr lang="en-US" sz="2000" dirty="0" smtClean="0"/>
              <a:t>Marks can </a:t>
            </a:r>
            <a:r>
              <a:rPr lang="en-US" sz="2000" dirty="0"/>
              <a:t>also be </a:t>
            </a:r>
            <a:r>
              <a:rPr lang="en-US" sz="2000" dirty="0" smtClean="0"/>
              <a:t>fed if </a:t>
            </a:r>
            <a:r>
              <a:rPr lang="en-US" sz="2000" dirty="0"/>
              <a:t>taken using excel sheet downloaded from the module .</a:t>
            </a:r>
          </a:p>
          <a:p>
            <a:pPr lvl="1">
              <a:buFont typeface="Wingdings" pitchFamily="2" charset="2"/>
              <a:buChar char="Ø"/>
            </a:pPr>
            <a:r>
              <a:rPr lang="en-US" sz="2000" dirty="0" smtClean="0"/>
              <a:t>Marks </a:t>
            </a:r>
            <a:r>
              <a:rPr lang="en-US" sz="2000" dirty="0"/>
              <a:t>can also be downloaded in pdf  format </a:t>
            </a:r>
            <a:r>
              <a:rPr lang="en-US" sz="2000" dirty="0" smtClean="0"/>
              <a:t>.</a:t>
            </a:r>
          </a:p>
          <a:p>
            <a:pPr lvl="1">
              <a:buFont typeface="Wingdings" pitchFamily="2" charset="2"/>
              <a:buChar char="Ø"/>
            </a:pPr>
            <a:r>
              <a:rPr lang="en-US" sz="2000" dirty="0"/>
              <a:t>Attendance can also be downloaded in pdf  format </a:t>
            </a:r>
            <a:r>
              <a:rPr lang="en-US" sz="2000" dirty="0" smtClean="0"/>
              <a:t>.</a:t>
            </a:r>
          </a:p>
          <a:p>
            <a:pPr marL="0" indent="0">
              <a:buNone/>
            </a:pPr>
            <a:r>
              <a:rPr lang="en-US" sz="2000" b="1" dirty="0">
                <a:solidFill>
                  <a:srgbClr val="0070C0"/>
                </a:solidFill>
              </a:rPr>
              <a:t> </a:t>
            </a:r>
            <a:r>
              <a:rPr lang="en-US" sz="2000" b="1" dirty="0" smtClean="0">
                <a:solidFill>
                  <a:srgbClr val="0070C0"/>
                </a:solidFill>
              </a:rPr>
              <a:t>      (</a:t>
            </a:r>
            <a:r>
              <a:rPr lang="en-US" sz="2000" b="1" dirty="0">
                <a:solidFill>
                  <a:srgbClr val="0070C0"/>
                </a:solidFill>
              </a:rPr>
              <a:t>d)  Courses</a:t>
            </a:r>
          </a:p>
          <a:p>
            <a:pPr lvl="1">
              <a:buFont typeface="Wingdings" pitchFamily="2" charset="2"/>
              <a:buChar char="Ø"/>
            </a:pPr>
            <a:r>
              <a:rPr lang="en-US" sz="2000" dirty="0">
                <a:solidFill>
                  <a:schemeClr val="tx1">
                    <a:lumMod val="95000"/>
                    <a:lumOff val="5000"/>
                  </a:schemeClr>
                </a:solidFill>
              </a:rPr>
              <a:t>Faculty can </a:t>
            </a:r>
            <a:r>
              <a:rPr lang="en-US" sz="2000" dirty="0" smtClean="0">
                <a:solidFill>
                  <a:schemeClr val="tx1">
                    <a:lumMod val="95000"/>
                    <a:lumOff val="5000"/>
                  </a:schemeClr>
                </a:solidFill>
              </a:rPr>
              <a:t>see his or her courses.</a:t>
            </a:r>
          </a:p>
          <a:p>
            <a:pPr lvl="1">
              <a:buFont typeface="Wingdings" pitchFamily="2" charset="2"/>
              <a:buChar char="Ø"/>
            </a:pPr>
            <a:r>
              <a:rPr lang="en-US" sz="2000" dirty="0">
                <a:solidFill>
                  <a:schemeClr val="tx1">
                    <a:lumMod val="95000"/>
                    <a:lumOff val="5000"/>
                  </a:schemeClr>
                </a:solidFill>
              </a:rPr>
              <a:t>Faculty can </a:t>
            </a:r>
            <a:r>
              <a:rPr lang="en-US" sz="2000" dirty="0" smtClean="0">
                <a:solidFill>
                  <a:schemeClr val="tx1">
                    <a:lumMod val="95000"/>
                    <a:lumOff val="5000"/>
                  </a:schemeClr>
                </a:solidFill>
              </a:rPr>
              <a:t>see </a:t>
            </a:r>
            <a:r>
              <a:rPr lang="en-US" sz="2000" dirty="0">
                <a:solidFill>
                  <a:schemeClr val="tx1">
                    <a:lumMod val="95000"/>
                    <a:lumOff val="5000"/>
                  </a:schemeClr>
                </a:solidFill>
              </a:rPr>
              <a:t>the details of student by selecting the courses and groups.</a:t>
            </a:r>
            <a:endParaRPr lang="en-US" sz="2000" b="1" dirty="0">
              <a:solidFill>
                <a:schemeClr val="tx1">
                  <a:lumMod val="95000"/>
                  <a:lumOff val="5000"/>
                </a:schemeClr>
              </a:solidFill>
            </a:endParaRPr>
          </a:p>
          <a:p>
            <a:pPr lvl="1">
              <a:buFont typeface="Wingdings" pitchFamily="2" charset="2"/>
              <a:buChar char="Ø"/>
            </a:pPr>
            <a:endParaRPr lang="en-US" sz="2400" b="1" dirty="0"/>
          </a:p>
          <a:p>
            <a:pPr lvl="1">
              <a:buFont typeface="Wingdings" pitchFamily="2" charset="2"/>
              <a:buChar char="Ø"/>
            </a:pPr>
            <a:endParaRPr lang="en-US" sz="2000" dirty="0"/>
          </a:p>
          <a:p>
            <a:pPr marL="0" indent="0">
              <a:buNone/>
            </a:pPr>
            <a:endParaRPr lang="en-IN" dirty="0"/>
          </a:p>
        </p:txBody>
      </p:sp>
    </p:spTree>
    <p:extLst>
      <p:ext uri="{BB962C8B-B14F-4D97-AF65-F5344CB8AC3E}">
        <p14:creationId xmlns:p14="http://schemas.microsoft.com/office/powerpoint/2010/main" val="3907593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29600" cy="5616624"/>
          </a:xfrm>
        </p:spPr>
        <p:txBody>
          <a:bodyPr>
            <a:normAutofit lnSpcReduction="10000"/>
          </a:bodyPr>
          <a:lstStyle/>
          <a:p>
            <a:pPr marL="0" indent="0" algn="ctr">
              <a:buNone/>
            </a:pPr>
            <a:r>
              <a:rPr lang="en-US" sz="2800" b="1" dirty="0" smtClean="0"/>
              <a:t>       </a:t>
            </a:r>
            <a:r>
              <a:rPr lang="en-US" sz="2800" b="1" u="sng" dirty="0">
                <a:solidFill>
                  <a:srgbClr val="00B050"/>
                </a:solidFill>
              </a:rPr>
              <a:t>Specifications</a:t>
            </a:r>
            <a:endParaRPr lang="en-US" sz="2800" b="1" dirty="0">
              <a:solidFill>
                <a:srgbClr val="0070C0"/>
              </a:solidFill>
            </a:endParaRPr>
          </a:p>
          <a:p>
            <a:pPr marL="0" indent="0">
              <a:buNone/>
            </a:pPr>
            <a:r>
              <a:rPr lang="en-US" sz="2800" b="1" dirty="0">
                <a:solidFill>
                  <a:srgbClr val="0070C0"/>
                </a:solidFill>
              </a:rPr>
              <a:t>(II)Features for </a:t>
            </a:r>
            <a:r>
              <a:rPr lang="en-US" sz="2800" b="1" dirty="0" smtClean="0">
                <a:solidFill>
                  <a:srgbClr val="0070C0"/>
                </a:solidFill>
              </a:rPr>
              <a:t>Admin</a:t>
            </a:r>
            <a:endParaRPr lang="en-US" sz="2800" b="1" dirty="0" smtClean="0"/>
          </a:p>
          <a:p>
            <a:pPr marL="0" indent="0">
              <a:buNone/>
            </a:pPr>
            <a:r>
              <a:rPr lang="en-US" sz="2400" b="1" dirty="0" smtClean="0">
                <a:solidFill>
                  <a:srgbClr val="0070C0"/>
                </a:solidFill>
              </a:rPr>
              <a:t>             (a) Managing Employees and Students</a:t>
            </a:r>
          </a:p>
          <a:p>
            <a:pPr lvl="2">
              <a:buFont typeface="Wingdings" panose="05000000000000000000" pitchFamily="2" charset="2"/>
              <a:buChar char="Ø"/>
            </a:pPr>
            <a:r>
              <a:rPr lang="en-US" sz="2000" b="1" dirty="0" smtClean="0">
                <a:solidFill>
                  <a:schemeClr val="tx1">
                    <a:lumMod val="95000"/>
                    <a:lumOff val="5000"/>
                  </a:schemeClr>
                </a:solidFill>
              </a:rPr>
              <a:t> </a:t>
            </a:r>
            <a:r>
              <a:rPr lang="en-US" sz="2000" dirty="0" smtClean="0">
                <a:solidFill>
                  <a:schemeClr val="tx1">
                    <a:lumMod val="95000"/>
                    <a:lumOff val="5000"/>
                  </a:schemeClr>
                </a:solidFill>
              </a:rPr>
              <a:t>Admin can add new employee , students and other admins or  </a:t>
            </a:r>
          </a:p>
          <a:p>
            <a:pPr marL="914400" lvl="2" indent="0">
              <a:buNone/>
            </a:pPr>
            <a:r>
              <a:rPr lang="en-US" sz="2000" dirty="0" smtClean="0">
                <a:solidFill>
                  <a:schemeClr val="tx1">
                    <a:lumMod val="95000"/>
                    <a:lumOff val="5000"/>
                  </a:schemeClr>
                </a:solidFill>
              </a:rPr>
              <a:t>     </a:t>
            </a:r>
            <a:r>
              <a:rPr lang="en-US" sz="2000" dirty="0" smtClean="0">
                <a:solidFill>
                  <a:schemeClr val="tx1">
                    <a:lumMod val="95000"/>
                    <a:lumOff val="5000"/>
                  </a:schemeClr>
                </a:solidFill>
              </a:rPr>
              <a:t>delete and modify them.</a:t>
            </a:r>
          </a:p>
          <a:p>
            <a:pPr lvl="2">
              <a:buFont typeface="Wingdings" panose="05000000000000000000" pitchFamily="2" charset="2"/>
              <a:buChar char="Ø"/>
            </a:pPr>
            <a:r>
              <a:rPr lang="en-US" sz="2000" b="1" dirty="0">
                <a:solidFill>
                  <a:schemeClr val="tx1">
                    <a:lumMod val="95000"/>
                    <a:lumOff val="5000"/>
                  </a:schemeClr>
                </a:solidFill>
              </a:rPr>
              <a:t> </a:t>
            </a:r>
            <a:r>
              <a:rPr lang="en-US" sz="2000" dirty="0" smtClean="0">
                <a:solidFill>
                  <a:schemeClr val="tx1">
                    <a:lumMod val="95000"/>
                    <a:lumOff val="5000"/>
                  </a:schemeClr>
                </a:solidFill>
              </a:rPr>
              <a:t>They can view </a:t>
            </a:r>
            <a:r>
              <a:rPr lang="en-US" sz="2000" dirty="0" smtClean="0">
                <a:solidFill>
                  <a:schemeClr val="tx1">
                    <a:lumMod val="95000"/>
                    <a:lumOff val="5000"/>
                  </a:schemeClr>
                </a:solidFill>
              </a:rPr>
              <a:t>employee, </a:t>
            </a:r>
            <a:r>
              <a:rPr lang="en-US" sz="2000" dirty="0" smtClean="0">
                <a:solidFill>
                  <a:schemeClr val="tx1">
                    <a:lumMod val="95000"/>
                    <a:lumOff val="5000"/>
                  </a:schemeClr>
                </a:solidFill>
              </a:rPr>
              <a:t>student and other admin details   </a:t>
            </a:r>
          </a:p>
          <a:p>
            <a:pPr marL="914400" lvl="2" indent="0">
              <a:buNone/>
            </a:pPr>
            <a:r>
              <a:rPr lang="en-US" sz="2000" dirty="0">
                <a:solidFill>
                  <a:schemeClr val="tx1">
                    <a:lumMod val="95000"/>
                    <a:lumOff val="5000"/>
                  </a:schemeClr>
                </a:solidFill>
              </a:rPr>
              <a:t> </a:t>
            </a:r>
            <a:r>
              <a:rPr lang="en-US" sz="2000" dirty="0" smtClean="0">
                <a:solidFill>
                  <a:schemeClr val="tx1">
                    <a:lumMod val="95000"/>
                    <a:lumOff val="5000"/>
                  </a:schemeClr>
                </a:solidFill>
              </a:rPr>
              <a:t>    directly or </a:t>
            </a:r>
            <a:r>
              <a:rPr lang="en-US" sz="2000" dirty="0" smtClean="0">
                <a:solidFill>
                  <a:schemeClr val="tx1">
                    <a:lumMod val="95000"/>
                    <a:lumOff val="5000"/>
                  </a:schemeClr>
                </a:solidFill>
              </a:rPr>
              <a:t>can</a:t>
            </a:r>
            <a:r>
              <a:rPr lang="en-US" sz="2000" dirty="0" smtClean="0">
                <a:solidFill>
                  <a:schemeClr val="tx1">
                    <a:lumMod val="95000"/>
                    <a:lumOff val="5000"/>
                  </a:schemeClr>
                </a:solidFill>
              </a:rPr>
              <a:t> </a:t>
            </a:r>
            <a:r>
              <a:rPr lang="en-US" sz="2000" dirty="0" smtClean="0">
                <a:solidFill>
                  <a:schemeClr val="tx1">
                    <a:lumMod val="95000"/>
                    <a:lumOff val="5000"/>
                  </a:schemeClr>
                </a:solidFill>
              </a:rPr>
              <a:t>search by their </a:t>
            </a:r>
            <a:r>
              <a:rPr lang="en-US" sz="2000" dirty="0" smtClean="0">
                <a:solidFill>
                  <a:schemeClr val="tx1">
                    <a:lumMod val="95000"/>
                    <a:lumOff val="5000"/>
                  </a:schemeClr>
                </a:solidFill>
              </a:rPr>
              <a:t>username.</a:t>
            </a:r>
            <a:endParaRPr lang="en-US" sz="2000" dirty="0" smtClean="0">
              <a:solidFill>
                <a:schemeClr val="tx1">
                  <a:lumMod val="95000"/>
                  <a:lumOff val="5000"/>
                </a:schemeClr>
              </a:solidFill>
            </a:endParaRPr>
          </a:p>
          <a:p>
            <a:pPr lvl="2">
              <a:buFont typeface="Wingdings" panose="05000000000000000000" pitchFamily="2" charset="2"/>
              <a:buChar char="Ø"/>
            </a:pPr>
            <a:r>
              <a:rPr lang="en-US" sz="2000" dirty="0">
                <a:solidFill>
                  <a:schemeClr val="tx1">
                    <a:lumMod val="95000"/>
                    <a:lumOff val="5000"/>
                  </a:schemeClr>
                </a:solidFill>
              </a:rPr>
              <a:t> </a:t>
            </a:r>
            <a:r>
              <a:rPr lang="en-US" sz="2000" dirty="0" smtClean="0">
                <a:solidFill>
                  <a:schemeClr val="tx1">
                    <a:lumMod val="95000"/>
                    <a:lumOff val="5000"/>
                  </a:schemeClr>
                </a:solidFill>
              </a:rPr>
              <a:t>They can search employee and update or delete their details.</a:t>
            </a:r>
          </a:p>
          <a:p>
            <a:pPr lvl="2">
              <a:buFont typeface="Wingdings" panose="05000000000000000000" pitchFamily="2" charset="2"/>
              <a:buChar char="Ø"/>
            </a:pPr>
            <a:r>
              <a:rPr lang="en-US" sz="2000" dirty="0" smtClean="0">
                <a:solidFill>
                  <a:schemeClr val="tx1">
                    <a:lumMod val="95000"/>
                    <a:lumOff val="5000"/>
                  </a:schemeClr>
                </a:solidFill>
              </a:rPr>
              <a:t>  Group number can be allotted to the students for different subjects.</a:t>
            </a:r>
          </a:p>
          <a:p>
            <a:pPr lvl="2">
              <a:buFont typeface="Wingdings" panose="05000000000000000000" pitchFamily="2" charset="2"/>
              <a:buChar char="Ø"/>
            </a:pPr>
            <a:r>
              <a:rPr lang="en-US" sz="2000" dirty="0" smtClean="0">
                <a:solidFill>
                  <a:schemeClr val="tx1">
                    <a:lumMod val="95000"/>
                    <a:lumOff val="5000"/>
                  </a:schemeClr>
                </a:solidFill>
              </a:rPr>
              <a:t> They can add ,delete or update different types of leave.</a:t>
            </a:r>
          </a:p>
          <a:p>
            <a:pPr lvl="2">
              <a:buFont typeface="Wingdings" panose="05000000000000000000" pitchFamily="2" charset="2"/>
              <a:buChar char="Ø"/>
            </a:pPr>
            <a:r>
              <a:rPr lang="en-US" sz="2000" dirty="0" smtClean="0">
                <a:solidFill>
                  <a:schemeClr val="tx1">
                    <a:lumMod val="95000"/>
                    <a:lumOff val="5000"/>
                  </a:schemeClr>
                </a:solidFill>
              </a:rPr>
              <a:t> Admin can see leave history and remaining leaves of faculties.</a:t>
            </a:r>
          </a:p>
          <a:p>
            <a:pPr lvl="2">
              <a:buFont typeface="Wingdings" panose="05000000000000000000" pitchFamily="2" charset="2"/>
              <a:buChar char="Ø"/>
            </a:pPr>
            <a:r>
              <a:rPr lang="en-US" sz="2000" dirty="0" smtClean="0">
                <a:solidFill>
                  <a:schemeClr val="tx1">
                    <a:lumMod val="95000"/>
                    <a:lumOff val="5000"/>
                  </a:schemeClr>
                </a:solidFill>
              </a:rPr>
              <a:t> They can see the student details of particular semester just by  </a:t>
            </a:r>
          </a:p>
          <a:p>
            <a:pPr marL="914400" lvl="2" indent="0">
              <a:buNone/>
            </a:pPr>
            <a:r>
              <a:rPr lang="en-US" sz="2000" dirty="0" smtClean="0">
                <a:solidFill>
                  <a:schemeClr val="tx1">
                    <a:lumMod val="95000"/>
                    <a:lumOff val="5000"/>
                  </a:schemeClr>
                </a:solidFill>
              </a:rPr>
              <a:t>     selecting the department id and semester </a:t>
            </a:r>
            <a:r>
              <a:rPr lang="en-US" sz="2000" dirty="0" smtClean="0">
                <a:solidFill>
                  <a:schemeClr val="tx1">
                    <a:lumMod val="95000"/>
                    <a:lumOff val="5000"/>
                  </a:schemeClr>
                </a:solidFill>
              </a:rPr>
              <a:t>number.</a:t>
            </a:r>
          </a:p>
          <a:p>
            <a:pPr lvl="2">
              <a:buFont typeface="Wingdings" panose="05000000000000000000" pitchFamily="2" charset="2"/>
              <a:buChar char="Ø"/>
            </a:pPr>
            <a:r>
              <a:rPr lang="en-US" sz="2000" dirty="0" smtClean="0">
                <a:solidFill>
                  <a:schemeClr val="tx1">
                    <a:lumMod val="95000"/>
                    <a:lumOff val="5000"/>
                  </a:schemeClr>
                </a:solidFill>
              </a:rPr>
              <a:t>   </a:t>
            </a:r>
            <a:r>
              <a:rPr lang="en-US" sz="2000" dirty="0" smtClean="0">
                <a:solidFill>
                  <a:schemeClr val="tx1">
                    <a:lumMod val="95000"/>
                    <a:lumOff val="5000"/>
                  </a:schemeClr>
                </a:solidFill>
              </a:rPr>
              <a:t>They </a:t>
            </a:r>
            <a:r>
              <a:rPr lang="en-US" sz="2000" dirty="0">
                <a:solidFill>
                  <a:schemeClr val="tx1">
                    <a:lumMod val="95000"/>
                    <a:lumOff val="5000"/>
                  </a:schemeClr>
                </a:solidFill>
              </a:rPr>
              <a:t>can </a:t>
            </a:r>
            <a:r>
              <a:rPr lang="en-US" sz="2000" dirty="0" smtClean="0">
                <a:solidFill>
                  <a:schemeClr val="tx1">
                    <a:lumMod val="95000"/>
                    <a:lumOff val="5000"/>
                  </a:schemeClr>
                </a:solidFill>
              </a:rPr>
              <a:t>also see the </a:t>
            </a:r>
            <a:r>
              <a:rPr lang="en-US" sz="2000" dirty="0">
                <a:solidFill>
                  <a:schemeClr val="tx1">
                    <a:lumMod val="95000"/>
                    <a:lumOff val="5000"/>
                  </a:schemeClr>
                </a:solidFill>
              </a:rPr>
              <a:t>details just by searching student id and  can increment their </a:t>
            </a:r>
            <a:r>
              <a:rPr lang="en-US" sz="2000" dirty="0" smtClean="0">
                <a:solidFill>
                  <a:schemeClr val="tx1">
                    <a:lumMod val="95000"/>
                    <a:lumOff val="5000"/>
                  </a:schemeClr>
                </a:solidFill>
              </a:rPr>
              <a:t>semester</a:t>
            </a:r>
            <a:r>
              <a:rPr lang="en-US" sz="2000" dirty="0">
                <a:solidFill>
                  <a:schemeClr val="tx1">
                    <a:lumMod val="95000"/>
                    <a:lumOff val="5000"/>
                  </a:schemeClr>
                </a:solidFill>
              </a:rPr>
              <a:t>. </a:t>
            </a:r>
            <a:endParaRPr lang="en-US" sz="2000" dirty="0" smtClean="0">
              <a:solidFill>
                <a:schemeClr val="tx1">
                  <a:lumMod val="95000"/>
                  <a:lumOff val="5000"/>
                </a:schemeClr>
              </a:solidFill>
            </a:endParaRPr>
          </a:p>
          <a:p>
            <a:pPr marL="914400" lvl="2" indent="0">
              <a:buNone/>
            </a:pPr>
            <a:endParaRPr lang="en-US" sz="2000" dirty="0" smtClean="0">
              <a:solidFill>
                <a:srgbClr val="002060"/>
              </a:solidFill>
            </a:endParaRPr>
          </a:p>
        </p:txBody>
      </p:sp>
    </p:spTree>
    <p:extLst>
      <p:ext uri="{BB962C8B-B14F-4D97-AF65-F5344CB8AC3E}">
        <p14:creationId xmlns:p14="http://schemas.microsoft.com/office/powerpoint/2010/main" val="2623605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1754</TotalTime>
  <Words>1467</Words>
  <Application>Microsoft Office PowerPoint</Application>
  <PresentationFormat>On-screen Show (4:3)</PresentationFormat>
  <Paragraphs>152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INFORMATION HUB</vt:lpstr>
      <vt:lpstr>Goal and Specification</vt:lpstr>
      <vt:lpstr>PowerPoint Presentation</vt:lpstr>
      <vt:lpstr>PowerPoint Presentation</vt:lpstr>
      <vt:lpstr>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HUB</dc:title>
  <dc:creator>ALOK KUMAR</dc:creator>
  <cp:lastModifiedBy>Ramayan kumar</cp:lastModifiedBy>
  <cp:revision>131</cp:revision>
  <dcterms:created xsi:type="dcterms:W3CDTF">2015-04-10T15:37:24Z</dcterms:created>
  <dcterms:modified xsi:type="dcterms:W3CDTF">2015-04-13T20:41:50Z</dcterms:modified>
</cp:coreProperties>
</file>