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9143850" cy="6857875"/>
  <p:defaultTextStyle>
    <a:defPPr lvl="0">
      <a:defRPr lang="zh-CN"/>
    </a:defPPr>
    <a:lvl1pPr algn="l" defTabSz="914400" eaLnBrk="1" fontAlgn="auto" hangingPunct="1" indent="0" latinLnBrk="0" lvl="0" marL="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algn="l" defTabSz="914400" eaLnBrk="1" fontAlgn="auto" hangingPunct="1" indent="0" latinLnBrk="0" lvl="1" marL="45720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algn="l" defTabSz="914400" eaLnBrk="1" fontAlgn="auto" hangingPunct="1" indent="0" latinLnBrk="0" lvl="2" marL="91440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algn="l" defTabSz="914400" eaLnBrk="1" fontAlgn="auto" hangingPunct="1" indent="0" latinLnBrk="0" lvl="3" marL="137160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algn="l" defTabSz="914400" eaLnBrk="1" fontAlgn="auto" hangingPunct="1" indent="0" latinLnBrk="0" lvl="4" marL="182880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algn="l" defTabSz="914400" eaLnBrk="1" fontAlgn="auto" hangingPunct="1" indent="0" latinLnBrk="0" lvl="5" marL="228600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algn="l" defTabSz="914400" eaLnBrk="1" fontAlgn="auto" hangingPunct="1" indent="0" latinLnBrk="0" lvl="6" marL="274320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algn="l" defTabSz="914400" eaLnBrk="1" fontAlgn="auto" hangingPunct="1" indent="0" latinLnBrk="0" lvl="7" marL="320040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algn="l" defTabSz="914400" eaLnBrk="1" fontAlgn="auto" hangingPunct="1" indent="0" latinLnBrk="0" lvl="8" marL="320040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99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0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等线" pitchFamily="0" charset="0"/>
                <a:cs typeface="Calibri" pitchFamily="0" charset="0"/>
              </a:rPr>
              <a:t>9/9/2025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1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802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803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15" name="对象"/>
          <p:cNvSpPr>
            <a:spLocks noChangeAspect="1"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3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3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3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4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5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6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7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7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7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8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8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9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9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0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0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1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1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1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1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1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altLang="en-US" lang="zh-CN" smtClean="0"/>
              <a:t>单击此处编辑母版副标题样式</a:t>
            </a:r>
            <a:endParaRPr altLang="en-US" lang="zh-CN"/>
          </a:p>
        </p:txBody>
      </p:sp>
      <p:sp>
        <p:nvSpPr>
          <p:cNvPr id="104874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1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2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9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0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5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2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3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4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5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6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7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8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9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1" name="文本框"/>
          <p:cNvSpPr>
            <a:spLocks noGrp="1"/>
          </p:cNvSpPr>
          <p:nvPr>
            <p:ph type="title"/>
          </p:nvPr>
        </p:nvSpPr>
        <p:spPr>
          <a:xfrm rot="0">
            <a:off x="3195573" y="2067305"/>
            <a:ext cx="5800851" cy="51815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b="0" sz="32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602" name="文本框"/>
          <p:cNvSpPr>
            <a:spLocks noGrp="1"/>
          </p:cNvSpPr>
          <p:nvPr>
            <p:ph type="body" idx="4"/>
          </p:nvPr>
        </p:nvSpPr>
        <p:spPr>
          <a:xfrm rot="0">
            <a:off x="1828800" y="3840480"/>
            <a:ext cx="8534401" cy="171449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03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4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8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9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0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1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2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3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4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5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6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7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628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9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3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6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7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0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1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6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7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8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5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6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7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68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9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9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9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4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5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56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5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8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79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1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3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588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89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fld id="{CAD2D6BD-DE1B-4B5F-8B41-2702339687B9}" type="datetime1">
              <a:rPr altLang="zh-CN" lang="en-US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9/9/2025</a:t>
            </a:fld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defTabSz="914400" fontAlgn="auto" hangingPunct="1" indent="0" marL="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defTabSz="914400" fontAlgn="auto" hangingPunct="1" indent="0" marL="457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defTabSz="914400" fontAlgn="auto" hangingPunct="1" indent="0" marL="914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defTabSz="914400" fontAlgn="auto" hangingPunct="1" indent="0" marL="13716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defTabSz="914400" fontAlgn="auto" hangingPunct="1" indent="0" marL="18288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defTabSz="914400" fontAlgn="auto" hangingPunct="1" indent="0" marL="22860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defTabSz="914400" fontAlgn="auto" hangingPunct="1" indent="0" marL="2743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"/>
          <p:cNvGrpSpPr/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1048606" name="曲线"/>
            <p:cNvSpPr/>
            <p:nvPr/>
          </p:nvSpPr>
          <p:spPr>
            <a:xfrm rot="0"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07" name="曲线"/>
            <p:cNvSpPr/>
            <p:nvPr/>
          </p:nvSpPr>
          <p:spPr>
            <a:xfrm rot="0">
              <a:off x="1971672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08" name="曲线"/>
          <p:cNvSpPr/>
          <p:nvPr/>
        </p:nvSpPr>
        <p:spPr>
          <a:xfrm rot="0">
            <a:off x="3752849" y="1190625"/>
            <a:ext cx="1666874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1048609" name="曲线"/>
          <p:cNvSpPr/>
          <p:nvPr/>
        </p:nvSpPr>
        <p:spPr>
          <a:xfrm rot="0"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10" name="文本框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3213735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altLang="en-US" baseline="0" b="1" cap="none" sz="3200" i="0" kern="0" lang="zh-CN" spc="0" strike="noStrike" u="none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altLang="en-US" baseline="0" b="0" cap="none" sz="3200" i="0" kern="0" lang="zh-CN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1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12" name="矩形"/>
          <p:cNvSpPr/>
          <p:nvPr/>
        </p:nvSpPr>
        <p:spPr>
          <a:xfrm rot="0">
            <a:off x="2554541" y="3314150"/>
            <a:ext cx="8610599" cy="29362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B.Monika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NMID: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212401614&amp;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A0C965508D8CE13979140431V86DF690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BCA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Thirumurugan Arts and science college for women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kosavanpalayam,thirpupasur,thiruval Thiruvallur,univ university of madras. 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13" name="矩形"/>
          <p:cNvSpPr/>
          <p:nvPr/>
        </p:nvSpPr>
        <p:spPr>
          <a:xfrm rot="0">
            <a:off x="2857456" y="16458949"/>
            <a:ext cx="8320866" cy="29362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M.Prathipa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NMID: 212401639&amp;asunm21724ca22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DEPARTMENT:BCA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COLLEGE:THIRUMURUGAN ARTS AND SCIENCE COLLEGE FOR WOMEN,KOSAVAMPALAYAM,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THIRUPACHUR,THIRUVALLUR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UNIVERSITY OF MADRAS.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63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Google Shape;186;p1"/>
          <p:cNvSpPr/>
          <p:nvPr/>
        </p:nvSpPr>
        <p:spPr>
          <a:xfrm>
            <a:off x="752474" y="6486037"/>
            <a:ext cx="1773600" cy="1665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2D83C3"/>
              </a:buClr>
              <a:buSzPts val="1100"/>
              <a:buFont typeface="Trebuchet MS"/>
              <a:buNone/>
            </a:pPr>
            <a:r>
              <a:rPr b="0" cap="none" sz="1100" i="0" lang="en-US" strike="noStrike" u="non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cap="none" sz="1100" i="0" lang="en-US" strike="noStrike" u="non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cap="none" sz="11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21" name="Google Shape;187;p1"/>
          <p:cNvSpPr/>
          <p:nvPr/>
        </p:nvSpPr>
        <p:spPr>
          <a:xfrm>
            <a:off x="9353550" y="5362575"/>
            <a:ext cx="457218" cy="45721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722" name="Google Shape;188;p1"/>
          <p:cNvSpPr/>
          <p:nvPr/>
        </p:nvSpPr>
        <p:spPr>
          <a:xfrm>
            <a:off x="6696075" y="1695450"/>
            <a:ext cx="314334" cy="32383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723" name="Google Shape;189;p1"/>
          <p:cNvSpPr/>
          <p:nvPr/>
        </p:nvSpPr>
        <p:spPr>
          <a:xfrm>
            <a:off x="9353550" y="5895975"/>
            <a:ext cx="180954" cy="1809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</p:sp>
      <p:pic>
        <p:nvPicPr>
          <p:cNvPr id="2097166" name="Google Shape;190;p1"/>
          <p:cNvPicPr preferRelativeResize="0">
            <a:picLocks/>
          </p:cNvPicPr>
          <p:nvPr/>
        </p:nvPicPr>
        <p:blipFill>
          <a:blip/>
        </p:blipFill>
        <p:spPr>
          <a:xfrm>
            <a:off x="66675" y="3381373"/>
            <a:ext cx="2466975" cy="3419472"/>
          </a:xfrm>
          <a:prstGeom prst="rect"/>
          <a:noFill/>
          <a:ln>
            <a:noFill/>
          </a:ln>
        </p:spPr>
      </p:pic>
      <p:sp>
        <p:nvSpPr>
          <p:cNvPr id="1048724" name="Google Shape;191;p1"/>
          <p:cNvSpPr txBox="1"/>
          <p:nvPr>
            <p:ph type="title"/>
          </p:nvPr>
        </p:nvSpPr>
        <p:spPr>
          <a:xfrm>
            <a:off x="739774" y="654938"/>
            <a:ext cx="8480400" cy="6642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b="1" cap="none" sz="425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RESULTS AND SCREENSHOTS</a:t>
            </a:r>
            <a:endParaRPr b="1" cap="none" sz="425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25" name="Google Shape;192;p1"/>
          <p:cNvSpPr/>
          <p:nvPr/>
        </p:nvSpPr>
        <p:spPr>
          <a:xfrm>
            <a:off x="11277218" y="6473336"/>
            <a:ext cx="2286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no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b="0" cap="none" sz="11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26" name="Google Shape;193;p1"/>
          <p:cNvSpPr/>
          <p:nvPr/>
        </p:nvSpPr>
        <p:spPr>
          <a:xfrm>
            <a:off x="2743200" y="2354703"/>
            <a:ext cx="8534100" cy="948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i"/>
              <a:buNone/>
            </a:pPr>
            <a:r>
              <a:t/>
            </a:r>
            <a:endParaRPr b="0" cap="none" sz="2800" i="0" strike="noStrike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727" name="Google Shape;194;p1"/>
          <p:cNvSpPr/>
          <p:nvPr/>
        </p:nvSpPr>
        <p:spPr>
          <a:xfrm>
            <a:off x="3143201" y="1847820"/>
            <a:ext cx="8928000" cy="4092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i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Oi"/>
              <a:ea typeface="Oi"/>
              <a:cs typeface="Oi"/>
              <a:sym typeface="O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i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Oi"/>
              <a:ea typeface="Oi"/>
              <a:cs typeface="Oi"/>
              <a:sym typeface="O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i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 Result:</a:t>
            </a:r>
            <a:endParaRPr b="0" cap="none" sz="1800" i="0" strike="noStrike" u="none">
              <a:solidFill>
                <a:schemeClr val="dk1"/>
              </a:solidFill>
              <a:latin typeface="Oi"/>
              <a:ea typeface="Oi"/>
              <a:cs typeface="Oi"/>
              <a:sym typeface="O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i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Oi"/>
              <a:ea typeface="Oi"/>
              <a:cs typeface="Oi"/>
              <a:sym typeface="O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i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 A clean summary or answer sheet </a:t>
            </a:r>
            <a:endParaRPr b="0" cap="none" sz="1800" i="0" strike="noStrike" u="none">
              <a:solidFill>
                <a:schemeClr val="dk1"/>
              </a:solidFill>
              <a:latin typeface="Oi"/>
              <a:ea typeface="Oi"/>
              <a:cs typeface="Oi"/>
              <a:sym typeface="O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i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Oi"/>
              <a:ea typeface="Oi"/>
              <a:cs typeface="Oi"/>
              <a:sym typeface="O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i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style(like what you’d write in an exam).</a:t>
            </a:r>
            <a:endParaRPr b="0" cap="none" sz="1800" i="0" strike="noStrike" u="none">
              <a:solidFill>
                <a:schemeClr val="dk1"/>
              </a:solidFill>
              <a:latin typeface="Oi"/>
              <a:ea typeface="Oi"/>
              <a:cs typeface="Oi"/>
              <a:sym typeface="O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i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Oi"/>
              <a:ea typeface="Oi"/>
              <a:cs typeface="Oi"/>
              <a:sym typeface="O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i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 Screenshot:</a:t>
            </a:r>
            <a:endParaRPr b="0" cap="none" sz="1800" i="0" strike="noStrike" u="none">
              <a:solidFill>
                <a:schemeClr val="dk1"/>
              </a:solidFill>
              <a:latin typeface="Oi"/>
              <a:ea typeface="Oi"/>
              <a:cs typeface="Oi"/>
              <a:sym typeface="O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i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Oi"/>
              <a:ea typeface="Oi"/>
              <a:cs typeface="Oi"/>
              <a:sym typeface="O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i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 A visual representation (like a chart, </a:t>
            </a:r>
            <a:endParaRPr b="0" cap="none" sz="1800" i="0" strike="noStrike" u="none">
              <a:solidFill>
                <a:schemeClr val="dk1"/>
              </a:solidFill>
              <a:latin typeface="Oi"/>
              <a:ea typeface="Oi"/>
              <a:cs typeface="Oi"/>
              <a:sym typeface="O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i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Oi"/>
              <a:ea typeface="Oi"/>
              <a:cs typeface="Oi"/>
              <a:sym typeface="O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i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table, or diagram image) showing the features and </a:t>
            </a:r>
            <a:endParaRPr b="0" cap="none" sz="1800" i="0" strike="noStrike" u="none">
              <a:solidFill>
                <a:schemeClr val="dk1"/>
              </a:solidFill>
              <a:latin typeface="Oi"/>
              <a:ea typeface="Oi"/>
              <a:cs typeface="Oi"/>
              <a:sym typeface="O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i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Oi"/>
              <a:ea typeface="Oi"/>
              <a:cs typeface="Oi"/>
              <a:sym typeface="O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i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functionality of digital computing.</a:t>
            </a:r>
            <a:endParaRPr b="0" cap="none" sz="1800" i="0" strike="noStrike" u="none">
              <a:solidFill>
                <a:schemeClr val="dk1"/>
              </a:solidFill>
              <a:latin typeface="Oi"/>
              <a:ea typeface="Oi"/>
              <a:cs typeface="Oi"/>
              <a:sym typeface="Oi"/>
            </a:endParaRPr>
          </a:p>
        </p:txBody>
      </p:sp>
      <p:pic>
        <p:nvPicPr>
          <p:cNvPr id="2097167" name="Google Shape;195;p1"/>
          <p:cNvPicPr preferRelativeResize="0">
            <a:picLocks/>
          </p:cNvPicPr>
          <p:nvPr/>
        </p:nvPicPr>
        <p:blipFill>
          <a:blip xmlns:r="http://schemas.openxmlformats.org/officeDocument/2006/relationships" r:embed="rId1">
            <a:alphaModFix/>
          </a:blip>
          <a:stretch>
            <a:fillRect/>
          </a:stretch>
        </p:blipFill>
        <p:spPr>
          <a:xfrm>
            <a:off x="96200" y="1440576"/>
            <a:ext cx="2646999" cy="588222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32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33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8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3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5" name="矩形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6" name="矩形"/>
          <p:cNvSpPr/>
          <p:nvPr/>
        </p:nvSpPr>
        <p:spPr>
          <a:xfrm rot="0">
            <a:off x="2638384" y="838186"/>
            <a:ext cx="11159828" cy="62255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Cloud computing is a modern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technology that provides on-demand access to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computing resources like storage, applications,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and processing power over the internet 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It offers flexibility, scalability,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cost-effectiveness, and easy accessibility. By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reducing the need for physical infrastructure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,cloud computing enables businesses and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individuals to focus more on innovation and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productivity. It is a key driver for digital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transformation in today’s world.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曲线"/>
          <p:cNvSpPr/>
          <p:nvPr/>
        </p:nvSpPr>
        <p:spPr>
          <a:xfrm rot="0"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34" name="组合"/>
          <p:cNvGrpSpPr/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1048632" name="曲线"/>
            <p:cNvSpPr/>
            <p:nvPr/>
          </p:nvSpPr>
          <p:spPr>
            <a:xfrm rot="0"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3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4" name="曲线"/>
            <p:cNvSpPr/>
            <p:nvPr/>
          </p:nvSpPr>
          <p:spPr>
            <a:xfrm rot="0"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5" name="曲线"/>
            <p:cNvSpPr/>
            <p:nvPr/>
          </p:nvSpPr>
          <p:spPr>
            <a:xfrm rot="0">
              <a:off x="9602878" y="0"/>
              <a:ext cx="25895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6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7" name="曲线"/>
            <p:cNvSpPr/>
            <p:nvPr/>
          </p:nvSpPr>
          <p:spPr>
            <a:xfrm rot="0"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8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9" name="曲线"/>
            <p:cNvSpPr/>
            <p:nvPr/>
          </p:nvSpPr>
          <p:spPr>
            <a:xfrm rot="0">
              <a:off x="10936247" y="0"/>
              <a:ext cx="12560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40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41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2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43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44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45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altLang="zh-CN" baseline="0" b="1" cap="none" sz="4250" i="0" kern="0" lang="en-US" spc="-8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35" name="组合"/>
          <p:cNvGrpSpPr/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2097153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4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4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47" name="矩形"/>
          <p:cNvSpPr/>
          <p:nvPr/>
        </p:nvSpPr>
        <p:spPr>
          <a:xfrm rot="0">
            <a:off x="3073453" y="911311"/>
            <a:ext cx="7846454" cy="37109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1" cap="none" sz="4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1" cap="none" sz="4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CLOUD</a:t>
            </a:r>
            <a:endParaRPr altLang="zh-CN" baseline="0" b="1" cap="none" sz="4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1" cap="none" sz="4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COMPUTING</a:t>
            </a:r>
            <a:endParaRPr altLang="en-US" baseline="0" b="1" cap="none" sz="4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曲线"/>
          <p:cNvSpPr/>
          <p:nvPr/>
        </p:nvSpPr>
        <p:spPr>
          <a:xfrm rot="0">
            <a:off x="-76200" y="28579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39" name="组合"/>
          <p:cNvGrpSpPr/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1048652" name="曲线"/>
            <p:cNvSpPr/>
            <p:nvPr/>
          </p:nvSpPr>
          <p:spPr>
            <a:xfrm rot="0"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3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4" name="曲线"/>
            <p:cNvSpPr/>
            <p:nvPr/>
          </p:nvSpPr>
          <p:spPr>
            <a:xfrm rot="0"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5" name="曲线"/>
            <p:cNvSpPr/>
            <p:nvPr/>
          </p:nvSpPr>
          <p:spPr>
            <a:xfrm rot="0">
              <a:off x="9602878" y="0"/>
              <a:ext cx="25895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6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7" name="曲线"/>
            <p:cNvSpPr/>
            <p:nvPr/>
          </p:nvSpPr>
          <p:spPr>
            <a:xfrm rot="0"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8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9" name="曲线"/>
            <p:cNvSpPr/>
            <p:nvPr/>
          </p:nvSpPr>
          <p:spPr>
            <a:xfrm rot="0">
              <a:off x="10936247" y="0"/>
              <a:ext cx="12560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60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61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62" name="矩形"/>
          <p:cNvSpPr/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3" name="曲线"/>
          <p:cNvSpPr/>
          <p:nvPr/>
        </p:nvSpPr>
        <p:spPr>
          <a:xfrm rot="0"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1048664" name="曲线"/>
          <p:cNvSpPr/>
          <p:nvPr/>
        </p:nvSpPr>
        <p:spPr>
          <a:xfrm rot="0"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209715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ap="flat" cmpd="sng">
            <a:noFill/>
            <a:prstDash val="solid"/>
            <a:miter/>
          </a:ln>
        </p:spPr>
      </p:pic>
      <p:grpSp>
        <p:nvGrpSpPr>
          <p:cNvPr id="40" name="组合"/>
          <p:cNvGrpSpPr/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2097156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7" name="图片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6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14611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altLang="zh-CN" baseline="0" b="1" cap="none" sz="48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7" name="矩形"/>
          <p:cNvSpPr/>
          <p:nvPr/>
        </p:nvSpPr>
        <p:spPr>
          <a:xfrm rot="0">
            <a:off x="2509806" y="1041533"/>
            <a:ext cx="5029200" cy="47015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"/>
          <p:cNvGrpSpPr/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48671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2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8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73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74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12611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727960"/>
              </a:tabLst>
            </a:pP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altLang="zh-CN" baseline="0" b="1" cap="none" sz="4250" i="0" kern="0" lang="en-US" spc="5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25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250" i="0" kern="0" lang="en-US" spc="-37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37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9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7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76" name="矩形"/>
          <p:cNvSpPr/>
          <p:nvPr/>
        </p:nvSpPr>
        <p:spPr>
          <a:xfrm rot="0">
            <a:off x="1200131" y="1123932"/>
            <a:ext cx="10799837" cy="56921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Traditional IT infrastructure requires high investment in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hardware , software, and maintenance. This leads to scalability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issues ,resource underutilization, and increased costs.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Organizations also face difficulties in data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management, security, and ensuring continuous availability of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services.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Cloud computing provides a solution by offering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on-demand access to computing resources ,scalability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,cost-effectiveness ,and improved data management through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virtualization and distributed systems.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80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81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60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82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83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12611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642870"/>
              </a:tabLst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1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8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85" name="矩形"/>
          <p:cNvSpPr/>
          <p:nvPr/>
        </p:nvSpPr>
        <p:spPr>
          <a:xfrm rot="0">
            <a:off x="1847820" y="1200131"/>
            <a:ext cx="10367842" cy="56921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The project focuses on the use of cloud computing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technology , which provides scalable and cost-effective access to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computing resources through the internet. Cloud computing allows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users to store data, run applications, and use services without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investing in physical hardware or software.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In this project, the aim is to study and implement cloud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services such as infrastructure as a service(laaS), Platform as a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service(PaaS),and Software as a service(SaaS). The project also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highlights, including reduced cost ,flexibility,easy scalability, and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global accessibility.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90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91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92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200" i="0" kern="0" lang="en-US" spc="-2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2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200" i="0" kern="0" lang="en-US" spc="-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2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200" i="0" kern="0" lang="en-US" spc="-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2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altLang="en-US" baseline="0" b="1" cap="none" sz="32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94" name="矩形"/>
          <p:cNvSpPr/>
          <p:nvPr/>
        </p:nvSpPr>
        <p:spPr>
          <a:xfrm rot="0">
            <a:off x="1924020" y="1409678"/>
            <a:ext cx="9431859" cy="46253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End users in Digital Computing :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End users are the people or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organizations who directly use digital systems. They include individuals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using computer and apps, businesses, using e-commerce and cloud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services,students and teachers using e-learning, governments offering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users like doctors and patients.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They are the final consumers of digital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technology.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8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99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00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701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altLang="en-US" baseline="0" b="1" cap="none" sz="36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4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0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3" name="矩形"/>
          <p:cNvSpPr/>
          <p:nvPr/>
        </p:nvSpPr>
        <p:spPr>
          <a:xfrm rot="0">
            <a:off x="3428947" y="1704949"/>
            <a:ext cx="9287860" cy="46253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TOOLS AND TECHNIQUES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Tools: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Tools are the physical or software resources used by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end users to perform task. Example:Computers, Mobiles,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Operating systems.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Techniques: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Techniques are the methods or process followed to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use the tools effectively. Example:programming methods,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Data analysis, Data mining.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08" name="矩形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9" name="矩形"/>
          <p:cNvSpPr/>
          <p:nvPr/>
        </p:nvSpPr>
        <p:spPr>
          <a:xfrm rot="0">
            <a:off x="739774" y="291147"/>
            <a:ext cx="8794750" cy="6134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POTFOLIO DESIGN AND LAYOUT</a:t>
            </a:r>
            <a:endParaRPr altLang="en-US" baseline="0" b="0" cap="none" sz="40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0" name="曲线"/>
          <p:cNvSpPr/>
          <p:nvPr/>
        </p:nvSpPr>
        <p:spPr>
          <a:xfrm rot="0"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11" name="矩形"/>
          <p:cNvSpPr/>
          <p:nvPr/>
        </p:nvSpPr>
        <p:spPr>
          <a:xfrm rot="0">
            <a:off x="2781257" y="1123932"/>
            <a:ext cx="8855870" cy="46253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The layout has a light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cream background with a neet blue gradient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border all around . The text is in black and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blue colours, where the title is highlighted the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blue . The corners have diagonal line patterns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in blue and black, which make the design look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modern and stylish.overall , the layout is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clean, professional, and attractive.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6" name="矩形"/>
          <p:cNvSpPr/>
          <p:nvPr/>
        </p:nvSpPr>
        <p:spPr>
          <a:xfrm rot="0">
            <a:off x="3076527" y="1552550"/>
            <a:ext cx="7205048" cy="43586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Features: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1.Accuracy- Performs operations with high precision.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2.Speed-Processes data very fast.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3.Automation-Works automatically once programmed.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Functionality: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1.Input-Accepts data from input devices.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2.processing-CPU processes the data.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3.output-Displays the result through output devices.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RMX2001</dc:creator>
  <dcterms:created xsi:type="dcterms:W3CDTF">2025-09-12T15:52:02Z</dcterms:created>
  <dcterms:modified xsi:type="dcterms:W3CDTF">2025-09-12T15:52:02Z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9035e4e041eb4869a67679731b72510c</vt:lpwstr>
  </property>
</Properties>
</file>