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autoCompressPictures="0">
  <p:sldMasterIdLst>
    <p:sldMasterId id="2147483954" r:id="rId4"/>
  </p:sldMasterIdLst>
  <p:notesMasterIdLst>
    <p:notesMasterId r:id="rId15"/>
  </p:notesMasterIdLst>
  <p:handoutMasterIdLst>
    <p:handoutMasterId r:id="rId16"/>
  </p:handoutMasterIdLst>
  <p:sldIdLst>
    <p:sldId id="261" r:id="rId5"/>
    <p:sldId id="273" r:id="rId6"/>
    <p:sldId id="314" r:id="rId7"/>
    <p:sldId id="315" r:id="rId8"/>
    <p:sldId id="317" r:id="rId9"/>
    <p:sldId id="316" r:id="rId10"/>
    <p:sldId id="318" r:id="rId11"/>
    <p:sldId id="319" r:id="rId12"/>
    <p:sldId id="320" r:id="rId13"/>
    <p:sldId id="30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34" autoAdjust="0"/>
  </p:normalViewPr>
  <p:slideViewPr>
    <p:cSldViewPr>
      <p:cViewPr>
        <p:scale>
          <a:sx n="83" d="100"/>
          <a:sy n="83" d="100"/>
        </p:scale>
        <p:origin x="686" y="77"/>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11/26/2024</a:t>
            </a:fld>
            <a:endParaRPr lang="en-US">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11/26/2024</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a:p>
        </p:txBody>
      </p:sp>
    </p:spTree>
    <p:extLst>
      <p:ext uri="{BB962C8B-B14F-4D97-AF65-F5344CB8AC3E}">
        <p14:creationId xmlns:p14="http://schemas.microsoft.com/office/powerpoint/2010/main" val="314798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10</a:t>
            </a:fld>
            <a:endParaRPr lang="en-US" noProof="0"/>
          </a:p>
        </p:txBody>
      </p:sp>
    </p:spTree>
    <p:extLst>
      <p:ext uri="{BB962C8B-B14F-4D97-AF65-F5344CB8AC3E}">
        <p14:creationId xmlns:p14="http://schemas.microsoft.com/office/powerpoint/2010/main" val="3782231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a:p>
        </p:txBody>
      </p:sp>
    </p:spTree>
    <p:extLst>
      <p:ext uri="{BB962C8B-B14F-4D97-AF65-F5344CB8AC3E}">
        <p14:creationId xmlns:p14="http://schemas.microsoft.com/office/powerpoint/2010/main" val="74491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Data files and supporting documents are shared for review. https://drive.google.com/drive/folders/1FgH8RvF3rxsSqQ6iTecI0iOiGYipOc51?usp=sharing</a:t>
            </a:r>
          </a:p>
          <a:p>
            <a:endParaRPr lang="en-US"/>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a:p>
        </p:txBody>
      </p:sp>
    </p:spTree>
    <p:extLst>
      <p:ext uri="{BB962C8B-B14F-4D97-AF65-F5344CB8AC3E}">
        <p14:creationId xmlns:p14="http://schemas.microsoft.com/office/powerpoint/2010/main" val="781758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a:p>
        </p:txBody>
      </p:sp>
    </p:spTree>
    <p:extLst>
      <p:ext uri="{BB962C8B-B14F-4D97-AF65-F5344CB8AC3E}">
        <p14:creationId xmlns:p14="http://schemas.microsoft.com/office/powerpoint/2010/main" val="3115106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a:p>
        </p:txBody>
      </p:sp>
    </p:spTree>
    <p:extLst>
      <p:ext uri="{BB962C8B-B14F-4D97-AF65-F5344CB8AC3E}">
        <p14:creationId xmlns:p14="http://schemas.microsoft.com/office/powerpoint/2010/main" val="3561493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a:p>
        </p:txBody>
      </p:sp>
    </p:spTree>
    <p:extLst>
      <p:ext uri="{BB962C8B-B14F-4D97-AF65-F5344CB8AC3E}">
        <p14:creationId xmlns:p14="http://schemas.microsoft.com/office/powerpoint/2010/main" val="1241668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7</a:t>
            </a:fld>
            <a:endParaRPr lang="en-US" noProof="0"/>
          </a:p>
        </p:txBody>
      </p:sp>
    </p:spTree>
    <p:extLst>
      <p:ext uri="{BB962C8B-B14F-4D97-AF65-F5344CB8AC3E}">
        <p14:creationId xmlns:p14="http://schemas.microsoft.com/office/powerpoint/2010/main" val="2041527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8</a:t>
            </a:fld>
            <a:endParaRPr lang="en-US" noProof="0"/>
          </a:p>
        </p:txBody>
      </p:sp>
    </p:spTree>
    <p:extLst>
      <p:ext uri="{BB962C8B-B14F-4D97-AF65-F5344CB8AC3E}">
        <p14:creationId xmlns:p14="http://schemas.microsoft.com/office/powerpoint/2010/main" val="2360999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9</a:t>
            </a:fld>
            <a:endParaRPr lang="en-US" noProof="0"/>
          </a:p>
        </p:txBody>
      </p:sp>
    </p:spTree>
    <p:extLst>
      <p:ext uri="{BB962C8B-B14F-4D97-AF65-F5344CB8AC3E}">
        <p14:creationId xmlns:p14="http://schemas.microsoft.com/office/powerpoint/2010/main" val="2643180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smtClean="0"/>
              <a:t>Click to edit Master subtitle style</a:t>
            </a:r>
            <a:endParaRPr lang="en-US" noProof="0"/>
          </a:p>
        </p:txBody>
      </p:sp>
      <p:sp>
        <p:nvSpPr>
          <p:cNvPr id="33" name="Rectangle 32">
            <a:extLst>
              <a:ext uri="{FF2B5EF4-FFF2-40B4-BE49-F238E27FC236}">
                <a16:creationId xmlns:a16="http://schemas.microsoft.com/office/drawing/2014/main" id="{E905A207-2310-4F94-86E5-13B4CCC359EC}"/>
              </a:ext>
              <a:ext uri="{C183D7F6-B498-43B3-948B-1728B52AA6E4}">
                <adec:decorative xmlns=""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smtClean="0"/>
              <a:t>Click to edit Master subtitle style</a:t>
            </a:r>
            <a:endParaRPr lang="en-US" noProof="0"/>
          </a:p>
        </p:txBody>
      </p:sp>
      <p:sp>
        <p:nvSpPr>
          <p:cNvPr id="33" name="Rectangle 32">
            <a:extLst>
              <a:ext uri="{FF2B5EF4-FFF2-40B4-BE49-F238E27FC236}">
                <a16:creationId xmlns:a16="http://schemas.microsoft.com/office/drawing/2014/main" id="{E905A207-2310-4F94-86E5-13B4CCC359EC}"/>
              </a:ext>
              <a:ext uri="{C183D7F6-B498-43B3-948B-1728B52AA6E4}">
                <adec:decorative xmlns=""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smtClean="0"/>
              <a:t>Click to edit Master title style</a:t>
            </a:r>
            <a:endParaRPr lang="en-US"/>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a:t>Insert Image</a:t>
            </a:r>
            <a:endParaRPr lang="en-GB"/>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smtClean="0"/>
              <a:t>Click to edit Master title style</a:t>
            </a:r>
            <a:endParaRPr lang="en-US"/>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a:t>Insert Image</a:t>
            </a:r>
            <a:endParaRPr lang="en-GB"/>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smtClean="0"/>
              <a:t>Click to edit Master title style</a:t>
            </a:r>
            <a:endParaRPr lang="en-US"/>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smtClean="0"/>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a:t>Insert Image</a:t>
            </a:r>
            <a:endParaRPr lang="en-GB"/>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smtClean="0"/>
              <a:t>Click to edit Master title style</a:t>
            </a:r>
            <a:endParaRPr lang="en-US"/>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a:t>Insert Image</a:t>
            </a:r>
            <a:endParaRPr lang="en-GB"/>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smtClean="0"/>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a:t>Insert Image</a:t>
            </a:r>
            <a:endParaRPr lang="en-GB"/>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a:t>Insert Image</a:t>
            </a:r>
            <a:endParaRPr lang="en-GB"/>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smtClean="0"/>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smtClean="0"/>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smtClean="0"/>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a:t>Insert Image</a:t>
            </a:r>
            <a:endParaRPr lang="en-GB"/>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smtClean="0"/>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a:t>Insert Image</a:t>
            </a:r>
            <a:endParaRPr lang="en-GB"/>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smtClean="0"/>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a:t>Insert Image</a:t>
            </a:r>
            <a:endParaRPr lang="en-GB"/>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smtClean="0"/>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a:t>Insert Image</a:t>
            </a:r>
            <a:endParaRPr lang="en-GB"/>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smtClean="0"/>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a:t>Insert Image</a:t>
            </a:r>
            <a:endParaRPr lang="en-GB"/>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smtClean="0"/>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a:t>Insert Image</a:t>
            </a:r>
            <a:endParaRPr lang="en-GB"/>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smtClean="0"/>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a:t>Insert Image</a:t>
            </a:r>
            <a:endParaRPr lang="en-GB"/>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a:t>Insert Image</a:t>
            </a:r>
            <a:endParaRPr lang="en-GB"/>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a:t>Insert Image</a:t>
            </a:r>
            <a:endParaRPr lang="en-GB"/>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a:t>Insert Image</a:t>
            </a:r>
            <a:endParaRPr lang="en-GB"/>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a:t>Insert Image</a:t>
            </a:r>
            <a:endParaRPr lang="en-GB"/>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a:t>Insert Image</a:t>
            </a:r>
            <a:endParaRPr lang="en-GB"/>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4.jpe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6.jpe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 xmlns:adec="http://schemas.microsoft.com/office/drawing/2017/decorative" val="1"/>
              </a:ext>
            </a:extLst>
          </p:cNvPr>
          <p:cNvSpPr>
            <a:spLocks noGrp="1"/>
          </p:cNvSpPr>
          <p:nvPr>
            <p:ph type="body" sz="quarter" idx="13"/>
          </p:nvPr>
        </p:nvSpPr>
        <p:spPr/>
        <p:txBody>
          <a:bodyPr/>
          <a:lstStyle/>
          <a:p>
            <a:endParaRPr lang="en-US"/>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 xmlns:adec="http://schemas.microsoft.com/office/drawing/2017/decorative" val="1"/>
              </a:ext>
            </a:extLst>
          </p:cNvPr>
          <p:cNvSpPr>
            <a:spLocks noGrp="1"/>
          </p:cNvSpPr>
          <p:nvPr>
            <p:ph type="body" sz="quarter" idx="15"/>
          </p:nvPr>
        </p:nvSpPr>
        <p:spPr/>
        <p:txBody>
          <a:bodyPr/>
          <a:lstStyle/>
          <a:p>
            <a:endParaRPr lang="en-US"/>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a:xfrm>
            <a:off x="3163809" y="1905000"/>
            <a:ext cx="5864382" cy="875928"/>
          </a:xfrm>
        </p:spPr>
        <p:txBody>
          <a:bodyPr>
            <a:normAutofit/>
          </a:bodyPr>
          <a:lstStyle/>
          <a:p>
            <a:r>
              <a:rPr lang="en-IN" sz="2800" b="1"/>
              <a:t>Margin Analysis of </a:t>
            </a:r>
            <a:r>
              <a:rPr lang="en-IN" sz="2800" b="1" smtClean="0"/>
              <a:t>“Alpha </a:t>
            </a:r>
            <a:r>
              <a:rPr lang="en-IN" sz="2800" b="1"/>
              <a:t>Mart</a:t>
            </a:r>
            <a:r>
              <a:rPr lang="en-IN" sz="2800" b="1" smtClean="0"/>
              <a:t>”</a:t>
            </a:r>
            <a:r>
              <a:rPr lang="en-IN" sz="3200"/>
              <a:t/>
            </a:r>
            <a:br>
              <a:rPr lang="en-IN" sz="3200"/>
            </a:br>
            <a:r>
              <a:rPr lang="en-IN" sz="2000" smtClean="0"/>
              <a:t>(A Data driven approach to boost profitability)</a:t>
            </a:r>
            <a:endParaRPr lang="en-US" sz="2000"/>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a:xfrm>
            <a:off x="7091496" y="4051014"/>
            <a:ext cx="2612357" cy="1108680"/>
          </a:xfrm>
        </p:spPr>
        <p:txBody>
          <a:bodyPr/>
          <a:lstStyle/>
          <a:p>
            <a:pPr algn="l"/>
            <a:r>
              <a:rPr lang="en-US" smtClean="0"/>
              <a:t>Presented By:</a:t>
            </a:r>
          </a:p>
          <a:p>
            <a:pPr algn="l"/>
            <a:r>
              <a:rPr lang="en-US" err="1" smtClean="0"/>
              <a:t>Vimal</a:t>
            </a:r>
            <a:r>
              <a:rPr lang="en-US" smtClean="0"/>
              <a:t> Kumar</a:t>
            </a:r>
          </a:p>
          <a:p>
            <a:pPr algn="l"/>
            <a:r>
              <a:rPr lang="en-US" smtClean="0"/>
              <a:t>Roll: 22ds1000184</a:t>
            </a:r>
            <a:endParaRPr lang="en-US"/>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1664" y="3575520"/>
            <a:ext cx="1944216" cy="1944216"/>
          </a:xfrm>
          <a:prstGeom prst="rect">
            <a:avLst/>
          </a:prstGeom>
        </p:spPr>
      </p:pic>
    </p:spTree>
    <p:extLst>
      <p:ext uri="{BB962C8B-B14F-4D97-AF65-F5344CB8AC3E}">
        <p14:creationId xmlns:p14="http://schemas.microsoft.com/office/powerpoint/2010/main" val="3135228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 xmlns:adec="http://schemas.microsoft.com/office/drawing/2017/decorative" val="1"/>
              </a:ext>
            </a:extLst>
          </p:cNvPr>
          <p:cNvSpPr>
            <a:spLocks noGrp="1"/>
          </p:cNvSpPr>
          <p:nvPr>
            <p:ph type="body" sz="quarter" idx="12"/>
          </p:nvPr>
        </p:nvSpPr>
        <p:spPr/>
        <p:txBody>
          <a:bodyPr/>
          <a:lstStyle/>
          <a:p>
            <a:endParaRPr lang="en-US"/>
          </a:p>
        </p:txBody>
      </p:sp>
      <p:sp>
        <p:nvSpPr>
          <p:cNvPr id="43" name="Title 42">
            <a:extLst>
              <a:ext uri="{FF2B5EF4-FFF2-40B4-BE49-F238E27FC236}">
                <a16:creationId xmlns:a16="http://schemas.microsoft.com/office/drawing/2014/main" id="{CF39D3B5-ABDB-4DFF-8107-EF97569C9BBE}"/>
              </a:ext>
            </a:extLst>
          </p:cNvPr>
          <p:cNvSpPr>
            <a:spLocks noGrp="1"/>
          </p:cNvSpPr>
          <p:nvPr>
            <p:ph type="ctrTitle"/>
          </p:nvPr>
        </p:nvSpPr>
        <p:spPr>
          <a:xfrm>
            <a:off x="1257300" y="1124744"/>
            <a:ext cx="4114800" cy="1981200"/>
          </a:xfrm>
        </p:spPr>
        <p:txBody>
          <a:bodyPr/>
          <a:lstStyle/>
          <a:p>
            <a:r>
              <a:rPr lang="en-US" smtClean="0"/>
              <a:t>“Q&amp;A”</a:t>
            </a:r>
            <a:endParaRPr lang="en-US"/>
          </a:p>
        </p:txBody>
      </p:sp>
      <p:sp>
        <p:nvSpPr>
          <p:cNvPr id="44" name="Subtitle 43">
            <a:extLst>
              <a:ext uri="{FF2B5EF4-FFF2-40B4-BE49-F238E27FC236}">
                <a16:creationId xmlns:a16="http://schemas.microsoft.com/office/drawing/2014/main" id="{F522C824-2C48-4465-AABE-F46286D9ECD5}"/>
              </a:ext>
            </a:extLst>
          </p:cNvPr>
          <p:cNvSpPr>
            <a:spLocks noGrp="1"/>
          </p:cNvSpPr>
          <p:nvPr>
            <p:ph type="subTitle" idx="1"/>
          </p:nvPr>
        </p:nvSpPr>
        <p:spPr>
          <a:xfrm>
            <a:off x="6057900" y="4725144"/>
            <a:ext cx="4876800" cy="761258"/>
          </a:xfrm>
        </p:spPr>
        <p:txBody>
          <a:bodyPr/>
          <a:lstStyle/>
          <a:p>
            <a:r>
              <a:rPr lang="en-US" smtClean="0"/>
              <a:t>Thank You.</a:t>
            </a:r>
            <a:endParaRPr lang="en-US"/>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 xmlns:adec="http://schemas.microsoft.com/office/drawing/2017/decorative" val="1"/>
              </a:ext>
            </a:extLst>
          </p:cNvPr>
          <p:cNvSpPr>
            <a:spLocks noGrp="1"/>
          </p:cNvSpPr>
          <p:nvPr>
            <p:ph type="body" sz="quarter" idx="13"/>
          </p:nvPr>
        </p:nvSpPr>
        <p:spPr/>
        <p:txBody>
          <a:bodyPr>
            <a:normAutofit fontScale="55000" lnSpcReduction="20000"/>
          </a:bodyPr>
          <a:lstStyle/>
          <a:p>
            <a:endParaRPr lang="en-US"/>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 xmlns:adec="http://schemas.microsoft.com/office/drawing/2017/decorative" val="1"/>
              </a:ext>
            </a:extLst>
          </p:cNvPr>
          <p:cNvSpPr>
            <a:spLocks noGrp="1"/>
          </p:cNvSpPr>
          <p:nvPr>
            <p:ph type="body" sz="quarter" idx="14"/>
          </p:nvPr>
        </p:nvSpPr>
        <p:spPr/>
        <p:txBody>
          <a:bodyPr>
            <a:normAutofit fontScale="55000" lnSpcReduction="20000"/>
          </a:bodyPr>
          <a:lstStyle/>
          <a:p>
            <a:endParaRPr lang="en-US"/>
          </a:p>
        </p:txBody>
      </p:sp>
    </p:spTree>
    <p:extLst>
      <p:ext uri="{BB962C8B-B14F-4D97-AF65-F5344CB8AC3E}">
        <p14:creationId xmlns:p14="http://schemas.microsoft.com/office/powerpoint/2010/main" val="3202840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587715"/>
            <a:ext cx="10805160" cy="707886"/>
          </a:xfrm>
        </p:spPr>
        <p:txBody>
          <a:bodyPr/>
          <a:lstStyle/>
          <a:p>
            <a:r>
              <a:rPr lang="en-US" smtClean="0"/>
              <a:t>Executive summary</a:t>
            </a:r>
            <a:endParaRPr lang="en-US"/>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1916832"/>
            <a:ext cx="10288693" cy="3888432"/>
          </a:xfrm>
        </p:spPr>
        <p:txBody>
          <a:bodyPr/>
          <a:lstStyle/>
          <a:p>
            <a:pPr lvl="1">
              <a:buFont typeface="Wingdings" panose="05000000000000000000" pitchFamily="2" charset="2"/>
              <a:buChar char="§"/>
            </a:pPr>
            <a:r>
              <a:rPr lang="en-US" u="sng" smtClean="0"/>
              <a:t>Project </a:t>
            </a:r>
            <a:r>
              <a:rPr lang="en-US" u="sng"/>
              <a:t>objective</a:t>
            </a:r>
            <a:r>
              <a:rPr lang="en-US"/>
              <a:t>: Analyze sales data of Alpha Mart to identify avenues for maximizing profitability and increasing revenue, supporting the owner's goal of expanding the </a:t>
            </a:r>
            <a:r>
              <a:rPr lang="en-US"/>
              <a:t>business</a:t>
            </a:r>
            <a:r>
              <a:rPr lang="en-US" smtClean="0"/>
              <a:t>.</a:t>
            </a:r>
          </a:p>
          <a:p>
            <a:pPr marL="228600" lvl="1" indent="0">
              <a:buNone/>
            </a:pPr>
            <a:endParaRPr lang="en-US" smtClean="0"/>
          </a:p>
          <a:p>
            <a:pPr lvl="1">
              <a:buFont typeface="Wingdings" panose="05000000000000000000" pitchFamily="2" charset="2"/>
              <a:buChar char="§"/>
            </a:pPr>
            <a:r>
              <a:rPr lang="en-US" u="sng" smtClean="0"/>
              <a:t>Organisation in review</a:t>
            </a:r>
            <a:r>
              <a:rPr lang="en-US" smtClean="0"/>
              <a:t>: </a:t>
            </a:r>
            <a:r>
              <a:rPr lang="en-US"/>
              <a:t>A B2C </a:t>
            </a:r>
            <a:r>
              <a:rPr lang="en-US"/>
              <a:t>grocery </a:t>
            </a:r>
            <a:r>
              <a:rPr lang="en-US" smtClean="0"/>
              <a:t>store, Alpha Mart, </a:t>
            </a:r>
            <a:r>
              <a:rPr lang="en-US"/>
              <a:t>offering a wide range </a:t>
            </a:r>
            <a:r>
              <a:rPr lang="en-US"/>
              <a:t>of </a:t>
            </a:r>
            <a:r>
              <a:rPr lang="en-US" smtClean="0"/>
              <a:t>kirana products.</a:t>
            </a:r>
          </a:p>
          <a:p>
            <a:pPr marL="228600" lvl="1" indent="0">
              <a:buNone/>
            </a:pPr>
            <a:endParaRPr lang="en-IN" u="sng" smtClean="0"/>
          </a:p>
          <a:p>
            <a:pPr lvl="1">
              <a:buFont typeface="Wingdings" panose="05000000000000000000" pitchFamily="2" charset="2"/>
              <a:buChar char="§"/>
            </a:pPr>
            <a:r>
              <a:rPr lang="en-IN" u="sng" smtClean="0"/>
              <a:t>Methods</a:t>
            </a:r>
            <a:r>
              <a:rPr lang="en-IN"/>
              <a:t>: </a:t>
            </a:r>
            <a:r>
              <a:rPr lang="en-US" smtClean="0"/>
              <a:t>Leverage </a:t>
            </a:r>
            <a:r>
              <a:rPr lang="en-US"/>
              <a:t>descriptive analysis, market basket analysis, profitability analysis, and customer segmentation techniques</a:t>
            </a:r>
            <a:endParaRPr lang="en-IN" smtClean="0"/>
          </a:p>
          <a:p>
            <a:pPr lvl="1">
              <a:buFont typeface="Wingdings" panose="05000000000000000000" pitchFamily="2" charset="2"/>
              <a:buChar char="§"/>
            </a:pPr>
            <a:endParaRPr lang="en-IN" u="sng" smtClean="0"/>
          </a:p>
          <a:p>
            <a:pPr lvl="1">
              <a:buFont typeface="Wingdings" panose="05000000000000000000" pitchFamily="2" charset="2"/>
              <a:buChar char="§"/>
            </a:pPr>
            <a:r>
              <a:rPr lang="en-IN" u="sng" smtClean="0"/>
              <a:t>Outcome</a:t>
            </a:r>
            <a:r>
              <a:rPr lang="en-IN"/>
              <a:t>: </a:t>
            </a:r>
            <a:r>
              <a:rPr lang="en-US" smtClean="0"/>
              <a:t>generate </a:t>
            </a:r>
            <a:r>
              <a:rPr lang="en-US"/>
              <a:t>data-driven </a:t>
            </a:r>
            <a:r>
              <a:rPr lang="en-US" smtClean="0"/>
              <a:t>insights and recommendations </a:t>
            </a:r>
            <a:r>
              <a:rPr lang="en-US"/>
              <a:t>to boost margins, optimize product mix</a:t>
            </a:r>
            <a:r>
              <a:rPr lang="en-US"/>
              <a:t>, </a:t>
            </a:r>
            <a:r>
              <a:rPr lang="en-US"/>
              <a:t>and gain deeper insights into high-margin product categories and valuable customer segments</a:t>
            </a:r>
            <a:r>
              <a:rPr lang="en-US"/>
              <a:t/>
            </a:r>
            <a:br>
              <a:rPr lang="en-US"/>
            </a:br>
            <a:endParaRPr lang="en-US"/>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a:t>
            </a:fld>
            <a:endParaRPr lang="en-US"/>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cxnSp>
        <p:nvCxnSpPr>
          <p:cNvPr id="5" name="Straight Connector 4"/>
          <p:cNvCxnSpPr/>
          <p:nvPr/>
        </p:nvCxnSpPr>
        <p:spPr>
          <a:xfrm flipV="1">
            <a:off x="17584" y="1295601"/>
            <a:ext cx="12174416" cy="45167"/>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74725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587715"/>
            <a:ext cx="10805160" cy="707886"/>
          </a:xfrm>
        </p:spPr>
        <p:txBody>
          <a:bodyPr/>
          <a:lstStyle/>
          <a:p>
            <a:r>
              <a:rPr lang="en-US" smtClean="0"/>
              <a:t>About Alpha Mart</a:t>
            </a:r>
            <a:endParaRPr lang="en-US"/>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3</a:t>
            </a:fld>
            <a:endParaRPr lang="en-US"/>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cxnSp>
        <p:nvCxnSpPr>
          <p:cNvPr id="5" name="Straight Connector 4"/>
          <p:cNvCxnSpPr/>
          <p:nvPr/>
        </p:nvCxnSpPr>
        <p:spPr>
          <a:xfrm flipV="1">
            <a:off x="17584" y="1295601"/>
            <a:ext cx="12174416" cy="45167"/>
          </a:xfrm>
          <a:prstGeom prst="line">
            <a:avLst/>
          </a:prstGeom>
          <a:ln w="38100"/>
        </p:spPr>
        <p:style>
          <a:lnRef idx="3">
            <a:schemeClr val="dk1"/>
          </a:lnRef>
          <a:fillRef idx="0">
            <a:schemeClr val="dk1"/>
          </a:fillRef>
          <a:effectRef idx="2">
            <a:schemeClr val="dk1"/>
          </a:effectRef>
          <a:fontRef idx="minor">
            <a:schemeClr val="tx1"/>
          </a:fontRef>
        </p:style>
      </p:cxnSp>
      <p:pic>
        <p:nvPicPr>
          <p:cNvPr id="11" name="Picture Placeholder 38">
            <a:extLst>
              <a:ext uri="{FF2B5EF4-FFF2-40B4-BE49-F238E27FC236}">
                <a16:creationId xmlns:a16="http://schemas.microsoft.com/office/drawing/2014/main" id="{D15B262E-3234-4E0C-A890-B69314333FD8}"/>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rcRect l="853" r="853"/>
          <a:stretch>
            <a:fillRect/>
          </a:stretch>
        </p:blipFill>
        <p:spPr>
          <a:xfrm>
            <a:off x="3863752" y="391619"/>
            <a:ext cx="914400" cy="930275"/>
          </a:xfrm>
          <a:prstGeom prst="rect">
            <a:avLst/>
          </a:prstGeom>
        </p:spPr>
      </p:pic>
      <p:sp>
        <p:nvSpPr>
          <p:cNvPr id="6" name="Rectangle 5"/>
          <p:cNvSpPr/>
          <p:nvPr/>
        </p:nvSpPr>
        <p:spPr>
          <a:xfrm>
            <a:off x="191344" y="1675620"/>
            <a:ext cx="3906015" cy="1754326"/>
          </a:xfrm>
          <a:prstGeom prst="rect">
            <a:avLst/>
          </a:prstGeom>
        </p:spPr>
        <p:txBody>
          <a:bodyPr wrap="square">
            <a:spAutoFit/>
          </a:bodyPr>
          <a:lstStyle/>
          <a:p>
            <a:r>
              <a:rPr lang="en-US"/>
              <a:t>• Small grocery store in Begusarai, Bihar</a:t>
            </a:r>
            <a:br>
              <a:rPr lang="en-US"/>
            </a:br>
            <a:r>
              <a:rPr lang="en-US"/>
              <a:t>• Established: April 17, 2022  </a:t>
            </a:r>
            <a:br>
              <a:rPr lang="en-US"/>
            </a:br>
            <a:r>
              <a:rPr lang="en-US"/>
              <a:t>• Product range: 2,500+ items</a:t>
            </a:r>
            <a:br>
              <a:rPr lang="en-US"/>
            </a:br>
            <a:r>
              <a:rPr lang="en-US"/>
              <a:t>• Annual turnover: ~₹35 lakh</a:t>
            </a:r>
            <a:br>
              <a:rPr lang="en-US"/>
            </a:br>
            <a:r>
              <a:rPr lang="en-US"/>
              <a:t>• Employees: 5 (including owner)</a:t>
            </a:r>
            <a:r>
              <a:rPr lang="en-US"/>
              <a:t/>
            </a:r>
            <a:br>
              <a:rPr lang="en-US"/>
            </a:br>
            <a:endParaRPr lang="en-IN"/>
          </a:p>
        </p:txBody>
      </p:sp>
      <p:sp>
        <p:nvSpPr>
          <p:cNvPr id="14" name="Rectangle 13"/>
          <p:cNvSpPr/>
          <p:nvPr/>
        </p:nvSpPr>
        <p:spPr>
          <a:xfrm>
            <a:off x="270758" y="3501008"/>
            <a:ext cx="4385082" cy="2031325"/>
          </a:xfrm>
          <a:prstGeom prst="rect">
            <a:avLst/>
          </a:prstGeom>
        </p:spPr>
        <p:txBody>
          <a:bodyPr wrap="square">
            <a:spAutoFit/>
          </a:bodyPr>
          <a:lstStyle/>
          <a:p>
            <a:pPr marL="285750" indent="-285750">
              <a:buFont typeface="Arial" panose="020B0604020202020204" pitchFamily="34" charset="0"/>
              <a:buChar char="•"/>
            </a:pPr>
            <a:r>
              <a:rPr lang="en-IN" smtClean="0"/>
              <a:t>Data </a:t>
            </a:r>
            <a:r>
              <a:rPr lang="en-IN"/>
              <a:t>sources:</a:t>
            </a:r>
          </a:p>
          <a:p>
            <a:r>
              <a:rPr lang="en-IN"/>
              <a:t>  1. Stock dump (2,683 products)</a:t>
            </a:r>
            <a:br>
              <a:rPr lang="en-IN"/>
            </a:br>
            <a:r>
              <a:rPr lang="en-IN"/>
              <a:t>  2. Sales transactions (26,822 records, Feb-Apr </a:t>
            </a:r>
            <a:r>
              <a:rPr lang="en-IN"/>
              <a:t>2024</a:t>
            </a:r>
            <a:r>
              <a:rPr lang="en-IN" smtClean="0"/>
              <a:t>)</a:t>
            </a:r>
          </a:p>
          <a:p>
            <a:pPr marL="285750" indent="-285750">
              <a:buFont typeface="Arial" panose="020B0604020202020204" pitchFamily="34" charset="0"/>
              <a:buChar char="•"/>
            </a:pPr>
            <a:r>
              <a:rPr lang="en-IN" smtClean="0"/>
              <a:t>Tools </a:t>
            </a:r>
            <a:r>
              <a:rPr lang="en-IN"/>
              <a:t>used: Python (NumPy, Pandas, Matplotlib, Seaborn)</a:t>
            </a:r>
            <a:r>
              <a:rPr lang="en-US"/>
              <a:t/>
            </a:r>
            <a:br>
              <a:rPr lang="en-US"/>
            </a:br>
            <a:endParaRPr lang="en-IN"/>
          </a:p>
        </p:txBody>
      </p:sp>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l="11200" r="10402" b="6558"/>
          <a:stretch/>
        </p:blipFill>
        <p:spPr>
          <a:xfrm>
            <a:off x="8653661" y="1556792"/>
            <a:ext cx="2770931" cy="4896544"/>
          </a:xfrm>
          <a:prstGeom prst="rect">
            <a:avLst/>
          </a:prstGeom>
        </p:spPr>
      </p:pic>
      <p:grpSp>
        <p:nvGrpSpPr>
          <p:cNvPr id="16" name="Group 15"/>
          <p:cNvGrpSpPr/>
          <p:nvPr/>
        </p:nvGrpSpPr>
        <p:grpSpPr>
          <a:xfrm>
            <a:off x="5303912" y="1464698"/>
            <a:ext cx="2917701" cy="5060646"/>
            <a:chOff x="5303912" y="1464698"/>
            <a:chExt cx="2917701" cy="5060646"/>
          </a:xfrm>
        </p:grpSpPr>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03912" y="1464698"/>
              <a:ext cx="2917701" cy="2160240"/>
            </a:xfrm>
            <a:prstGeom prst="rect">
              <a:avLst/>
            </a:prstGeom>
          </p:spPr>
        </p:pic>
        <p:pic>
          <p:nvPicPr>
            <p:cNvPr id="15" name="Picture 14"/>
            <p:cNvPicPr>
              <a:picLocks noChangeAspect="1"/>
            </p:cNvPicPr>
            <p:nvPr/>
          </p:nvPicPr>
          <p:blipFill rotWithShape="1">
            <a:blip r:embed="rId8">
              <a:extLst>
                <a:ext uri="{28A0092B-C50C-407E-A947-70E740481C1C}">
                  <a14:useLocalDpi xmlns:a14="http://schemas.microsoft.com/office/drawing/2010/main" val="0"/>
                </a:ext>
              </a:extLst>
            </a:blip>
            <a:srcRect t="15750" b="17051"/>
            <a:stretch/>
          </p:blipFill>
          <p:spPr>
            <a:xfrm>
              <a:off x="5303912" y="3688977"/>
              <a:ext cx="2917700" cy="2836367"/>
            </a:xfrm>
            <a:prstGeom prst="rect">
              <a:avLst/>
            </a:prstGeom>
          </p:spPr>
        </p:pic>
      </p:grpSp>
    </p:spTree>
    <p:extLst>
      <p:ext uri="{BB962C8B-B14F-4D97-AF65-F5344CB8AC3E}">
        <p14:creationId xmlns:p14="http://schemas.microsoft.com/office/powerpoint/2010/main" val="3929708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587715"/>
            <a:ext cx="10805160" cy="707886"/>
          </a:xfrm>
        </p:spPr>
        <p:txBody>
          <a:bodyPr/>
          <a:lstStyle/>
          <a:p>
            <a:r>
              <a:rPr lang="en-US" smtClean="0"/>
              <a:t>EDA &amp; Descriptive Analytics</a:t>
            </a:r>
            <a:endParaRPr lang="en-US"/>
          </a:p>
        </p:txBody>
      </p:sp>
      <p:graphicFrame>
        <p:nvGraphicFramePr>
          <p:cNvPr id="2" name="Content Placeholder 1"/>
          <p:cNvGraphicFramePr>
            <a:graphicFrameLocks noGrp="1"/>
          </p:cNvGraphicFramePr>
          <p:nvPr>
            <p:ph sz="quarter" idx="13"/>
            <p:extLst>
              <p:ext uri="{D42A27DB-BD31-4B8C-83A1-F6EECF244321}">
                <p14:modId xmlns:p14="http://schemas.microsoft.com/office/powerpoint/2010/main" val="570976995"/>
              </p:ext>
            </p:extLst>
          </p:nvPr>
        </p:nvGraphicFramePr>
        <p:xfrm>
          <a:off x="479376" y="1553354"/>
          <a:ext cx="4608512" cy="1386840"/>
        </p:xfrm>
        <a:graphic>
          <a:graphicData uri="http://schemas.openxmlformats.org/drawingml/2006/table">
            <a:tbl>
              <a:tblPr firstRow="1" firstCol="1" bandRow="1">
                <a:tableStyleId>{BDBED569-4797-4DF1-A0F4-6AAB3CD982D8}</a:tableStyleId>
              </a:tblPr>
              <a:tblGrid>
                <a:gridCol w="767923">
                  <a:extLst>
                    <a:ext uri="{9D8B030D-6E8A-4147-A177-3AD203B41FA5}">
                      <a16:colId xmlns:a16="http://schemas.microsoft.com/office/drawing/2014/main" val="4086968660"/>
                    </a:ext>
                  </a:extLst>
                </a:gridCol>
                <a:gridCol w="767923">
                  <a:extLst>
                    <a:ext uri="{9D8B030D-6E8A-4147-A177-3AD203B41FA5}">
                      <a16:colId xmlns:a16="http://schemas.microsoft.com/office/drawing/2014/main" val="2171962288"/>
                    </a:ext>
                  </a:extLst>
                </a:gridCol>
                <a:gridCol w="767923">
                  <a:extLst>
                    <a:ext uri="{9D8B030D-6E8A-4147-A177-3AD203B41FA5}">
                      <a16:colId xmlns:a16="http://schemas.microsoft.com/office/drawing/2014/main" val="3971735338"/>
                    </a:ext>
                  </a:extLst>
                </a:gridCol>
                <a:gridCol w="767923">
                  <a:extLst>
                    <a:ext uri="{9D8B030D-6E8A-4147-A177-3AD203B41FA5}">
                      <a16:colId xmlns:a16="http://schemas.microsoft.com/office/drawing/2014/main" val="2408979766"/>
                    </a:ext>
                  </a:extLst>
                </a:gridCol>
                <a:gridCol w="768410">
                  <a:extLst>
                    <a:ext uri="{9D8B030D-6E8A-4147-A177-3AD203B41FA5}">
                      <a16:colId xmlns:a16="http://schemas.microsoft.com/office/drawing/2014/main" val="1823801131"/>
                    </a:ext>
                  </a:extLst>
                </a:gridCol>
                <a:gridCol w="768410">
                  <a:extLst>
                    <a:ext uri="{9D8B030D-6E8A-4147-A177-3AD203B41FA5}">
                      <a16:colId xmlns:a16="http://schemas.microsoft.com/office/drawing/2014/main" val="3969747929"/>
                    </a:ext>
                  </a:extLst>
                </a:gridCol>
              </a:tblGrid>
              <a:tr h="0">
                <a:tc>
                  <a:txBody>
                    <a:bodyPr/>
                    <a:lstStyle/>
                    <a:p>
                      <a:pPr>
                        <a:spcAft>
                          <a:spcPts val="0"/>
                        </a:spcAft>
                      </a:pPr>
                      <a:r>
                        <a:rPr lang="en-GB" sz="1300">
                          <a:effectLst/>
                        </a:rPr>
                        <a:t>Variable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300">
                          <a:effectLst/>
                        </a:rPr>
                        <a:t> Mean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300">
                          <a:effectLst/>
                        </a:rPr>
                        <a:t> Median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300">
                          <a:effectLst/>
                        </a:rPr>
                        <a:t> Std Dev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300">
                          <a:effectLst/>
                        </a:rPr>
                        <a:t> Min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300">
                          <a:effectLst/>
                        </a:rPr>
                        <a:t> Max</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89161059"/>
                  </a:ext>
                </a:extLst>
              </a:tr>
              <a:tr h="0">
                <a:tc>
                  <a:txBody>
                    <a:bodyPr/>
                    <a:lstStyle/>
                    <a:p>
                      <a:pPr>
                        <a:spcAft>
                          <a:spcPts val="0"/>
                        </a:spcAft>
                      </a:pPr>
                      <a:r>
                        <a:rPr lang="en-GB" sz="1300">
                          <a:effectLst/>
                        </a:rPr>
                        <a:t>Quantity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300">
                          <a:effectLst/>
                        </a:rPr>
                        <a:t> 4.69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300">
                          <a:effectLst/>
                        </a:rPr>
                        <a:t> 4.00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300">
                          <a:effectLst/>
                        </a:rPr>
                        <a:t> 2.59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300">
                          <a:effectLst/>
                        </a:rPr>
                        <a:t> 1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300">
                          <a:effectLst/>
                        </a:rPr>
                        <a:t> 9</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601099"/>
                  </a:ext>
                </a:extLst>
              </a:tr>
              <a:tr h="0">
                <a:tc>
                  <a:txBody>
                    <a:bodyPr/>
                    <a:lstStyle/>
                    <a:p>
                      <a:pPr>
                        <a:spcAft>
                          <a:spcPts val="0"/>
                        </a:spcAft>
                      </a:pPr>
                      <a:r>
                        <a:rPr lang="en-GB" sz="1300">
                          <a:effectLst/>
                        </a:rPr>
                        <a:t>MRP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300">
                          <a:effectLst/>
                        </a:rPr>
                        <a:t> 140.22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300">
                          <a:effectLst/>
                        </a:rPr>
                        <a:t> 75.00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300">
                          <a:effectLst/>
                        </a:rPr>
                        <a:t> 228.27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300">
                          <a:effectLst/>
                        </a:rPr>
                        <a:t> 1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300">
                          <a:effectLst/>
                        </a:rPr>
                        <a:t> 3350</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82957025"/>
                  </a:ext>
                </a:extLst>
              </a:tr>
              <a:tr h="0">
                <a:tc>
                  <a:txBody>
                    <a:bodyPr/>
                    <a:lstStyle/>
                    <a:p>
                      <a:pPr>
                        <a:spcAft>
                          <a:spcPts val="0"/>
                        </a:spcAft>
                      </a:pPr>
                      <a:r>
                        <a:rPr lang="en-GB" sz="1300">
                          <a:effectLst/>
                        </a:rPr>
                        <a:t>Sale_price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300">
                          <a:effectLst/>
                        </a:rPr>
                        <a:t> 139.70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300">
                          <a:effectLst/>
                        </a:rPr>
                        <a:t> 75.00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300">
                          <a:effectLst/>
                        </a:rPr>
                        <a:t> 227.82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300">
                          <a:effectLst/>
                        </a:rPr>
                        <a:t> 0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300">
                          <a:effectLst/>
                        </a:rPr>
                        <a:t> 3350</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17198641"/>
                  </a:ext>
                </a:extLst>
              </a:tr>
              <a:tr h="0">
                <a:tc>
                  <a:txBody>
                    <a:bodyPr/>
                    <a:lstStyle/>
                    <a:p>
                      <a:pPr>
                        <a:spcAft>
                          <a:spcPts val="0"/>
                        </a:spcAft>
                      </a:pPr>
                      <a:r>
                        <a:rPr lang="en-GB" sz="1300">
                          <a:effectLst/>
                        </a:rPr>
                        <a:t>Total_Price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300">
                          <a:effectLst/>
                        </a:rPr>
                        <a:t> 521.13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300">
                          <a:effectLst/>
                        </a:rPr>
                        <a:t> 315.00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300">
                          <a:effectLst/>
                        </a:rPr>
                        <a:t> 668.23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300">
                          <a:effectLst/>
                        </a:rPr>
                        <a:t> 0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300">
                          <a:effectLst/>
                        </a:rPr>
                        <a:t> 13400</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90529836"/>
                  </a:ext>
                </a:extLst>
              </a:tr>
            </a:tbl>
          </a:graphicData>
        </a:graphic>
      </p:graphicFrame>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4</a:t>
            </a:fld>
            <a:endParaRPr lang="en-US"/>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cxnSp>
        <p:nvCxnSpPr>
          <p:cNvPr id="5" name="Straight Connector 4"/>
          <p:cNvCxnSpPr/>
          <p:nvPr/>
        </p:nvCxnSpPr>
        <p:spPr>
          <a:xfrm flipV="1">
            <a:off x="17584" y="1295601"/>
            <a:ext cx="12174416" cy="45167"/>
          </a:xfrm>
          <a:prstGeom prst="line">
            <a:avLst/>
          </a:prstGeom>
          <a:ln w="38100"/>
        </p:spPr>
        <p:style>
          <a:lnRef idx="3">
            <a:schemeClr val="dk1"/>
          </a:lnRef>
          <a:fillRef idx="0">
            <a:schemeClr val="dk1"/>
          </a:fillRef>
          <a:effectRef idx="2">
            <a:schemeClr val="dk1"/>
          </a:effectRef>
          <a:fontRef idx="minor">
            <a:schemeClr val="tx1"/>
          </a:fontRef>
        </p:style>
      </p:cxnSp>
      <p:pic>
        <p:nvPicPr>
          <p:cNvPr id="11" name="Picture 10"/>
          <p:cNvPicPr/>
          <p:nvPr/>
        </p:nvPicPr>
        <p:blipFill>
          <a:blip r:embed="rId4" cstate="print">
            <a:extLst>
              <a:ext uri="{28A0092B-C50C-407E-A947-70E740481C1C}">
                <a14:useLocalDpi xmlns:a14="http://schemas.microsoft.com/office/drawing/2010/main" val="0"/>
              </a:ext>
            </a:extLst>
          </a:blip>
          <a:stretch>
            <a:fillRect/>
          </a:stretch>
        </p:blipFill>
        <p:spPr>
          <a:xfrm>
            <a:off x="5931978" y="1433393"/>
            <a:ext cx="5537204" cy="1950440"/>
          </a:xfrm>
          <a:prstGeom prst="rect">
            <a:avLst/>
          </a:prstGeom>
        </p:spPr>
      </p:pic>
      <p:pic>
        <p:nvPicPr>
          <p:cNvPr id="14" name="Picture 13"/>
          <p:cNvPicPr/>
          <p:nvPr/>
        </p:nvPicPr>
        <p:blipFill>
          <a:blip r:embed="rId5" cstate="print">
            <a:extLst>
              <a:ext uri="{28A0092B-C50C-407E-A947-70E740481C1C}">
                <a14:useLocalDpi xmlns:a14="http://schemas.microsoft.com/office/drawing/2010/main" val="0"/>
              </a:ext>
            </a:extLst>
          </a:blip>
          <a:stretch>
            <a:fillRect/>
          </a:stretch>
        </p:blipFill>
        <p:spPr>
          <a:xfrm>
            <a:off x="5793986" y="3429000"/>
            <a:ext cx="5587752" cy="2505998"/>
          </a:xfrm>
          <a:prstGeom prst="rect">
            <a:avLst/>
          </a:prstGeom>
        </p:spPr>
      </p:pic>
      <p:pic>
        <p:nvPicPr>
          <p:cNvPr id="15" name="Picture 14"/>
          <p:cNvPicPr/>
          <p:nvPr/>
        </p:nvPicPr>
        <p:blipFill>
          <a:blip r:embed="rId6">
            <a:extLst>
              <a:ext uri="{28A0092B-C50C-407E-A947-70E740481C1C}">
                <a14:useLocalDpi xmlns:a14="http://schemas.microsoft.com/office/drawing/2010/main" val="0"/>
              </a:ext>
            </a:extLst>
          </a:blip>
          <a:stretch>
            <a:fillRect/>
          </a:stretch>
        </p:blipFill>
        <p:spPr>
          <a:xfrm>
            <a:off x="263352" y="3266257"/>
            <a:ext cx="5422900" cy="2362200"/>
          </a:xfrm>
          <a:prstGeom prst="rect">
            <a:avLst/>
          </a:prstGeom>
        </p:spPr>
      </p:pic>
    </p:spTree>
    <p:extLst>
      <p:ext uri="{BB962C8B-B14F-4D97-AF65-F5344CB8AC3E}">
        <p14:creationId xmlns:p14="http://schemas.microsoft.com/office/powerpoint/2010/main" val="18815178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2759310"/>
            <a:ext cx="5735960" cy="3333986"/>
          </a:xfrm>
          <a:prstGeom prst="rect">
            <a:avLst/>
          </a:prstGeom>
        </p:spPr>
      </p:pic>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587715"/>
            <a:ext cx="10805160" cy="707886"/>
          </a:xfrm>
        </p:spPr>
        <p:txBody>
          <a:bodyPr/>
          <a:lstStyle/>
          <a:p>
            <a:r>
              <a:rPr lang="en-US" smtClean="0"/>
              <a:t>Data Analysis Methods</a:t>
            </a:r>
            <a:endParaRPr lang="en-US"/>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5</a:t>
            </a:fld>
            <a:endParaRPr lang="en-US"/>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t="88" b="88"/>
          <a:stretch/>
        </p:blipFill>
        <p:spPr>
          <a:xfrm>
            <a:off x="0" y="0"/>
            <a:ext cx="8329613" cy="457200"/>
          </a:xfrm>
        </p:spPr>
      </p:pic>
      <p:cxnSp>
        <p:nvCxnSpPr>
          <p:cNvPr id="5" name="Straight Connector 4"/>
          <p:cNvCxnSpPr/>
          <p:nvPr/>
        </p:nvCxnSpPr>
        <p:spPr>
          <a:xfrm flipV="1">
            <a:off x="17584" y="1295601"/>
            <a:ext cx="12174416" cy="45167"/>
          </a:xfrm>
          <a:prstGeom prst="line">
            <a:avLst/>
          </a:prstGeom>
          <a:ln w="38100"/>
        </p:spPr>
        <p:style>
          <a:lnRef idx="3">
            <a:schemeClr val="dk1"/>
          </a:lnRef>
          <a:fillRef idx="0">
            <a:schemeClr val="dk1"/>
          </a:fillRef>
          <a:effectRef idx="2">
            <a:schemeClr val="dk1"/>
          </a:effectRef>
          <a:fontRef idx="minor">
            <a:schemeClr val="tx1"/>
          </a:fontRef>
        </p:style>
      </p:cxnSp>
      <p:sp>
        <p:nvSpPr>
          <p:cNvPr id="2" name="Content Placeholder 1"/>
          <p:cNvSpPr>
            <a:spLocks noGrp="1"/>
          </p:cNvSpPr>
          <p:nvPr>
            <p:ph sz="quarter" idx="13"/>
          </p:nvPr>
        </p:nvSpPr>
        <p:spPr>
          <a:xfrm>
            <a:off x="52902" y="1426116"/>
            <a:ext cx="5683058" cy="1426820"/>
          </a:xfrm>
        </p:spPr>
        <p:txBody>
          <a:bodyPr>
            <a:normAutofit/>
          </a:bodyPr>
          <a:lstStyle/>
          <a:p>
            <a:pPr marL="0" indent="0">
              <a:buNone/>
            </a:pPr>
            <a:r>
              <a:rPr lang="en-GB" b="1"/>
              <a:t>Profitability Analysis</a:t>
            </a:r>
            <a:r>
              <a:rPr lang="en-GB"/>
              <a:t>: For evaluate the profitability of individual products and product categories by analyzing factors such as cost price, selling price, discounts, and profit margins. </a:t>
            </a:r>
            <a:endParaRPr lang="en-IN"/>
          </a:p>
          <a:p>
            <a:endParaRPr lang="en-IN"/>
          </a:p>
        </p:txBody>
      </p:sp>
      <p:sp>
        <p:nvSpPr>
          <p:cNvPr id="9" name="Content Placeholder 1"/>
          <p:cNvSpPr txBox="1">
            <a:spLocks/>
          </p:cNvSpPr>
          <p:nvPr/>
        </p:nvSpPr>
        <p:spPr>
          <a:xfrm>
            <a:off x="6312024" y="1426116"/>
            <a:ext cx="5760640" cy="1282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GB" b="1"/>
              <a:t>Market Basket Analysis</a:t>
            </a:r>
            <a:r>
              <a:rPr lang="en-GB"/>
              <a:t>: With the help of association rule mining algorithms, we were able to uncover frequently co-purchased item combinations.</a:t>
            </a:r>
            <a:endParaRPr lang="en-IN"/>
          </a:p>
          <a:p>
            <a:endParaRPr lang="en-IN"/>
          </a:p>
        </p:txBody>
      </p:sp>
      <p:pic>
        <p:nvPicPr>
          <p:cNvPr id="7" name="Picture 6"/>
          <p:cNvPicPr>
            <a:picLocks noChangeAspect="1"/>
          </p:cNvPicPr>
          <p:nvPr/>
        </p:nvPicPr>
        <p:blipFill>
          <a:blip r:embed="rId5"/>
          <a:stretch>
            <a:fillRect/>
          </a:stretch>
        </p:blipFill>
        <p:spPr>
          <a:xfrm>
            <a:off x="6312024" y="2733019"/>
            <a:ext cx="5619368" cy="3288270"/>
          </a:xfrm>
          <a:prstGeom prst="rect">
            <a:avLst/>
          </a:prstGeom>
        </p:spPr>
      </p:pic>
    </p:spTree>
    <p:extLst>
      <p:ext uri="{BB962C8B-B14F-4D97-AF65-F5344CB8AC3E}">
        <p14:creationId xmlns:p14="http://schemas.microsoft.com/office/powerpoint/2010/main" val="3767964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63352" y="3370424"/>
            <a:ext cx="5328592" cy="2881311"/>
          </a:xfrm>
          <a:prstGeom prst="rect">
            <a:avLst/>
          </a:prstGeom>
        </p:spPr>
      </p:pic>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587715"/>
            <a:ext cx="10805160" cy="707886"/>
          </a:xfrm>
        </p:spPr>
        <p:txBody>
          <a:bodyPr/>
          <a:lstStyle/>
          <a:p>
            <a:r>
              <a:rPr lang="en-US" smtClean="0"/>
              <a:t>Data Analysis Methods (Contd.)</a:t>
            </a:r>
            <a:endParaRPr lang="en-US"/>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6</a:t>
            </a:fld>
            <a:endParaRPr lang="en-US"/>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t="88" b="88"/>
          <a:stretch/>
        </p:blipFill>
        <p:spPr>
          <a:xfrm>
            <a:off x="0" y="0"/>
            <a:ext cx="8329613" cy="457200"/>
          </a:xfrm>
        </p:spPr>
      </p:pic>
      <p:cxnSp>
        <p:nvCxnSpPr>
          <p:cNvPr id="5" name="Straight Connector 4"/>
          <p:cNvCxnSpPr/>
          <p:nvPr/>
        </p:nvCxnSpPr>
        <p:spPr>
          <a:xfrm flipV="1">
            <a:off x="17584" y="1295601"/>
            <a:ext cx="12174416" cy="45167"/>
          </a:xfrm>
          <a:prstGeom prst="line">
            <a:avLst/>
          </a:prstGeom>
          <a:ln w="38100"/>
        </p:spPr>
        <p:style>
          <a:lnRef idx="3">
            <a:schemeClr val="dk1"/>
          </a:lnRef>
          <a:fillRef idx="0">
            <a:schemeClr val="dk1"/>
          </a:fillRef>
          <a:effectRef idx="2">
            <a:schemeClr val="dk1"/>
          </a:effectRef>
          <a:fontRef idx="minor">
            <a:schemeClr val="tx1"/>
          </a:fontRef>
        </p:style>
      </p:cxnSp>
      <p:sp>
        <p:nvSpPr>
          <p:cNvPr id="11" name="Content Placeholder 1"/>
          <p:cNvSpPr txBox="1">
            <a:spLocks/>
          </p:cNvSpPr>
          <p:nvPr/>
        </p:nvSpPr>
        <p:spPr>
          <a:xfrm>
            <a:off x="0" y="1459470"/>
            <a:ext cx="5472608" cy="160948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GB" sz="2900" b="1"/>
              <a:t>Pricing Optimisation</a:t>
            </a:r>
            <a:r>
              <a:rPr lang="en-GB" sz="2900"/>
              <a:t>: </a:t>
            </a:r>
            <a:r>
              <a:rPr lang="en-GB" sz="2900" smtClean="0"/>
              <a:t>This is aimed to balance competitiveness with profitability by examining demand elasticity, customer price sensitivity. This analysis was critical in identifying areas where Alpha Mart could adjust pricing to increase margins without losing customers.</a:t>
            </a:r>
            <a:endParaRPr lang="en-IN" sz="2900" smtClean="0"/>
          </a:p>
        </p:txBody>
      </p:sp>
      <p:pic>
        <p:nvPicPr>
          <p:cNvPr id="14" name="Picture 13"/>
          <p:cNvPicPr>
            <a:picLocks noChangeAspect="1"/>
          </p:cNvPicPr>
          <p:nvPr/>
        </p:nvPicPr>
        <p:blipFill>
          <a:blip r:embed="rId5"/>
          <a:stretch>
            <a:fillRect/>
          </a:stretch>
        </p:blipFill>
        <p:spPr>
          <a:xfrm>
            <a:off x="5663952" y="1446716"/>
            <a:ext cx="6017274" cy="3566459"/>
          </a:xfrm>
          <a:prstGeom prst="rect">
            <a:avLst/>
          </a:prstGeom>
        </p:spPr>
      </p:pic>
      <p:sp>
        <p:nvSpPr>
          <p:cNvPr id="16" name="Content Placeholder 1"/>
          <p:cNvSpPr txBox="1">
            <a:spLocks/>
          </p:cNvSpPr>
          <p:nvPr/>
        </p:nvSpPr>
        <p:spPr>
          <a:xfrm>
            <a:off x="5951220" y="5373216"/>
            <a:ext cx="5472608" cy="63653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GB" b="1" smtClean="0"/>
              <a:t>Pareto Analysis</a:t>
            </a:r>
            <a:r>
              <a:rPr lang="en-GB" smtClean="0"/>
              <a:t>: This highlights </a:t>
            </a:r>
            <a:r>
              <a:rPr lang="en-IN" smtClean="0"/>
              <a:t>top </a:t>
            </a:r>
            <a:r>
              <a:rPr lang="en-IN"/>
              <a:t>20% of products account for 80% of profit</a:t>
            </a:r>
            <a:r>
              <a:rPr lang="en-IN"/>
              <a:t>. </a:t>
            </a:r>
            <a:endParaRPr lang="en-IN"/>
          </a:p>
        </p:txBody>
      </p:sp>
    </p:spTree>
    <p:extLst>
      <p:ext uri="{BB962C8B-B14F-4D97-AF65-F5344CB8AC3E}">
        <p14:creationId xmlns:p14="http://schemas.microsoft.com/office/powerpoint/2010/main" val="28299258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587715"/>
            <a:ext cx="10805160" cy="707886"/>
          </a:xfrm>
        </p:spPr>
        <p:txBody>
          <a:bodyPr/>
          <a:lstStyle/>
          <a:p>
            <a:r>
              <a:rPr lang="en-US" smtClean="0"/>
              <a:t>KEY FINDINGS</a:t>
            </a:r>
            <a:endParaRPr lang="en-US"/>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7</a:t>
            </a:fld>
            <a:endParaRPr lang="en-US"/>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cxnSp>
        <p:nvCxnSpPr>
          <p:cNvPr id="5" name="Straight Connector 4"/>
          <p:cNvCxnSpPr/>
          <p:nvPr/>
        </p:nvCxnSpPr>
        <p:spPr>
          <a:xfrm flipV="1">
            <a:off x="17584" y="1295601"/>
            <a:ext cx="12174416" cy="45167"/>
          </a:xfrm>
          <a:prstGeom prst="line">
            <a:avLst/>
          </a:prstGeom>
          <a:ln w="38100"/>
        </p:spPr>
        <p:style>
          <a:lnRef idx="3">
            <a:schemeClr val="dk1"/>
          </a:lnRef>
          <a:fillRef idx="0">
            <a:schemeClr val="dk1"/>
          </a:fillRef>
          <a:effectRef idx="2">
            <a:schemeClr val="dk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500590422"/>
              </p:ext>
            </p:extLst>
          </p:nvPr>
        </p:nvGraphicFramePr>
        <p:xfrm>
          <a:off x="191345" y="1595609"/>
          <a:ext cx="4824536" cy="1386840"/>
        </p:xfrm>
        <a:graphic>
          <a:graphicData uri="http://schemas.openxmlformats.org/drawingml/2006/table">
            <a:tbl>
              <a:tblPr firstRow="1" firstCol="1" bandRow="1">
                <a:tableStyleId>{BDBED569-4797-4DF1-A0F4-6AAB3CD982D8}</a:tableStyleId>
              </a:tblPr>
              <a:tblGrid>
                <a:gridCol w="1957782">
                  <a:extLst>
                    <a:ext uri="{9D8B030D-6E8A-4147-A177-3AD203B41FA5}">
                      <a16:colId xmlns:a16="http://schemas.microsoft.com/office/drawing/2014/main" val="1779940453"/>
                    </a:ext>
                  </a:extLst>
                </a:gridCol>
                <a:gridCol w="1188654">
                  <a:extLst>
                    <a:ext uri="{9D8B030D-6E8A-4147-A177-3AD203B41FA5}">
                      <a16:colId xmlns:a16="http://schemas.microsoft.com/office/drawing/2014/main" val="1468797576"/>
                    </a:ext>
                  </a:extLst>
                </a:gridCol>
                <a:gridCol w="1678100">
                  <a:extLst>
                    <a:ext uri="{9D8B030D-6E8A-4147-A177-3AD203B41FA5}">
                      <a16:colId xmlns:a16="http://schemas.microsoft.com/office/drawing/2014/main" val="1617350310"/>
                    </a:ext>
                  </a:extLst>
                </a:gridCol>
              </a:tblGrid>
              <a:tr h="0">
                <a:tc>
                  <a:txBody>
                    <a:bodyPr/>
                    <a:lstStyle/>
                    <a:p>
                      <a:pPr>
                        <a:spcAft>
                          <a:spcPts val="0"/>
                        </a:spcAft>
                      </a:pPr>
                      <a:r>
                        <a:rPr lang="en-GB" sz="1300">
                          <a:effectLst/>
                        </a:rPr>
                        <a:t>Product Name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300">
                          <a:effectLst/>
                        </a:rPr>
                        <a:t> Total Profit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300">
                          <a:effectLst/>
                        </a:rPr>
                        <a:t> Profit Margin (%)</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54906772"/>
                  </a:ext>
                </a:extLst>
              </a:tr>
              <a:tr h="0">
                <a:tc>
                  <a:txBody>
                    <a:bodyPr/>
                    <a:lstStyle/>
                    <a:p>
                      <a:pPr>
                        <a:spcAft>
                          <a:spcPts val="0"/>
                        </a:spcAft>
                      </a:pPr>
                      <a:r>
                        <a:rPr lang="en-GB" sz="1300">
                          <a:effectLst/>
                        </a:rPr>
                        <a:t>CHINI 5.0KG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300">
                          <a:effectLst/>
                        </a:rPr>
                        <a:t> 50,000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300">
                          <a:effectLst/>
                        </a:rPr>
                        <a:t> 25.0</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55698348"/>
                  </a:ext>
                </a:extLst>
              </a:tr>
              <a:tr h="0">
                <a:tc>
                  <a:txBody>
                    <a:bodyPr/>
                    <a:lstStyle/>
                    <a:p>
                      <a:pPr>
                        <a:spcAft>
                          <a:spcPts val="0"/>
                        </a:spcAft>
                      </a:pPr>
                      <a:r>
                        <a:rPr lang="en-GB" sz="1300">
                          <a:effectLst/>
                        </a:rPr>
                        <a:t>ELAICHI 300GM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300">
                          <a:effectLst/>
                        </a:rPr>
                        <a:t> 45,000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300">
                          <a:effectLst/>
                        </a:rPr>
                        <a:t> 112.5</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05457788"/>
                  </a:ext>
                </a:extLst>
              </a:tr>
              <a:tr h="0">
                <a:tc>
                  <a:txBody>
                    <a:bodyPr/>
                    <a:lstStyle/>
                    <a:p>
                      <a:pPr>
                        <a:spcAft>
                          <a:spcPts val="0"/>
                        </a:spcAft>
                      </a:pPr>
                      <a:r>
                        <a:rPr lang="en-GB" sz="1300">
                          <a:effectLst/>
                        </a:rPr>
                        <a:t>AJANTA BAKING POWDER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300">
                          <a:effectLst/>
                        </a:rPr>
                        <a:t> 40,000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300">
                          <a:effectLst/>
                        </a:rPr>
                        <a:t> 100.0</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46512758"/>
                  </a:ext>
                </a:extLst>
              </a:tr>
              <a:tr h="0">
                <a:tc>
                  <a:txBody>
                    <a:bodyPr/>
                    <a:lstStyle/>
                    <a:p>
                      <a:pPr>
                        <a:spcAft>
                          <a:spcPts val="0"/>
                        </a:spcAft>
                      </a:pPr>
                      <a:r>
                        <a:rPr lang="en-GB" sz="1300">
                          <a:effectLst/>
                        </a:rPr>
                        <a:t>GOOD DAY BISCUITS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300">
                          <a:effectLst/>
                        </a:rPr>
                        <a:t> 38,000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300">
                          <a:effectLst/>
                        </a:rPr>
                        <a:t> 95.0</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79761018"/>
                  </a:ext>
                </a:extLst>
              </a:tr>
              <a:tr h="0">
                <a:tc>
                  <a:txBody>
                    <a:bodyPr/>
                    <a:lstStyle/>
                    <a:p>
                      <a:pPr>
                        <a:spcAft>
                          <a:spcPts val="0"/>
                        </a:spcAft>
                      </a:pPr>
                      <a:r>
                        <a:rPr lang="en-GB" sz="1300">
                          <a:effectLst/>
                        </a:rPr>
                        <a:t>CHIRAUNJI DANA 500G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300">
                          <a:effectLst/>
                        </a:rPr>
                        <a:t> 36,000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300">
                          <a:effectLst/>
                        </a:rPr>
                        <a:t> 90.0</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13596482"/>
                  </a:ext>
                </a:extLst>
              </a:tr>
            </a:tbl>
          </a:graphicData>
        </a:graphic>
      </p:graphicFrame>
      <p:sp>
        <p:nvSpPr>
          <p:cNvPr id="8" name="Content Placeholder 7"/>
          <p:cNvSpPr>
            <a:spLocks noGrp="1"/>
          </p:cNvSpPr>
          <p:nvPr>
            <p:ph sz="quarter" idx="13"/>
          </p:nvPr>
        </p:nvSpPr>
        <p:spPr>
          <a:xfrm>
            <a:off x="6168009" y="1445605"/>
            <a:ext cx="4680521" cy="453045"/>
          </a:xfrm>
        </p:spPr>
        <p:txBody>
          <a:bodyPr/>
          <a:lstStyle/>
          <a:p>
            <a:pPr marL="0" indent="0">
              <a:buNone/>
            </a:pPr>
            <a:r>
              <a:rPr lang="en-US" b="1" smtClean="0"/>
              <a:t>SELF-Branded Products (ALPHA-MART)</a:t>
            </a:r>
          </a:p>
          <a:p>
            <a:endParaRPr lang="en-IN"/>
          </a:p>
        </p:txBody>
      </p:sp>
      <p:pic>
        <p:nvPicPr>
          <p:cNvPr id="13" name="Picture 12"/>
          <p:cNvPicPr/>
          <p:nvPr/>
        </p:nvPicPr>
        <p:blipFill>
          <a:blip r:embed="rId4" cstate="print">
            <a:extLst>
              <a:ext uri="{28A0092B-C50C-407E-A947-70E740481C1C}">
                <a14:useLocalDpi xmlns:a14="http://schemas.microsoft.com/office/drawing/2010/main" val="0"/>
              </a:ext>
            </a:extLst>
          </a:blip>
          <a:stretch>
            <a:fillRect/>
          </a:stretch>
        </p:blipFill>
        <p:spPr>
          <a:xfrm>
            <a:off x="263352" y="3204180"/>
            <a:ext cx="5544616" cy="2817108"/>
          </a:xfrm>
          <a:prstGeom prst="rect">
            <a:avLst/>
          </a:prstGeom>
        </p:spPr>
      </p:pic>
      <p:pic>
        <p:nvPicPr>
          <p:cNvPr id="14" name="Picture 13"/>
          <p:cNvPicPr>
            <a:picLocks noChangeAspect="1"/>
          </p:cNvPicPr>
          <p:nvPr/>
        </p:nvPicPr>
        <p:blipFill>
          <a:blip r:embed="rId5"/>
          <a:stretch>
            <a:fillRect/>
          </a:stretch>
        </p:blipFill>
        <p:spPr>
          <a:xfrm>
            <a:off x="6168009" y="2003487"/>
            <a:ext cx="5472608" cy="1857561"/>
          </a:xfrm>
          <a:prstGeom prst="rect">
            <a:avLst/>
          </a:prstGeom>
        </p:spPr>
      </p:pic>
      <p:pic>
        <p:nvPicPr>
          <p:cNvPr id="15" name="Picture 14"/>
          <p:cNvPicPr>
            <a:picLocks noChangeAspect="1"/>
          </p:cNvPicPr>
          <p:nvPr/>
        </p:nvPicPr>
        <p:blipFill>
          <a:blip r:embed="rId6"/>
          <a:stretch>
            <a:fillRect/>
          </a:stretch>
        </p:blipFill>
        <p:spPr>
          <a:xfrm>
            <a:off x="6168009" y="3861048"/>
            <a:ext cx="5476197" cy="2645893"/>
          </a:xfrm>
          <a:prstGeom prst="rect">
            <a:avLst/>
          </a:prstGeom>
        </p:spPr>
      </p:pic>
    </p:spTree>
    <p:extLst>
      <p:ext uri="{BB962C8B-B14F-4D97-AF65-F5344CB8AC3E}">
        <p14:creationId xmlns:p14="http://schemas.microsoft.com/office/powerpoint/2010/main" val="30052384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587715"/>
            <a:ext cx="10805160" cy="707886"/>
          </a:xfrm>
        </p:spPr>
        <p:txBody>
          <a:bodyPr/>
          <a:lstStyle/>
          <a:p>
            <a:r>
              <a:rPr lang="en-US"/>
              <a:t>Interpretation of Results and Recommendations</a:t>
            </a:r>
            <a:endParaRPr lang="en-US"/>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1916832"/>
            <a:ext cx="10805159" cy="4032448"/>
          </a:xfrm>
        </p:spPr>
        <p:txBody>
          <a:bodyPr>
            <a:normAutofit/>
          </a:bodyPr>
          <a:lstStyle/>
          <a:p>
            <a:pPr marL="0" indent="0">
              <a:buNone/>
            </a:pPr>
            <a:endParaRPr lang="en-IN" smtClean="0"/>
          </a:p>
          <a:p>
            <a:r>
              <a:rPr lang="en-IN" smtClean="0"/>
              <a:t>Prioritize </a:t>
            </a:r>
            <a:r>
              <a:rPr lang="en-IN"/>
              <a:t>high-margin products (e.g. CHINI 5.0 KG, </a:t>
            </a:r>
            <a:r>
              <a:rPr lang="en-IN"/>
              <a:t>ELAICHI </a:t>
            </a:r>
            <a:r>
              <a:rPr lang="en-IN" smtClean="0"/>
              <a:t>300GM)</a:t>
            </a:r>
            <a:endParaRPr lang="en-IN" smtClean="0"/>
          </a:p>
          <a:p>
            <a:r>
              <a:rPr lang="en-IN" smtClean="0"/>
              <a:t>Optimize </a:t>
            </a:r>
            <a:r>
              <a:rPr lang="en-IN"/>
              <a:t>pricing for staples with </a:t>
            </a:r>
            <a:r>
              <a:rPr lang="en-IN"/>
              <a:t>inelastic </a:t>
            </a:r>
            <a:r>
              <a:rPr lang="en-IN" smtClean="0"/>
              <a:t>demand</a:t>
            </a:r>
            <a:endParaRPr lang="en-IN" smtClean="0"/>
          </a:p>
          <a:p>
            <a:r>
              <a:rPr lang="en-IN" smtClean="0"/>
              <a:t>Enhance </a:t>
            </a:r>
            <a:r>
              <a:rPr lang="en-IN"/>
              <a:t>cross-selling based on market </a:t>
            </a:r>
            <a:r>
              <a:rPr lang="en-IN"/>
              <a:t>basket </a:t>
            </a:r>
            <a:r>
              <a:rPr lang="en-IN" smtClean="0"/>
              <a:t>insights</a:t>
            </a:r>
            <a:endParaRPr lang="en-IN" smtClean="0"/>
          </a:p>
          <a:p>
            <a:r>
              <a:rPr lang="en-IN" smtClean="0"/>
              <a:t>Implement </a:t>
            </a:r>
            <a:r>
              <a:rPr lang="en-IN"/>
              <a:t>seasonal promotions</a:t>
            </a:r>
            <a:r>
              <a:rPr lang="en-IN"/>
              <a:t>, </a:t>
            </a:r>
            <a:r>
              <a:rPr lang="en-IN" smtClean="0"/>
              <a:t>similar to </a:t>
            </a:r>
            <a:r>
              <a:rPr lang="en-IN"/>
              <a:t>March </a:t>
            </a:r>
            <a:r>
              <a:rPr lang="en-IN" smtClean="0"/>
              <a:t>spike</a:t>
            </a:r>
            <a:endParaRPr lang="en-IN" smtClean="0"/>
          </a:p>
          <a:p>
            <a:r>
              <a:rPr lang="en-IN" smtClean="0"/>
              <a:t>Improve </a:t>
            </a:r>
            <a:r>
              <a:rPr lang="en-IN"/>
              <a:t>inventory management for </a:t>
            </a:r>
            <a:r>
              <a:rPr lang="en-IN"/>
              <a:t>fast-moving </a:t>
            </a:r>
            <a:r>
              <a:rPr lang="en-IN" smtClean="0"/>
              <a:t>items</a:t>
            </a:r>
            <a:endParaRPr lang="en-IN" smtClean="0"/>
          </a:p>
          <a:p>
            <a:r>
              <a:rPr lang="en-IN" smtClean="0"/>
              <a:t>Develop </a:t>
            </a:r>
            <a:r>
              <a:rPr lang="en-IN"/>
              <a:t>customer </a:t>
            </a:r>
            <a:r>
              <a:rPr lang="en-IN"/>
              <a:t>loyalty </a:t>
            </a:r>
            <a:r>
              <a:rPr lang="en-IN" smtClean="0"/>
              <a:t>program</a:t>
            </a:r>
            <a:endParaRPr lang="en-IN" smtClean="0"/>
          </a:p>
          <a:p>
            <a:r>
              <a:rPr lang="en-IN" smtClean="0"/>
              <a:t>Expand </a:t>
            </a:r>
            <a:r>
              <a:rPr lang="en-IN"/>
              <a:t>self-branded product offerings</a:t>
            </a:r>
            <a:endParaRPr lang="en-US"/>
          </a:p>
          <a:p>
            <a:endParaRPr lang="en-US"/>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8</a:t>
            </a:fld>
            <a:endParaRPr lang="en-US"/>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cxnSp>
        <p:nvCxnSpPr>
          <p:cNvPr id="5" name="Straight Connector 4"/>
          <p:cNvCxnSpPr/>
          <p:nvPr/>
        </p:nvCxnSpPr>
        <p:spPr>
          <a:xfrm flipV="1">
            <a:off x="17584" y="1295601"/>
            <a:ext cx="12174416" cy="45167"/>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083512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587715"/>
            <a:ext cx="10805160" cy="707886"/>
          </a:xfrm>
        </p:spPr>
        <p:txBody>
          <a:bodyPr>
            <a:normAutofit fontScale="90000"/>
          </a:bodyPr>
          <a:lstStyle/>
          <a:p>
            <a:r>
              <a:rPr lang="en-US" smtClean="0"/>
              <a:t>Expected outcome &amp; Conclusion</a:t>
            </a:r>
            <a:r>
              <a:rPr lang="en-US"/>
              <a:t/>
            </a:r>
            <a:br>
              <a:rPr lang="en-US"/>
            </a:br>
            <a:endParaRPr lang="en-US"/>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1597065"/>
            <a:ext cx="10288693" cy="4654669"/>
          </a:xfrm>
        </p:spPr>
        <p:txBody>
          <a:bodyPr>
            <a:normAutofit/>
          </a:bodyPr>
          <a:lstStyle/>
          <a:p>
            <a:r>
              <a:rPr lang="en-US"/>
              <a:t>Embracing a data-driven approach has unveiled actionable insights for Alpha Mart, enabling increased profitability, optimized operations, and a competitive edge in the local </a:t>
            </a:r>
            <a:r>
              <a:rPr lang="en-US"/>
              <a:t>market</a:t>
            </a:r>
            <a:r>
              <a:rPr lang="en-US" smtClean="0"/>
              <a:t>.</a:t>
            </a:r>
          </a:p>
          <a:p>
            <a:r>
              <a:rPr lang="en-US" smtClean="0"/>
              <a:t>Implementing </a:t>
            </a:r>
            <a:r>
              <a:rPr lang="en-US"/>
              <a:t>the recommended strategies is expected to drive significant outcomes:</a:t>
            </a:r>
            <a:br>
              <a:rPr lang="en-US"/>
            </a:br>
            <a:r>
              <a:rPr lang="en-US"/>
              <a:t>15-20% boost in overall profitability within the first year</a:t>
            </a:r>
            <a:br>
              <a:rPr lang="en-US"/>
            </a:br>
            <a:endParaRPr lang="en-US"/>
          </a:p>
          <a:p>
            <a:r>
              <a:rPr lang="en-US"/>
              <a:t>Improved inventory turnover and reduced holding costs</a:t>
            </a:r>
            <a:br>
              <a:rPr lang="en-US"/>
            </a:br>
            <a:endParaRPr lang="en-US"/>
          </a:p>
          <a:p>
            <a:r>
              <a:rPr lang="en-US" smtClean="0"/>
              <a:t>Continued </a:t>
            </a:r>
            <a:r>
              <a:rPr lang="en-US"/>
              <a:t>data analysis and adaptation to market changes are crucial for long-term success and </a:t>
            </a:r>
            <a:r>
              <a:rPr lang="en-US"/>
              <a:t>sustained </a:t>
            </a:r>
            <a:r>
              <a:rPr lang="en-US" smtClean="0"/>
              <a:t>growth.</a:t>
            </a:r>
            <a:endParaRPr lang="en-US" smtClean="0"/>
          </a:p>
          <a:p>
            <a:r>
              <a:rPr lang="en-US" smtClean="0"/>
              <a:t>With </a:t>
            </a:r>
            <a:r>
              <a:rPr lang="en-US"/>
              <a:t>a solid foundation laid by this project, Alpha Mart is well-positioned to achieve its expansion goals and maintain a strong competitive advantage in the local grocery market.</a:t>
            </a:r>
            <a:endParaRPr lang="en-US"/>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9</a:t>
            </a:fld>
            <a:endParaRPr lang="en-US"/>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cxnSp>
        <p:nvCxnSpPr>
          <p:cNvPr id="5" name="Straight Connector 4"/>
          <p:cNvCxnSpPr/>
          <p:nvPr/>
        </p:nvCxnSpPr>
        <p:spPr>
          <a:xfrm flipV="1">
            <a:off x="17584" y="1295601"/>
            <a:ext cx="12174416" cy="45167"/>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128482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3.xml><?xml version="1.0" encoding="utf-8"?>
<ds:datastoreItem xmlns:ds="http://schemas.openxmlformats.org/officeDocument/2006/customXml" ds:itemID="{6A86D9CC-0D9D-4BFE-B3F3-26F480BF8C8A}">
  <ds:schemaRefs>
    <ds:schemaRef ds:uri="http://purl.org/dc/dcmitype/"/>
    <ds:schemaRef ds:uri="http://schemas.microsoft.com/office/2006/documentManagement/types"/>
    <ds:schemaRef ds:uri="http://schemas.microsoft.com/office/2006/metadata/properties"/>
    <ds:schemaRef ds:uri="71af3243-3dd4-4a8d-8c0d-dd76da1f02a5"/>
    <ds:schemaRef ds:uri="http://purl.org/dc/elements/1.1/"/>
    <ds:schemaRef ds:uri="http://purl.org/dc/terms/"/>
    <ds:schemaRef ds:uri="16c05727-aa75-4e4a-9b5f-8a80a1165891"/>
    <ds:schemaRef ds:uri="http://schemas.openxmlformats.org/package/2006/metadata/core-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0</TotalTime>
  <Words>638</Words>
  <Application>Microsoft Office PowerPoint</Application>
  <PresentationFormat>Widescreen</PresentationFormat>
  <Paragraphs>110</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Times New Roman</vt:lpstr>
      <vt:lpstr>Tw Cen MT</vt:lpstr>
      <vt:lpstr>Tw Cen MT Condensed</vt:lpstr>
      <vt:lpstr>Wingdings</vt:lpstr>
      <vt:lpstr>Wingdings 3</vt:lpstr>
      <vt:lpstr>ModernClassicBlock-3</vt:lpstr>
      <vt:lpstr>Margin Analysis of “Alpha Mart” (A Data driven approach to boost profitability)</vt:lpstr>
      <vt:lpstr>Executive summary</vt:lpstr>
      <vt:lpstr>About Alpha Mart</vt:lpstr>
      <vt:lpstr>EDA &amp; Descriptive Analytics</vt:lpstr>
      <vt:lpstr>Data Analysis Methods</vt:lpstr>
      <vt:lpstr>Data Analysis Methods (Contd.)</vt:lpstr>
      <vt:lpstr>KEY FINDINGS</vt:lpstr>
      <vt:lpstr>Interpretation of Results and Recommendations</vt:lpstr>
      <vt:lpstr>Expected outcome &amp; Conclusion </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2024-11-25T19:03:05Z</dcterms:created>
  <dcterms:modified xsi:type="dcterms:W3CDTF">2024-11-26T19:52:10Z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