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0"/>
  </p:notesMasterIdLst>
  <p:sldIdLst>
    <p:sldId id="256" r:id="rId2"/>
    <p:sldId id="395" r:id="rId3"/>
    <p:sldId id="397" r:id="rId4"/>
    <p:sldId id="398" r:id="rId5"/>
    <p:sldId id="399" r:id="rId6"/>
    <p:sldId id="400" r:id="rId7"/>
    <p:sldId id="416" r:id="rId8"/>
    <p:sldId id="417" r:id="rId9"/>
    <p:sldId id="418" r:id="rId10"/>
    <p:sldId id="419" r:id="rId11"/>
    <p:sldId id="401" r:id="rId12"/>
    <p:sldId id="275" r:id="rId13"/>
    <p:sldId id="394" r:id="rId14"/>
    <p:sldId id="402" r:id="rId15"/>
    <p:sldId id="410" r:id="rId16"/>
    <p:sldId id="403" r:id="rId17"/>
    <p:sldId id="404" r:id="rId18"/>
    <p:sldId id="405" r:id="rId19"/>
    <p:sldId id="412" r:id="rId20"/>
    <p:sldId id="413" r:id="rId21"/>
    <p:sldId id="414" r:id="rId22"/>
    <p:sldId id="415" r:id="rId23"/>
    <p:sldId id="406" r:id="rId24"/>
    <p:sldId id="407" r:id="rId25"/>
    <p:sldId id="409" r:id="rId26"/>
    <p:sldId id="408" r:id="rId27"/>
    <p:sldId id="411" r:id="rId28"/>
    <p:sldId id="393" r:id="rId2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88394" autoAdjust="0"/>
  </p:normalViewPr>
  <p:slideViewPr>
    <p:cSldViewPr>
      <p:cViewPr varScale="1">
        <p:scale>
          <a:sx n="101" d="100"/>
          <a:sy n="101" d="100"/>
        </p:scale>
        <p:origin x="20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qos - </a:t>
            </a:r>
            <a:r>
              <a:rPr lang="ko-KR" altLang="en-US"/>
              <a:t>브로커에 메세지를 보내기위한 품질 수준 </a:t>
            </a:r>
            <a:r>
              <a:rPr lang="en-US" altLang="ko-KR"/>
              <a:t>. 0 (</a:t>
            </a:r>
            <a:r>
              <a:rPr lang="ko-KR" altLang="en-US"/>
              <a:t>메세지 </a:t>
            </a:r>
            <a:r>
              <a:rPr lang="en-US" altLang="ko-KR"/>
              <a:t>1</a:t>
            </a:r>
            <a:r>
              <a:rPr lang="ko-KR" altLang="en-US"/>
              <a:t>회 전달 </a:t>
            </a:r>
            <a:r>
              <a:rPr lang="en-US" altLang="ko-KR"/>
              <a:t>- </a:t>
            </a:r>
            <a:r>
              <a:rPr lang="ko-KR" altLang="en-US"/>
              <a:t>전달여부 확인 </a:t>
            </a:r>
            <a:r>
              <a:rPr lang="en-US" altLang="ko-KR"/>
              <a:t>x) </a:t>
            </a:r>
          </a:p>
          <a:p>
            <a:r>
              <a:rPr lang="en-US" altLang="ko-KR"/>
              <a:t>1(</a:t>
            </a:r>
            <a:r>
              <a:rPr lang="ko-KR" altLang="en-US"/>
              <a:t>메세지 </a:t>
            </a:r>
            <a:r>
              <a:rPr lang="en-US" altLang="ko-KR"/>
              <a:t>1</a:t>
            </a:r>
            <a:r>
              <a:rPr lang="ko-KR" altLang="en-US"/>
              <a:t>회 이상 전달 </a:t>
            </a:r>
            <a:r>
              <a:rPr lang="en-US" altLang="ko-KR"/>
              <a:t>- </a:t>
            </a:r>
            <a:r>
              <a:rPr lang="ko-KR" altLang="en-US"/>
              <a:t>네트워크 상황안조으면 중간에 받았다는 메세지를 못받아서 한개 더날릴 수있음</a:t>
            </a:r>
            <a:r>
              <a:rPr lang="en-US" altLang="ko-KR"/>
              <a:t>.) </a:t>
            </a:r>
          </a:p>
          <a:p>
            <a:r>
              <a:rPr lang="en-US" altLang="ko-KR"/>
              <a:t>2(</a:t>
            </a:r>
            <a:r>
              <a:rPr lang="ko-KR" altLang="en-US"/>
              <a:t>메세지 </a:t>
            </a:r>
            <a:r>
              <a:rPr lang="en-US" altLang="ko-KR"/>
              <a:t>1</a:t>
            </a:r>
            <a:r>
              <a:rPr lang="ko-KR" altLang="en-US"/>
              <a:t>회 전달 </a:t>
            </a:r>
            <a:r>
              <a:rPr lang="en-US" altLang="ko-KR"/>
              <a:t>- </a:t>
            </a:r>
            <a:r>
              <a:rPr lang="ko-KR" altLang="en-US"/>
              <a:t>중복으로도 안감 개꿀이득 히읗</a:t>
            </a:r>
            <a:r>
              <a:rPr lang="en-US" altLang="ko-KR"/>
              <a:t>)</a:t>
            </a:r>
          </a:p>
          <a:p>
            <a:r>
              <a:rPr lang="en-US" altLang="ko-KR"/>
              <a:t>retain - </a:t>
            </a:r>
            <a:r>
              <a:rPr lang="ko-KR" altLang="en-US"/>
              <a:t>브로커가 보낸 메세지를 브로커가 보유해야하는지 여부결정 </a:t>
            </a:r>
            <a:r>
              <a:rPr lang="en-US" altLang="ko-KR"/>
              <a:t>(</a:t>
            </a:r>
            <a:r>
              <a:rPr lang="ko-KR" altLang="en-US"/>
              <a:t>유지</a:t>
            </a:r>
            <a:r>
              <a:rPr lang="en-US" altLang="ko-KR"/>
              <a:t>)</a:t>
            </a:r>
          </a:p>
          <a:p>
            <a:r>
              <a:rPr lang="en-US" altLang="ko-KR"/>
              <a:t>async - </a:t>
            </a:r>
            <a:r>
              <a:rPr lang="ko-KR" altLang="en-US"/>
              <a:t>참</a:t>
            </a:r>
            <a:r>
              <a:rPr lang="en-US" altLang="ko-KR"/>
              <a:t>, </a:t>
            </a:r>
            <a:r>
              <a:rPr lang="ko-KR" altLang="en-US"/>
              <a:t>거짓 메세지가 비동기적</a:t>
            </a:r>
            <a:r>
              <a:rPr lang="en-US" altLang="ko-KR"/>
              <a:t> </a:t>
            </a:r>
            <a:r>
              <a:rPr lang="ko-KR" altLang="en-US"/>
              <a:t>혹은 동기적으로 게시되는지의 여부 결정 </a:t>
            </a:r>
            <a:r>
              <a:rPr lang="en-US" altLang="ko-KR"/>
              <a:t>(</a:t>
            </a:r>
            <a:r>
              <a:rPr lang="ko-KR" altLang="en-US"/>
              <a:t>비동기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7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vkak006@</a:t>
            </a:r>
            <a:r>
              <a:rPr lang="en-US" altLang="ko-KR" sz="1800" b="1" dirty="0">
                <a:latin typeface="Arial"/>
                <a:ea typeface="굴림"/>
              </a:rPr>
              <a:t>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OpenHab2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이한범</a:t>
            </a:r>
            <a:endParaRPr lang="en-US" altLang="ko-KR" dirty="0"/>
          </a:p>
          <a:p>
            <a:r>
              <a:rPr lang="en-US" altLang="ko-KR"/>
              <a:t>18.01.30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OpenHAB2 sitemap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789028-8E0B-4577-A3BD-E7E3BBB75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4" r="21251"/>
          <a:stretch/>
        </p:blipFill>
        <p:spPr>
          <a:xfrm>
            <a:off x="879266" y="1124744"/>
            <a:ext cx="7890292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9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각 </a:t>
            </a:r>
            <a:r>
              <a:rPr lang="en-US" altLang="ko-KR"/>
              <a:t>Binding</a:t>
            </a:r>
            <a:r>
              <a:rPr lang="ko-KR" altLang="en-US"/>
              <a:t>을 이용하여 </a:t>
            </a:r>
            <a:r>
              <a:rPr lang="en-US" altLang="ko-KR"/>
              <a:t>LED </a:t>
            </a:r>
            <a:r>
              <a:rPr lang="ko-KR" altLang="en-US"/>
              <a:t>센서</a:t>
            </a:r>
            <a:r>
              <a:rPr lang="en-US" altLang="ko-KR"/>
              <a:t>, </a:t>
            </a:r>
            <a:r>
              <a:rPr lang="ko-KR" altLang="en-US"/>
              <a:t>아두이노연결</a:t>
            </a:r>
            <a:endParaRPr lang="en-US" altLang="ko-KR"/>
          </a:p>
          <a:p>
            <a:pPr lvl="1"/>
            <a:r>
              <a:rPr lang="ko-KR" altLang="en-US"/>
              <a:t>사용하고</a:t>
            </a:r>
            <a:r>
              <a:rPr lang="en-US" altLang="ko-KR"/>
              <a:t>, </a:t>
            </a:r>
            <a:r>
              <a:rPr lang="ko-KR" altLang="en-US"/>
              <a:t>시도하였던 </a:t>
            </a:r>
            <a:r>
              <a:rPr lang="en-US" altLang="ko-KR"/>
              <a:t>Binding </a:t>
            </a:r>
            <a:r>
              <a:rPr lang="ko-KR" altLang="en-US"/>
              <a:t>목록은 밑과 같음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LED : </a:t>
            </a:r>
            <a:r>
              <a:rPr lang="en-US" altLang="ko-KR" strike="sngStrike">
                <a:solidFill>
                  <a:schemeClr val="bg1">
                    <a:lumMod val="65000"/>
                  </a:schemeClr>
                </a:solidFill>
              </a:rPr>
              <a:t>GPIO</a:t>
            </a:r>
            <a:r>
              <a:rPr lang="en-US" altLang="ko-KR"/>
              <a:t> , Mqtt Binding</a:t>
            </a:r>
          </a:p>
          <a:p>
            <a:pPr lvl="1"/>
            <a:r>
              <a:rPr lang="ko-KR" altLang="en-US"/>
              <a:t>아두이노 </a:t>
            </a:r>
            <a:r>
              <a:rPr lang="en-US" altLang="ko-KR"/>
              <a:t>: Serial</a:t>
            </a:r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OpenHAB2 </a:t>
            </a:r>
            <a:r>
              <a:rPr lang="ko-KR" altLang="en-US"/>
              <a:t>센서 연동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6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readboard.png에 대한 이미지 검색결과">
            <a:extLst>
              <a:ext uri="{FF2B5EF4-FFF2-40B4-BE49-F238E27FC236}">
                <a16:creationId xmlns:a16="http://schemas.microsoft.com/office/drawing/2014/main" id="{82FA7E7D-038E-4F89-97A1-D406254AB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99087" y="3439002"/>
            <a:ext cx="34861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9993EB-C768-44B1-8312-69B790F8BA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02"/>
          <a:stretch/>
        </p:blipFill>
        <p:spPr>
          <a:xfrm>
            <a:off x="2069634" y="2780928"/>
            <a:ext cx="2178330" cy="3500889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LED</a:t>
            </a:r>
            <a:r>
              <a:rPr lang="ko-KR" altLang="en-US"/>
              <a:t> 연결 및 조작 테스트</a:t>
            </a:r>
            <a:endParaRPr lang="en-US" altLang="ko-KR"/>
          </a:p>
          <a:p>
            <a:pPr lvl="1"/>
            <a:r>
              <a:rPr lang="en-US" altLang="ko-KR"/>
              <a:t>Odroid</a:t>
            </a:r>
            <a:r>
              <a:rPr lang="ko-KR" altLang="en-US"/>
              <a:t>에 </a:t>
            </a:r>
            <a:r>
              <a:rPr lang="en-US" altLang="ko-KR"/>
              <a:t>Shifter Shield</a:t>
            </a:r>
            <a:r>
              <a:rPr lang="ko-KR" altLang="en-US"/>
              <a:t>를 장착 후 </a:t>
            </a:r>
            <a:r>
              <a:rPr lang="en-US" altLang="ko-KR"/>
              <a:t>GPIO </a:t>
            </a:r>
            <a:r>
              <a:rPr lang="ko-KR" altLang="en-US"/>
              <a:t>핀 사용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Odroid </a:t>
            </a:r>
            <a:r>
              <a:rPr lang="ko-KR" altLang="en-US"/>
              <a:t>에서 사용가능한 전압량이 </a:t>
            </a:r>
            <a:r>
              <a:rPr lang="en-US" altLang="ko-KR"/>
              <a:t>1.8v</a:t>
            </a:r>
          </a:p>
          <a:p>
            <a:pPr lvl="2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사용가능한 전압량을 늘려주고자 </a:t>
            </a:r>
            <a:r>
              <a:rPr lang="en-US" altLang="ko-KR"/>
              <a:t>Shifter Shield </a:t>
            </a:r>
            <a:r>
              <a:rPr lang="ko-KR" altLang="en-US"/>
              <a:t>장착</a:t>
            </a: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LED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GPIO Binding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985DEC3-C112-4B19-870A-044D9B615B10}"/>
              </a:ext>
            </a:extLst>
          </p:cNvPr>
          <p:cNvCxnSpPr>
            <a:cxnSpLocks/>
          </p:cNvCxnSpPr>
          <p:nvPr/>
        </p:nvCxnSpPr>
        <p:spPr>
          <a:xfrm flipH="1">
            <a:off x="3108960" y="3744686"/>
            <a:ext cx="3048000" cy="37446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0BE25CE-8AE1-468C-9F5A-4BFB55C6A791}"/>
              </a:ext>
            </a:extLst>
          </p:cNvPr>
          <p:cNvCxnSpPr/>
          <p:nvPr/>
        </p:nvCxnSpPr>
        <p:spPr>
          <a:xfrm flipV="1">
            <a:off x="3108960" y="3265714"/>
            <a:ext cx="2760617" cy="5233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</a:ln>
          <a:effectLst/>
        </p:spPr>
      </p:cxnSp>
      <p:pic>
        <p:nvPicPr>
          <p:cNvPr id="1034" name="Picture 10" descr="저항.png에 대한 이미지 검색결과">
            <a:extLst>
              <a:ext uri="{FF2B5EF4-FFF2-40B4-BE49-F238E27FC236}">
                <a16:creationId xmlns:a16="http://schemas.microsoft.com/office/drawing/2014/main" id="{2315D6F9-6580-4F80-8EFD-B8CDFC7DD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5" t="28075" r="33234" b="23565"/>
          <a:stretch/>
        </p:blipFill>
        <p:spPr bwMode="auto">
          <a:xfrm rot="16200000">
            <a:off x="5973635" y="3842590"/>
            <a:ext cx="620569" cy="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FEF433E-293E-4AEF-9DAF-3FD4B0B3735F}"/>
              </a:ext>
            </a:extLst>
          </p:cNvPr>
          <p:cNvCxnSpPr/>
          <p:nvPr/>
        </p:nvCxnSpPr>
        <p:spPr>
          <a:xfrm flipV="1">
            <a:off x="5869577" y="4467497"/>
            <a:ext cx="705394" cy="3296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</a:ln>
          <a:effectLst/>
        </p:spPr>
      </p:cxnSp>
      <p:sp>
        <p:nvSpPr>
          <p:cNvPr id="21" name="액자 20">
            <a:extLst>
              <a:ext uri="{FF2B5EF4-FFF2-40B4-BE49-F238E27FC236}">
                <a16:creationId xmlns:a16="http://schemas.microsoft.com/office/drawing/2014/main" id="{7AE1DDD9-EB5B-4B32-8D01-D8FD20C21041}"/>
              </a:ext>
            </a:extLst>
          </p:cNvPr>
          <p:cNvSpPr/>
          <p:nvPr/>
        </p:nvSpPr>
        <p:spPr>
          <a:xfrm>
            <a:off x="2123728" y="3688556"/>
            <a:ext cx="936104" cy="244500"/>
          </a:xfrm>
          <a:prstGeom prst="fram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173D76-5388-4B9C-8310-0F065A5FF2AB}"/>
              </a:ext>
            </a:extLst>
          </p:cNvPr>
          <p:cNvSpPr txBox="1"/>
          <p:nvPr/>
        </p:nvSpPr>
        <p:spPr>
          <a:xfrm>
            <a:off x="1377521" y="3645024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Ground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6985CC-4643-4BC9-B078-2EAABF72080C}"/>
              </a:ext>
            </a:extLst>
          </p:cNvPr>
          <p:cNvSpPr txBox="1"/>
          <p:nvPr/>
        </p:nvSpPr>
        <p:spPr>
          <a:xfrm>
            <a:off x="1115616" y="3933056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GPIO pin 2</a:t>
            </a:r>
            <a:endParaRPr lang="ko-KR" altLang="en-US" sz="1400"/>
          </a:p>
        </p:txBody>
      </p:sp>
      <p:sp>
        <p:nvSpPr>
          <p:cNvPr id="30" name="액자 29">
            <a:extLst>
              <a:ext uri="{FF2B5EF4-FFF2-40B4-BE49-F238E27FC236}">
                <a16:creationId xmlns:a16="http://schemas.microsoft.com/office/drawing/2014/main" id="{3C9989D5-FB79-4BDD-8B44-94898C3E0C7D}"/>
              </a:ext>
            </a:extLst>
          </p:cNvPr>
          <p:cNvSpPr/>
          <p:nvPr/>
        </p:nvSpPr>
        <p:spPr>
          <a:xfrm>
            <a:off x="2123728" y="3999495"/>
            <a:ext cx="936104" cy="244500"/>
          </a:xfrm>
          <a:prstGeom prst="fram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1036" name="Picture 12" descr="led.png에 대한 이미지 검색결과">
            <a:extLst>
              <a:ext uri="{FF2B5EF4-FFF2-40B4-BE49-F238E27FC236}">
                <a16:creationId xmlns:a16="http://schemas.microsoft.com/office/drawing/2014/main" id="{9818E6A7-D8A0-4644-B1D5-EFA798AD2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3" r="31139" b="16701"/>
          <a:stretch/>
        </p:blipFill>
        <p:spPr bwMode="auto">
          <a:xfrm rot="16200000" flipH="1">
            <a:off x="5395184" y="3913431"/>
            <a:ext cx="414667" cy="111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24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GPIO </a:t>
            </a:r>
            <a:r>
              <a:rPr lang="ko-KR" altLang="en-US"/>
              <a:t>핀 제어는 </a:t>
            </a:r>
            <a:r>
              <a:rPr lang="en-US" altLang="ko-KR"/>
              <a:t>python </a:t>
            </a:r>
            <a:r>
              <a:rPr lang="ko-KR" altLang="en-US"/>
              <a:t>프로그램을 통해 사용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해당 코드는 다른 </a:t>
            </a:r>
            <a:r>
              <a:rPr lang="en-US" altLang="ko-KR"/>
              <a:t>openHAB2 </a:t>
            </a:r>
            <a:r>
              <a:rPr lang="ko-KR" altLang="en-US"/>
              <a:t>세미나 자료와 동일</a:t>
            </a:r>
            <a:r>
              <a:rPr lang="en-US" altLang="ko-KR"/>
              <a:t> </a:t>
            </a:r>
          </a:p>
          <a:p>
            <a:pPr lvl="2"/>
            <a:r>
              <a:rPr lang="en-US" altLang="ko-KR"/>
              <a:t>wiringpi2 </a:t>
            </a:r>
            <a:r>
              <a:rPr lang="ko-KR" altLang="en-US"/>
              <a:t>모듈 설치하여 사용</a:t>
            </a:r>
            <a:r>
              <a:rPr lang="en-US" altLang="ko-KR"/>
              <a:t>.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OpenHAB </a:t>
            </a:r>
            <a:r>
              <a:rPr lang="ko-KR" altLang="en-US"/>
              <a:t>공식 홈페이지에서 참고한 방법대로 </a:t>
            </a:r>
            <a:r>
              <a:rPr lang="en-US" altLang="ko-KR"/>
              <a:t>gpio binding</a:t>
            </a:r>
            <a:r>
              <a:rPr lang="ko-KR" altLang="en-US"/>
              <a:t>을 설치한 것만으로 핀 제어를 하려고하였으나 실패하였음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LED : GPIO Binding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09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Mqtt Binding </a:t>
            </a:r>
            <a:r>
              <a:rPr lang="ko-KR" altLang="en-US"/>
              <a:t>이용</a:t>
            </a:r>
            <a:endParaRPr lang="en-US" altLang="ko-KR"/>
          </a:p>
          <a:p>
            <a:pPr lvl="1"/>
            <a:r>
              <a:rPr lang="en-US" altLang="ko-KR"/>
              <a:t>python </a:t>
            </a:r>
            <a:r>
              <a:rPr lang="ko-KR" altLang="en-US"/>
              <a:t>프로그램 통해 </a:t>
            </a:r>
            <a:r>
              <a:rPr lang="en-US" altLang="ko-KR"/>
              <a:t>gpio pin</a:t>
            </a:r>
            <a:r>
              <a:rPr lang="ko-KR" altLang="en-US"/>
              <a:t>으로 입출력하는 값을 제어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items </a:t>
            </a:r>
            <a:r>
              <a:rPr lang="ko-KR" altLang="en-US"/>
              <a:t>파일에서 </a:t>
            </a:r>
            <a:r>
              <a:rPr lang="en-US" altLang="ko-KR"/>
              <a:t>mqtt </a:t>
            </a:r>
            <a:r>
              <a:rPr lang="ko-KR" altLang="en-US"/>
              <a:t>설정을 작성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LED </a:t>
            </a:r>
            <a:r>
              <a:rPr lang="ko-KR" altLang="en-US"/>
              <a:t>제어를 위하여 </a:t>
            </a:r>
            <a:r>
              <a:rPr lang="en-US" altLang="ko-KR"/>
              <a:t>inbound / outbound </a:t>
            </a:r>
            <a:r>
              <a:rPr lang="ko-KR" altLang="en-US"/>
              <a:t>둘 다 설정</a:t>
            </a: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LED : Mqtt Binding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4899C93-700D-4607-B60F-922DE1816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61535"/>
              </p:ext>
            </p:extLst>
          </p:nvPr>
        </p:nvGraphicFramePr>
        <p:xfrm>
          <a:off x="3573416" y="3503136"/>
          <a:ext cx="2438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744">
                  <a:extLst>
                    <a:ext uri="{9D8B030D-6E8A-4147-A177-3AD203B41FA5}">
                      <a16:colId xmlns:a16="http://schemas.microsoft.com/office/drawing/2014/main" val="360045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topic / broker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0502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6193081-566A-4162-B688-695BCDBA5AFC}"/>
              </a:ext>
            </a:extLst>
          </p:cNvPr>
          <p:cNvSpPr txBox="1"/>
          <p:nvPr/>
        </p:nvSpPr>
        <p:spPr>
          <a:xfrm>
            <a:off x="3884089" y="4026550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+mj-lt"/>
              </a:rPr>
              <a:t>/test/1/command</a:t>
            </a:r>
            <a:endParaRPr lang="ko-KR" altLang="en-US" sz="1600">
              <a:latin typeface="+mj-lt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B36424C-1E2B-461F-9C84-ECE9EE75A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755838"/>
              </p:ext>
            </p:extLst>
          </p:nvPr>
        </p:nvGraphicFramePr>
        <p:xfrm>
          <a:off x="1403648" y="3503136"/>
          <a:ext cx="1512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360045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python file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05025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11E3EB3-93BC-4CC3-B105-63318BE5B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938034"/>
              </p:ext>
            </p:extLst>
          </p:nvPr>
        </p:nvGraphicFramePr>
        <p:xfrm>
          <a:off x="6749132" y="3503136"/>
          <a:ext cx="12080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011">
                  <a:extLst>
                    <a:ext uri="{9D8B030D-6E8A-4147-A177-3AD203B41FA5}">
                      <a16:colId xmlns:a16="http://schemas.microsoft.com/office/drawing/2014/main" val="360045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OpenHAB</a:t>
                      </a:r>
                      <a:endParaRPr lang="ko-KR" altLang="en-US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050258"/>
                  </a:ext>
                </a:extLst>
              </a:tr>
            </a:tbl>
          </a:graphicData>
        </a:graphic>
      </p:graphicFrame>
      <p:pic>
        <p:nvPicPr>
          <p:cNvPr id="11" name="그래픽 10" descr="직선 화살표">
            <a:extLst>
              <a:ext uri="{FF2B5EF4-FFF2-40B4-BE49-F238E27FC236}">
                <a16:creationId xmlns:a16="http://schemas.microsoft.com/office/drawing/2014/main" id="{7469F3D1-82EF-4411-8257-1BE7A3DA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059832" y="4077072"/>
            <a:ext cx="770384" cy="310651"/>
          </a:xfrm>
          <a:prstGeom prst="rect">
            <a:avLst/>
          </a:prstGeom>
        </p:spPr>
      </p:pic>
      <p:pic>
        <p:nvPicPr>
          <p:cNvPr id="13" name="그래픽 12" descr="직선 화살표">
            <a:extLst>
              <a:ext uri="{FF2B5EF4-FFF2-40B4-BE49-F238E27FC236}">
                <a16:creationId xmlns:a16="http://schemas.microsoft.com/office/drawing/2014/main" id="{52493501-F08F-4547-890E-077207A52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878488" y="4077072"/>
            <a:ext cx="770384" cy="3106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E86451-5505-48FD-A97C-F4C0BAE55502}"/>
              </a:ext>
            </a:extLst>
          </p:cNvPr>
          <p:cNvSpPr txBox="1"/>
          <p:nvPr/>
        </p:nvSpPr>
        <p:spPr>
          <a:xfrm>
            <a:off x="3884089" y="5100454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+mj-lt"/>
              </a:rPr>
              <a:t>/test/1/command</a:t>
            </a:r>
            <a:endParaRPr lang="ko-KR" altLang="en-US" sz="1600">
              <a:latin typeface="+mj-lt"/>
            </a:endParaRPr>
          </a:p>
        </p:txBody>
      </p:sp>
      <p:pic>
        <p:nvPicPr>
          <p:cNvPr id="15" name="그래픽 14" descr="직선 화살표">
            <a:extLst>
              <a:ext uri="{FF2B5EF4-FFF2-40B4-BE49-F238E27FC236}">
                <a16:creationId xmlns:a16="http://schemas.microsoft.com/office/drawing/2014/main" id="{219697DC-DA70-4E93-9DF2-CA8CA9902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3059832" y="5150976"/>
            <a:ext cx="770384" cy="310651"/>
          </a:xfrm>
          <a:prstGeom prst="rect">
            <a:avLst/>
          </a:prstGeom>
        </p:spPr>
      </p:pic>
      <p:pic>
        <p:nvPicPr>
          <p:cNvPr id="16" name="그래픽 15" descr="직선 화살표">
            <a:extLst>
              <a:ext uri="{FF2B5EF4-FFF2-40B4-BE49-F238E27FC236}">
                <a16:creationId xmlns:a16="http://schemas.microsoft.com/office/drawing/2014/main" id="{FFA20204-82B5-4828-9957-849E796C7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5878488" y="5150976"/>
            <a:ext cx="770384" cy="310651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6282506F-9E6B-43F6-B320-09AD2EF845F5}"/>
              </a:ext>
            </a:extLst>
          </p:cNvPr>
          <p:cNvSpPr/>
          <p:nvPr/>
        </p:nvSpPr>
        <p:spPr>
          <a:xfrm>
            <a:off x="1435873" y="4011703"/>
            <a:ext cx="1519732" cy="584269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50"/>
              <a:t>co2 </a:t>
            </a:r>
            <a:r>
              <a:rPr lang="ko-KR" altLang="en-US" sz="1050"/>
              <a:t>센서의 </a:t>
            </a:r>
            <a:endParaRPr lang="en-US" altLang="ko-KR" sz="1050"/>
          </a:p>
          <a:p>
            <a:pPr algn="ctr"/>
            <a:r>
              <a:rPr lang="en-US" altLang="ko-KR" sz="1050"/>
              <a:t>string </a:t>
            </a:r>
            <a:r>
              <a:rPr lang="ko-KR" altLang="en-US" sz="1050"/>
              <a:t>값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4F120F5-7716-42FA-B561-03B51B00AC80}"/>
              </a:ext>
            </a:extLst>
          </p:cNvPr>
          <p:cNvSpPr/>
          <p:nvPr/>
        </p:nvSpPr>
        <p:spPr>
          <a:xfrm>
            <a:off x="6716892" y="4011703"/>
            <a:ext cx="1472392" cy="584269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50"/>
              <a:t>co2 </a:t>
            </a:r>
            <a:r>
              <a:rPr lang="ko-KR" altLang="en-US" sz="1050"/>
              <a:t>센서의</a:t>
            </a:r>
            <a:endParaRPr lang="en-US" altLang="ko-KR" sz="1050"/>
          </a:p>
          <a:p>
            <a:pPr algn="ctr"/>
            <a:r>
              <a:rPr lang="ko-KR" altLang="en-US" sz="1050"/>
              <a:t> </a:t>
            </a:r>
            <a:r>
              <a:rPr lang="en-US" altLang="ko-KR" sz="1050"/>
              <a:t>string </a:t>
            </a:r>
            <a:r>
              <a:rPr lang="ko-KR" altLang="en-US" sz="1050"/>
              <a:t>값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E68E662-A35E-465D-B293-A4D3351F573B}"/>
              </a:ext>
            </a:extLst>
          </p:cNvPr>
          <p:cNvSpPr/>
          <p:nvPr/>
        </p:nvSpPr>
        <p:spPr>
          <a:xfrm>
            <a:off x="1435873" y="5076979"/>
            <a:ext cx="1519731" cy="584269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ON(1) / OFF(2) 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ko-KR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메세지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F4B73D5-E219-43CB-85ED-61B52FE8817A}"/>
              </a:ext>
            </a:extLst>
          </p:cNvPr>
          <p:cNvSpPr/>
          <p:nvPr/>
        </p:nvSpPr>
        <p:spPr>
          <a:xfrm>
            <a:off x="6716888" y="5076979"/>
            <a:ext cx="1472395" cy="584269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50"/>
              <a:t>ON(1) / OFF(2)</a:t>
            </a:r>
          </a:p>
          <a:p>
            <a:pPr algn="ctr"/>
            <a:r>
              <a:rPr lang="en-US" altLang="ko-KR" sz="1050"/>
              <a:t> </a:t>
            </a:r>
            <a:r>
              <a:rPr lang="ko-KR" altLang="en-US" sz="1050"/>
              <a:t>메세지</a:t>
            </a:r>
          </a:p>
        </p:txBody>
      </p:sp>
    </p:spTree>
    <p:extLst>
      <p:ext uri="{BB962C8B-B14F-4D97-AF65-F5344CB8AC3E}">
        <p14:creationId xmlns:p14="http://schemas.microsoft.com/office/powerpoint/2010/main" val="417231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mqtt.cfg </a:t>
            </a:r>
            <a:r>
              <a:rPr lang="ko-KR" altLang="en-US"/>
              <a:t>파일 수정</a:t>
            </a:r>
            <a:endParaRPr lang="en-US" altLang="ko-KR"/>
          </a:p>
          <a:p>
            <a:pPr lvl="1"/>
            <a:r>
              <a:rPr lang="en-US" altLang="ko-KR"/>
              <a:t>mqtt binding </a:t>
            </a:r>
            <a:r>
              <a:rPr lang="ko-KR" altLang="en-US"/>
              <a:t>할 시에 수정해줘야 하는 파일</a:t>
            </a:r>
            <a:endParaRPr lang="en-US" altLang="ko-KR"/>
          </a:p>
          <a:p>
            <a:pPr lvl="2"/>
            <a:r>
              <a:rPr lang="en-US" altLang="ko-KR"/>
              <a:t>mymqtt</a:t>
            </a:r>
            <a:r>
              <a:rPr lang="ko-KR" altLang="en-US"/>
              <a:t>라는 이름을 가지는 </a:t>
            </a:r>
            <a:r>
              <a:rPr lang="en-US" altLang="ko-KR"/>
              <a:t>broker </a:t>
            </a:r>
            <a:r>
              <a:rPr lang="ko-KR" altLang="en-US"/>
              <a:t>정의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LED : Mqtt Binding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06F218-78FD-4E63-8195-6D64B2D00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523399"/>
            <a:ext cx="62960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93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items </a:t>
            </a:r>
            <a:r>
              <a:rPr lang="ko-KR" altLang="en-US"/>
              <a:t>파일 수정</a:t>
            </a:r>
            <a:endParaRPr lang="en-US" altLang="ko-KR"/>
          </a:p>
          <a:p>
            <a:pPr lvl="1"/>
            <a:r>
              <a:rPr lang="en-US" altLang="ko-KR"/>
              <a:t>LED</a:t>
            </a:r>
            <a:r>
              <a:rPr lang="ko-KR" altLang="en-US"/>
              <a:t> 제어를 위한 </a:t>
            </a:r>
            <a:r>
              <a:rPr lang="en-US" altLang="ko-KR"/>
              <a:t>Switch </a:t>
            </a:r>
            <a:r>
              <a:rPr lang="ko-KR" altLang="en-US"/>
              <a:t>아이템 작성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mqtt </a:t>
            </a:r>
            <a:r>
              <a:rPr lang="ko-KR" altLang="en-US"/>
              <a:t>코드를 추가</a:t>
            </a:r>
            <a:r>
              <a:rPr lang="en-US" altLang="ko-KR"/>
              <a:t>. </a:t>
            </a:r>
            <a:r>
              <a:rPr lang="ko-KR" altLang="en-US"/>
              <a:t>구성은 다음과 같다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direction : inbound / outbound </a:t>
            </a:r>
            <a:r>
              <a:rPr lang="ko-KR" altLang="en-US"/>
              <a:t>결정</a:t>
            </a:r>
            <a:endParaRPr lang="en-US" altLang="ko-KR"/>
          </a:p>
          <a:p>
            <a:pPr lvl="2"/>
            <a:r>
              <a:rPr lang="en-US" altLang="ko-KR"/>
              <a:t>broker : mqtt.cfg</a:t>
            </a:r>
            <a:r>
              <a:rPr lang="ko-KR" altLang="en-US"/>
              <a:t>에서 설정한 </a:t>
            </a:r>
            <a:r>
              <a:rPr lang="en-US" altLang="ko-KR"/>
              <a:t>broker </a:t>
            </a:r>
            <a:r>
              <a:rPr lang="ko-KR" altLang="en-US"/>
              <a:t>이름</a:t>
            </a:r>
            <a:endParaRPr lang="en-US" altLang="ko-KR"/>
          </a:p>
          <a:p>
            <a:pPr lvl="2"/>
            <a:r>
              <a:rPr lang="en-US" altLang="ko-KR"/>
              <a:t>topic : mqtt </a:t>
            </a:r>
            <a:r>
              <a:rPr lang="ko-KR" altLang="en-US"/>
              <a:t>통신을 위한 토픽설정</a:t>
            </a:r>
            <a:endParaRPr lang="en-US" altLang="ko-KR"/>
          </a:p>
          <a:p>
            <a:pPr lvl="2"/>
            <a:r>
              <a:rPr lang="en-US" altLang="ko-KR"/>
              <a:t>type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타입 설정</a:t>
            </a:r>
            <a:r>
              <a:rPr lang="en-US" altLang="ko-KR"/>
              <a:t>. state, command</a:t>
            </a:r>
            <a:r>
              <a:rPr lang="ko-KR" altLang="en-US"/>
              <a:t> 둘 중 하나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trigger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On / Off </a:t>
            </a:r>
            <a:r>
              <a:rPr lang="ko-KR" altLang="en-US"/>
              <a:t>혹은 다른 타입의 명령 혹은 상태를 지정</a:t>
            </a:r>
            <a:r>
              <a:rPr lang="en-US" altLang="ko-KR"/>
              <a:t>.</a:t>
            </a:r>
          </a:p>
          <a:p>
            <a:pPr lvl="2"/>
            <a:r>
              <a:rPr lang="en-US" altLang="ko-KR"/>
              <a:t>transformation : </a:t>
            </a:r>
            <a:r>
              <a:rPr lang="ko-KR" altLang="en-US"/>
              <a:t>메세지 내용을 만드는 방법을 정의하는 규칙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LED : Mqtt Binding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FCD7A4-917D-42E4-8E4E-75C52F9FB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56"/>
          <a:stretch/>
        </p:blipFill>
        <p:spPr>
          <a:xfrm>
            <a:off x="1089223" y="3100958"/>
            <a:ext cx="6579121" cy="400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61A220-3466-4536-9554-592CAC423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366"/>
          <a:stretch/>
        </p:blipFill>
        <p:spPr>
          <a:xfrm>
            <a:off x="1066799" y="2441561"/>
            <a:ext cx="660154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7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items </a:t>
            </a:r>
            <a:r>
              <a:rPr lang="ko-KR" altLang="en-US"/>
              <a:t>파일 수정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topic : /testsw/1/command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rule</a:t>
            </a:r>
            <a:r>
              <a:rPr lang="ko-KR" altLang="en-US"/>
              <a:t>은 따로 설정하지 않음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python</a:t>
            </a:r>
            <a:r>
              <a:rPr lang="ko-KR" altLang="en-US"/>
              <a:t>에서 사용한 </a:t>
            </a:r>
            <a:r>
              <a:rPr lang="en-US" altLang="ko-KR"/>
              <a:t>wiringpi </a:t>
            </a:r>
            <a:r>
              <a:rPr lang="ko-KR" altLang="en-US"/>
              <a:t>모듈을 통해 </a:t>
            </a:r>
            <a:r>
              <a:rPr lang="en-US" altLang="ko-KR"/>
              <a:t>gpio pin</a:t>
            </a:r>
            <a:r>
              <a:rPr lang="ko-KR" altLang="en-US"/>
              <a:t>을 제어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openHAB UI</a:t>
            </a:r>
            <a:r>
              <a:rPr lang="ko-KR" altLang="en-US"/>
              <a:t>상에서 버튼클릭시 </a:t>
            </a:r>
            <a:r>
              <a:rPr lang="en-US" altLang="ko-KR"/>
              <a:t>LED on/off </a:t>
            </a:r>
            <a:r>
              <a:rPr lang="ko-KR" altLang="en-US"/>
              <a:t>가능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LED : Mqtt Binding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DF40EF-C294-491C-AC68-08BEC457E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988"/>
          <a:stretch/>
        </p:blipFill>
        <p:spPr>
          <a:xfrm>
            <a:off x="1115616" y="1772816"/>
            <a:ext cx="7742135" cy="112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83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5FEB011-9D71-457A-9AB1-D5C84AA18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71"/>
          <a:stretch/>
        </p:blipFill>
        <p:spPr>
          <a:xfrm>
            <a:off x="1488975" y="3317685"/>
            <a:ext cx="5710741" cy="1066023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openHAB </a:t>
            </a:r>
            <a:r>
              <a:rPr lang="ko-KR" altLang="en-US"/>
              <a:t>웹 </a:t>
            </a:r>
            <a:r>
              <a:rPr lang="en-US" altLang="ko-KR"/>
              <a:t>UI</a:t>
            </a:r>
            <a:r>
              <a:rPr lang="ko-KR" altLang="en-US"/>
              <a:t>상에서의 조작</a:t>
            </a:r>
            <a:endParaRPr lang="en-US" altLang="ko-KR"/>
          </a:p>
          <a:p>
            <a:pPr lvl="1"/>
            <a:r>
              <a:rPr lang="ko-KR" altLang="en-US"/>
              <a:t>메세지가 전달되는 것을 확인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LED : Mqtt Binding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5F843A-5DD6-4157-AB89-45A53A483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5047"/>
          <a:stretch/>
        </p:blipFill>
        <p:spPr>
          <a:xfrm>
            <a:off x="1475656" y="2211621"/>
            <a:ext cx="5024983" cy="10567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2596E8-648F-4828-ADC9-E45C10FCB9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440"/>
          <a:stretch/>
        </p:blipFill>
        <p:spPr>
          <a:xfrm>
            <a:off x="1475655" y="4056286"/>
            <a:ext cx="5024983" cy="108585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025738-9BE2-48CC-ADEA-FB43153AD981}"/>
              </a:ext>
            </a:extLst>
          </p:cNvPr>
          <p:cNvSpPr/>
          <p:nvPr/>
        </p:nvSpPr>
        <p:spPr>
          <a:xfrm>
            <a:off x="1488355" y="3721950"/>
            <a:ext cx="1913534" cy="196050"/>
          </a:xfrm>
          <a:prstGeom prst="rect">
            <a:avLst/>
          </a:prstGeom>
          <a:solidFill>
            <a:srgbClr val="FF0000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B3CADE-C37B-4805-8424-2FCCF4C3B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975" y="5238206"/>
            <a:ext cx="5509315" cy="105605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11FDA0-B9F4-4105-A515-D110206B03A4}"/>
              </a:ext>
            </a:extLst>
          </p:cNvPr>
          <p:cNvSpPr/>
          <p:nvPr/>
        </p:nvSpPr>
        <p:spPr>
          <a:xfrm>
            <a:off x="1512639" y="5797035"/>
            <a:ext cx="1913534" cy="196050"/>
          </a:xfrm>
          <a:prstGeom prst="rect">
            <a:avLst/>
          </a:prstGeom>
          <a:solidFill>
            <a:srgbClr val="FF0000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99858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다른센서 → </a:t>
            </a:r>
            <a:r>
              <a:rPr lang="en-US" altLang="ko-KR"/>
              <a:t>openHAB </a:t>
            </a:r>
            <a:r>
              <a:rPr lang="ko-KR" altLang="en-US"/>
              <a:t>메세지 전송</a:t>
            </a:r>
            <a:endParaRPr lang="en-US" altLang="ko-KR"/>
          </a:p>
          <a:p>
            <a:pPr lvl="1"/>
            <a:r>
              <a:rPr lang="ko-KR" altLang="en-US"/>
              <a:t>센서가 아닌 </a:t>
            </a:r>
            <a:r>
              <a:rPr lang="en-US" altLang="ko-KR"/>
              <a:t>python </a:t>
            </a:r>
            <a:r>
              <a:rPr lang="ko-KR" altLang="en-US"/>
              <a:t>프로그램 사용</a:t>
            </a:r>
            <a:endParaRPr lang="en-US" altLang="ko-KR"/>
          </a:p>
          <a:p>
            <a:r>
              <a:rPr lang="en-US" altLang="ko-KR"/>
              <a:t>item </a:t>
            </a:r>
            <a:r>
              <a:rPr lang="ko-KR" altLang="en-US"/>
              <a:t>추가 </a:t>
            </a:r>
            <a:endParaRPr lang="en-US" altLang="ko-KR"/>
          </a:p>
          <a:p>
            <a:pPr lvl="1"/>
            <a:r>
              <a:rPr lang="en-US" altLang="ko-KR"/>
              <a:t>switch.items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string </a:t>
            </a:r>
            <a:r>
              <a:rPr lang="ko-KR" altLang="en-US"/>
              <a:t>데이터를 받아 </a:t>
            </a:r>
            <a:r>
              <a:rPr lang="en-US" altLang="ko-KR"/>
              <a:t>openHAB UI</a:t>
            </a:r>
            <a:r>
              <a:rPr lang="ko-KR" altLang="en-US"/>
              <a:t>에서 출력하여야 하므로</a:t>
            </a:r>
            <a:r>
              <a:rPr lang="en-US" altLang="ko-KR"/>
              <a:t>, type</a:t>
            </a:r>
            <a:r>
              <a:rPr lang="ko-KR" altLang="en-US"/>
              <a:t>을 </a:t>
            </a:r>
            <a:r>
              <a:rPr lang="en-US" altLang="ko-KR"/>
              <a:t>state</a:t>
            </a:r>
            <a:r>
              <a:rPr lang="ko-KR" altLang="en-US"/>
              <a:t>로 설정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센서를 대체하여 작성한 </a:t>
            </a:r>
            <a:r>
              <a:rPr lang="en-US" altLang="ko-KR"/>
              <a:t>python </a:t>
            </a:r>
            <a:r>
              <a:rPr lang="ko-KR" altLang="en-US"/>
              <a:t>프로그램 실행 시</a:t>
            </a:r>
            <a:r>
              <a:rPr lang="en-US" altLang="ko-KR"/>
              <a:t>, openHAB</a:t>
            </a:r>
            <a:r>
              <a:rPr lang="ko-KR" altLang="en-US"/>
              <a:t> </a:t>
            </a:r>
            <a:r>
              <a:rPr lang="en-US" altLang="ko-KR"/>
              <a:t>UI</a:t>
            </a:r>
            <a:r>
              <a:rPr lang="ko-KR" altLang="en-US"/>
              <a:t> 상에서 메세지가 넘어오는걸 확인 할 수 있다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Mqtt Binding - inbound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D7F815-3E18-4C43-84F2-2AC8FE768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571" r="2572"/>
          <a:stretch/>
        </p:blipFill>
        <p:spPr>
          <a:xfrm>
            <a:off x="1259632" y="3068960"/>
            <a:ext cx="7345721" cy="44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OpenHAB2</a:t>
            </a:r>
            <a:r>
              <a:rPr lang="ko-KR" altLang="en-US"/>
              <a:t>의 차별점</a:t>
            </a:r>
            <a:endParaRPr lang="en-US" altLang="ko-KR"/>
          </a:p>
          <a:p>
            <a:pPr lvl="1"/>
            <a:r>
              <a:rPr lang="en-US" altLang="ko-KR"/>
              <a:t>Openhab.cfg</a:t>
            </a:r>
            <a:r>
              <a:rPr lang="ko-KR" altLang="en-US"/>
              <a:t> 파일이 존재하지 않는다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웹 서버를 이용하여 </a:t>
            </a:r>
            <a:r>
              <a:rPr lang="en-US" altLang="ko-KR"/>
              <a:t>add-on </a:t>
            </a:r>
            <a:r>
              <a:rPr lang="ko-KR" altLang="en-US"/>
              <a:t>간편 설치가 가능</a:t>
            </a:r>
            <a:endParaRPr lang="en-US" altLang="ko-KR"/>
          </a:p>
          <a:p>
            <a:pPr lvl="1"/>
            <a:r>
              <a:rPr lang="en-US" altLang="ko-KR"/>
              <a:t>1</a:t>
            </a:r>
            <a:r>
              <a:rPr lang="ko-KR" altLang="en-US"/>
              <a:t>에 비해 사용하기에 간편하나</a:t>
            </a:r>
            <a:r>
              <a:rPr lang="en-US" altLang="ko-KR"/>
              <a:t>, </a:t>
            </a:r>
            <a:r>
              <a:rPr lang="ko-KR" altLang="en-US"/>
              <a:t>자잘한 버그가 존재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OpenHAB vs OpenHAB2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754229-546E-4BE2-ABE8-3B62FED98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60" b="37440"/>
          <a:stretch/>
        </p:blipFill>
        <p:spPr>
          <a:xfrm>
            <a:off x="1331640" y="2981672"/>
            <a:ext cx="7182531" cy="339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9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Mqtt Binding - inbound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25AD33-F87B-47D8-920D-E4EBE933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03546"/>
            <a:ext cx="7200726" cy="473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13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Mqtt Binding - inbound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D3A6DD-E4CE-43B8-ADCD-19195E98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9700"/>
            <a:ext cx="7696530" cy="402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41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40534FA-016E-4241-BAE9-1D739709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python</a:t>
            </a:r>
            <a:r>
              <a:rPr lang="ko-KR" altLang="en-US"/>
              <a:t> </a:t>
            </a:r>
            <a:r>
              <a:rPr lang="en-US" altLang="ko-KR"/>
              <a:t>(.py </a:t>
            </a:r>
            <a:r>
              <a:rPr lang="ko-KR" altLang="en-US"/>
              <a:t>파일명</a:t>
            </a:r>
            <a:r>
              <a:rPr lang="en-US" altLang="ko-KR"/>
              <a:t>) (broker</a:t>
            </a:r>
            <a:r>
              <a:rPr lang="ko-KR" altLang="en-US"/>
              <a:t>서버주소</a:t>
            </a:r>
            <a:r>
              <a:rPr lang="en-US" altLang="ko-KR"/>
              <a:t>) (</a:t>
            </a:r>
            <a:r>
              <a:rPr lang="ko-KR" altLang="en-US"/>
              <a:t>토픽</a:t>
            </a:r>
            <a:r>
              <a:rPr lang="en-US" altLang="ko-KR"/>
              <a:t>) (interval)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Mqtt Binding - inbound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6ADA7A-3890-4C85-AA33-2E74A58C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68" y="1988840"/>
            <a:ext cx="4819650" cy="781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274AAF-86A2-44B1-AF5A-23BA2E3BA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153" y="2924944"/>
            <a:ext cx="4972050" cy="1047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6C6056-F31C-4479-8165-7F88F54B4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068" y="4118104"/>
            <a:ext cx="4981575" cy="942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D54C38-BB35-46EA-A18F-276E0510E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988" y="5191178"/>
            <a:ext cx="4991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90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아두이노 보드에 연결된 조도센서 </a:t>
            </a:r>
            <a:r>
              <a:rPr lang="en-US" altLang="ko-KR"/>
              <a:t>odroid</a:t>
            </a:r>
            <a:r>
              <a:rPr lang="ko-KR" altLang="en-US"/>
              <a:t> 연결</a:t>
            </a:r>
            <a:endParaRPr lang="en-US" altLang="ko-KR"/>
          </a:p>
          <a:p>
            <a:pPr lvl="1"/>
            <a:r>
              <a:rPr lang="en-US" altLang="ko-KR"/>
              <a:t>odroid </a:t>
            </a:r>
            <a:r>
              <a:rPr lang="ko-KR" altLang="en-US"/>
              <a:t>연결 및 </a:t>
            </a:r>
            <a:r>
              <a:rPr lang="en-US" altLang="ko-KR"/>
              <a:t>serial </a:t>
            </a:r>
            <a:r>
              <a:rPr lang="ko-KR" altLang="en-US"/>
              <a:t>코드를 송신</a:t>
            </a:r>
            <a:endParaRPr lang="en-US" altLang="ko-KR"/>
          </a:p>
          <a:p>
            <a:pPr lvl="1"/>
            <a:r>
              <a:rPr lang="ko-KR" altLang="en-US"/>
              <a:t>아날로그 값을 받아서 보기 위해 아두이노 코딩</a:t>
            </a:r>
            <a:endParaRPr lang="en-US" altLang="ko-KR"/>
          </a:p>
          <a:p>
            <a:pPr lvl="1"/>
            <a:r>
              <a:rPr lang="ko-KR" altLang="en-US"/>
              <a:t>센서 </a:t>
            </a:r>
            <a:r>
              <a:rPr lang="en-US" altLang="ko-KR"/>
              <a:t>&lt;CDS GL5537&gt; </a:t>
            </a:r>
            <a:r>
              <a:rPr lang="ko-KR" altLang="en-US"/>
              <a:t>사용</a:t>
            </a:r>
            <a:r>
              <a:rPr lang="en-US" altLang="ko-KR"/>
              <a:t> 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아두이노 조도센서 </a:t>
            </a:r>
            <a:r>
              <a:rPr lang="en-US" altLang="ko-KR"/>
              <a:t>(lux)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1F95D-7D52-49C9-A67D-6E0A770C16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46"/>
          <a:stretch/>
        </p:blipFill>
        <p:spPr>
          <a:xfrm>
            <a:off x="4411464" y="3140968"/>
            <a:ext cx="3945051" cy="2974305"/>
          </a:xfrm>
          <a:prstGeom prst="rect">
            <a:avLst/>
          </a:prstGeom>
        </p:spPr>
      </p:pic>
      <p:pic>
        <p:nvPicPr>
          <p:cNvPr id="1026" name="Picture 2" descr="stm32f4">
            <a:extLst>
              <a:ext uri="{FF2B5EF4-FFF2-40B4-BE49-F238E27FC236}">
                <a16:creationId xmlns:a16="http://schemas.microsoft.com/office/drawing/2014/main" id="{CECD6B9D-E15F-44D9-9A30-C53A41483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56" y="3501008"/>
            <a:ext cx="19050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587F2B8-F6D1-4724-8FA1-4D71542E7981}"/>
              </a:ext>
            </a:extLst>
          </p:cNvPr>
          <p:cNvCxnSpPr>
            <a:cxnSpLocks/>
          </p:cNvCxnSpPr>
          <p:nvPr/>
        </p:nvCxnSpPr>
        <p:spPr>
          <a:xfrm>
            <a:off x="2856508" y="4856460"/>
            <a:ext cx="0" cy="4486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7635864-A91C-45E3-B63C-18928D818D9D}"/>
              </a:ext>
            </a:extLst>
          </p:cNvPr>
          <p:cNvCxnSpPr>
            <a:cxnSpLocks/>
          </p:cNvCxnSpPr>
          <p:nvPr/>
        </p:nvCxnSpPr>
        <p:spPr>
          <a:xfrm>
            <a:off x="2666008" y="4970760"/>
            <a:ext cx="0" cy="6686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F592613-EB6F-4634-A090-6779C8092B6E}"/>
              </a:ext>
            </a:extLst>
          </p:cNvPr>
          <p:cNvCxnSpPr>
            <a:cxnSpLocks/>
          </p:cNvCxnSpPr>
          <p:nvPr/>
        </p:nvCxnSpPr>
        <p:spPr>
          <a:xfrm>
            <a:off x="2475508" y="5097760"/>
            <a:ext cx="0" cy="10175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6E4B7E6-2E42-4DD9-8EDF-54D2431EBF83}"/>
              </a:ext>
            </a:extLst>
          </p:cNvPr>
          <p:cNvSpPr txBox="1"/>
          <p:nvPr/>
        </p:nvSpPr>
        <p:spPr>
          <a:xfrm>
            <a:off x="2699792" y="5301208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+mj-lt"/>
              </a:rPr>
              <a:t>5V</a:t>
            </a:r>
            <a:endParaRPr lang="ko-KR" altLang="en-US" sz="110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2F254E-C356-4097-BF6A-AF78EE5BEF34}"/>
              </a:ext>
            </a:extLst>
          </p:cNvPr>
          <p:cNvSpPr txBox="1"/>
          <p:nvPr/>
        </p:nvSpPr>
        <p:spPr>
          <a:xfrm>
            <a:off x="2455558" y="5657994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+mj-lt"/>
              </a:rPr>
              <a:t>I / O</a:t>
            </a:r>
            <a:endParaRPr lang="ko-KR" altLang="en-US" sz="110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35905-6821-4C56-88C5-ECEB26567477}"/>
              </a:ext>
            </a:extLst>
          </p:cNvPr>
          <p:cNvSpPr txBox="1"/>
          <p:nvPr/>
        </p:nvSpPr>
        <p:spPr>
          <a:xfrm>
            <a:off x="2252234" y="6130499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+mj-lt"/>
              </a:rPr>
              <a:t>GND</a:t>
            </a:r>
            <a:endParaRPr lang="ko-KR" altLang="en-US" sz="11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0661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5446338-7368-4BB3-A29D-4849FE144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4"/>
          <a:stretch/>
        </p:blipFill>
        <p:spPr>
          <a:xfrm>
            <a:off x="1109476" y="2645222"/>
            <a:ext cx="7380718" cy="144455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Serial</a:t>
            </a:r>
            <a:r>
              <a:rPr lang="ko-KR" altLang="en-US"/>
              <a:t> </a:t>
            </a:r>
            <a:r>
              <a:rPr lang="en-US" altLang="ko-KR"/>
              <a:t>Binding</a:t>
            </a:r>
            <a:r>
              <a:rPr lang="ko-KR" altLang="en-US"/>
              <a:t>을 사용하여 </a:t>
            </a:r>
            <a:r>
              <a:rPr lang="en-US" altLang="ko-KR"/>
              <a:t>openHAB</a:t>
            </a:r>
            <a:r>
              <a:rPr lang="ko-KR" altLang="en-US"/>
              <a:t>로 조도값 모니터링</a:t>
            </a:r>
            <a:endParaRPr lang="en-US" altLang="ko-KR"/>
          </a:p>
          <a:p>
            <a:pPr lvl="1"/>
            <a:r>
              <a:rPr lang="en-US" altLang="ko-KR"/>
              <a:t>item, sitemap </a:t>
            </a:r>
            <a:r>
              <a:rPr lang="ko-KR" altLang="en-US"/>
              <a:t>새로 생성 </a:t>
            </a:r>
            <a:r>
              <a:rPr lang="en-US" altLang="ko-KR"/>
              <a:t>: luxSensor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LUX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Serial Binding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9EF3C50-6187-473C-BC2A-53EFBDB290D1}"/>
              </a:ext>
            </a:extLst>
          </p:cNvPr>
          <p:cNvSpPr/>
          <p:nvPr/>
        </p:nvSpPr>
        <p:spPr>
          <a:xfrm>
            <a:off x="1043608" y="3657724"/>
            <a:ext cx="6696744" cy="432048"/>
          </a:xfrm>
          <a:prstGeom prst="frame">
            <a:avLst/>
          </a:prstGeom>
          <a:solidFill>
            <a:srgbClr val="FF0000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B77C27-9972-4971-A304-C89968E180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377"/>
          <a:stretch/>
        </p:blipFill>
        <p:spPr>
          <a:xfrm>
            <a:off x="1043608" y="4293096"/>
            <a:ext cx="6831012" cy="2096738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075C33C3-C6E7-41DA-8D67-7AA4BA558E63}"/>
              </a:ext>
            </a:extLst>
          </p:cNvPr>
          <p:cNvSpPr/>
          <p:nvPr/>
        </p:nvSpPr>
        <p:spPr>
          <a:xfrm>
            <a:off x="1547664" y="5445224"/>
            <a:ext cx="5904656" cy="1008112"/>
          </a:xfrm>
          <a:prstGeom prst="frame">
            <a:avLst>
              <a:gd name="adj1" fmla="val 6201"/>
            </a:avLst>
          </a:prstGeom>
          <a:solidFill>
            <a:srgbClr val="FF0000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424379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start.sh </a:t>
            </a:r>
            <a:r>
              <a:rPr lang="ko-KR" altLang="en-US"/>
              <a:t>파일에 해당 코드 추가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경로 </a:t>
            </a:r>
            <a:r>
              <a:rPr lang="en-US" altLang="ko-KR"/>
              <a:t>: /usr/share/openhab2/start.sh</a:t>
            </a:r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2"/>
            <a:r>
              <a:rPr lang="en-US" altLang="ko-KR" sz="1600"/>
              <a:t>/dev/ttyACM0 </a:t>
            </a:r>
            <a:r>
              <a:rPr lang="ko-KR" altLang="en-US" sz="1600"/>
              <a:t>이라는 직렬 포트가 포함되도록 작성해준 코드</a:t>
            </a:r>
            <a:endParaRPr lang="en-US" altLang="ko-KR" sz="1600"/>
          </a:p>
          <a:p>
            <a:endParaRPr lang="en-US" altLang="ko-KR"/>
          </a:p>
          <a:p>
            <a:r>
              <a:rPr lang="en-US" altLang="ko-KR"/>
              <a:t>serial binding</a:t>
            </a:r>
            <a:r>
              <a:rPr lang="ko-KR" altLang="en-US"/>
              <a:t>의 경우 별도의 설정파일이 존재하지 않음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LUX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Serial Binding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46777A-20B7-4C03-9F34-577D82DD8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469"/>
          <a:stretch/>
        </p:blipFill>
        <p:spPr>
          <a:xfrm>
            <a:off x="1475656" y="1988840"/>
            <a:ext cx="6296025" cy="1414661"/>
          </a:xfrm>
          <a:prstGeom prst="rect">
            <a:avLst/>
          </a:prstGeom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2060CB5C-B8C4-4CDE-B5C0-C2EBEB007B85}"/>
              </a:ext>
            </a:extLst>
          </p:cNvPr>
          <p:cNvSpPr/>
          <p:nvPr/>
        </p:nvSpPr>
        <p:spPr>
          <a:xfrm>
            <a:off x="1403648" y="3140968"/>
            <a:ext cx="5256584" cy="289599"/>
          </a:xfrm>
          <a:prstGeom prst="frame">
            <a:avLst/>
          </a:prstGeom>
          <a:solidFill>
            <a:srgbClr val="FF0000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759218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실제 모니터링 값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LUX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Serial Binding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A259C6B-4F21-4E5D-97A6-70B2FACD1DFA}"/>
              </a:ext>
            </a:extLst>
          </p:cNvPr>
          <p:cNvGrpSpPr/>
          <p:nvPr/>
        </p:nvGrpSpPr>
        <p:grpSpPr>
          <a:xfrm>
            <a:off x="761702" y="1734327"/>
            <a:ext cx="7882979" cy="1172324"/>
            <a:chOff x="761702" y="1734327"/>
            <a:chExt cx="7882979" cy="11723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6CFA854-514D-4C79-AF36-BBB4C9E95E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9513" r="12144"/>
            <a:stretch/>
          </p:blipFill>
          <p:spPr>
            <a:xfrm>
              <a:off x="761702" y="1734327"/>
              <a:ext cx="7882979" cy="117232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454456C-0E96-4468-A3AB-D182EEF5A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8" y="2389292"/>
              <a:ext cx="352425" cy="390525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186D32-9A51-49DC-B34B-23988E290418}"/>
              </a:ext>
            </a:extLst>
          </p:cNvPr>
          <p:cNvGrpSpPr/>
          <p:nvPr/>
        </p:nvGrpSpPr>
        <p:grpSpPr>
          <a:xfrm>
            <a:off x="769094" y="3092805"/>
            <a:ext cx="7875587" cy="1338369"/>
            <a:chOff x="769094" y="3092805"/>
            <a:chExt cx="7875587" cy="133836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C6860D8-E37D-4FA3-B1CD-92B4DC73B7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964" r="11945"/>
            <a:stretch/>
          </p:blipFill>
          <p:spPr>
            <a:xfrm>
              <a:off x="769094" y="3092805"/>
              <a:ext cx="7875587" cy="133836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A6E8A9D-03CC-4097-A647-B08522362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8" y="3848714"/>
              <a:ext cx="352425" cy="39052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9AA2EE-427B-4DAD-936C-29F435BBDB60}"/>
              </a:ext>
            </a:extLst>
          </p:cNvPr>
          <p:cNvGrpSpPr/>
          <p:nvPr/>
        </p:nvGrpSpPr>
        <p:grpSpPr>
          <a:xfrm>
            <a:off x="769094" y="4584450"/>
            <a:ext cx="7875587" cy="1219200"/>
            <a:chOff x="769094" y="4584450"/>
            <a:chExt cx="7875587" cy="12192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3CED33E-0051-4D52-A989-84475D5D4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1757"/>
            <a:stretch/>
          </p:blipFill>
          <p:spPr>
            <a:xfrm>
              <a:off x="769094" y="4584450"/>
              <a:ext cx="7875587" cy="12192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8C589D3-4197-411A-987B-AEB4FAD23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8" y="5229200"/>
              <a:ext cx="352425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3926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Group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ko-KR" altLang="en-US"/>
              <a:t>한 그룹에 묶인 여러개의 센서 제어 </a:t>
            </a:r>
            <a:r>
              <a:rPr lang="en-US" altLang="ko-KR"/>
              <a:t>/ </a:t>
            </a:r>
            <a:r>
              <a:rPr lang="ko-KR" altLang="en-US"/>
              <a:t>계산</a:t>
            </a:r>
            <a:endParaRPr lang="en-US" altLang="ko-KR"/>
          </a:p>
          <a:p>
            <a:r>
              <a:rPr lang="en-US" altLang="ko-KR"/>
              <a:t>TCP Binding</a:t>
            </a:r>
          </a:p>
          <a:p>
            <a:pPr lvl="1"/>
            <a:r>
              <a:rPr lang="ko-KR" altLang="en-US"/>
              <a:t>무선 연결을 사용하여 </a:t>
            </a:r>
            <a:r>
              <a:rPr lang="en-US" altLang="ko-KR"/>
              <a:t>openHAB</a:t>
            </a:r>
            <a:r>
              <a:rPr lang="ko-KR" altLang="en-US"/>
              <a:t>를 통해 센서값을 받거나 제어하는 방법</a:t>
            </a:r>
            <a:endParaRPr lang="en-US" altLang="ko-KR"/>
          </a:p>
          <a:p>
            <a:pPr lvl="1"/>
            <a:r>
              <a:rPr lang="en-US" altLang="ko-KR"/>
              <a:t>wifi shiel</a:t>
            </a:r>
            <a:r>
              <a:rPr lang="ko-KR" altLang="en-US"/>
              <a:t>를 사용하여 시도</a:t>
            </a:r>
            <a:r>
              <a:rPr lang="en-US" altLang="ko-KR"/>
              <a:t>.</a:t>
            </a:r>
          </a:p>
          <a:p>
            <a:r>
              <a:rPr lang="ko-KR" altLang="en-US"/>
              <a:t>센서 처음설치시 자동으로 </a:t>
            </a:r>
            <a:r>
              <a:rPr lang="en-US" altLang="ko-KR"/>
              <a:t>openhab</a:t>
            </a:r>
            <a:r>
              <a:rPr lang="ko-KR" altLang="en-US"/>
              <a:t>에 센서가 추가되도록 설정하는 방법 강구</a:t>
            </a:r>
            <a:endParaRPr lang="en-US" altLang="ko-KR"/>
          </a:p>
          <a:p>
            <a:pPr lvl="1"/>
            <a:r>
              <a:rPr lang="ko-KR" altLang="en-US"/>
              <a:t>자동화</a:t>
            </a:r>
            <a:endParaRPr lang="en-US" altLang="ko-KR"/>
          </a:p>
          <a:p>
            <a:pPr lvl="1"/>
            <a:r>
              <a:rPr lang="en-US" altLang="ko-KR"/>
              <a:t>items,</a:t>
            </a:r>
            <a:r>
              <a:rPr lang="ko-KR" altLang="en-US"/>
              <a:t> </a:t>
            </a:r>
            <a:r>
              <a:rPr lang="en-US" altLang="ko-KR"/>
              <a:t>sitemap </a:t>
            </a:r>
            <a:r>
              <a:rPr lang="ko-KR" altLang="en-US"/>
              <a:t>텍스트파일을 센서연결시 자동수정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시도해야 할 과제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67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AC20F45-9476-4281-8284-E1A1F87F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localhost:8080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OpenHAB2 </a:t>
            </a:r>
            <a:r>
              <a:rPr lang="ko-KR" altLang="en-US"/>
              <a:t>웹 서버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DE92C7-4068-4EF0-AE0C-55AA5603C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38" b="14301"/>
          <a:stretch/>
        </p:blipFill>
        <p:spPr>
          <a:xfrm>
            <a:off x="1325353" y="1628800"/>
            <a:ext cx="6998118" cy="501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0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4797DA-CA8D-47B4-BB6F-DF103F2FF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020"/>
          <a:stretch/>
        </p:blipFill>
        <p:spPr>
          <a:xfrm>
            <a:off x="1331640" y="4941168"/>
            <a:ext cx="6976881" cy="1322701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add-on </a:t>
            </a:r>
            <a:r>
              <a:rPr lang="ko-KR" altLang="en-US"/>
              <a:t>설치</a:t>
            </a:r>
            <a:endParaRPr lang="en-US" altLang="ko-KR"/>
          </a:p>
          <a:p>
            <a:pPr lvl="1"/>
            <a:r>
              <a:rPr lang="ko-KR" altLang="en-US"/>
              <a:t>자신이 원하고자 하는 </a:t>
            </a:r>
            <a:r>
              <a:rPr lang="en-US" altLang="ko-KR"/>
              <a:t>Add-on</a:t>
            </a:r>
            <a:r>
              <a:rPr lang="ko-KR" altLang="en-US"/>
              <a:t>의 </a:t>
            </a:r>
            <a:r>
              <a:rPr lang="en-US" altLang="ko-KR"/>
              <a:t>install </a:t>
            </a:r>
            <a:r>
              <a:rPr lang="ko-KR" altLang="en-US"/>
              <a:t>버튼을 누르면 간편하게 설치가 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실제 </a:t>
            </a:r>
            <a:r>
              <a:rPr lang="en-US" altLang="ko-KR"/>
              <a:t>/etc/openhab2/service </a:t>
            </a:r>
            <a:r>
              <a:rPr lang="ko-KR" altLang="en-US"/>
              <a:t>경로에서 설치된</a:t>
            </a:r>
            <a:r>
              <a:rPr lang="en-US" altLang="ko-KR"/>
              <a:t> add-on</a:t>
            </a:r>
            <a:r>
              <a:rPr lang="ko-KR" altLang="en-US"/>
              <a:t>의 </a:t>
            </a:r>
            <a:r>
              <a:rPr lang="en-US" altLang="ko-KR"/>
              <a:t>.cfg </a:t>
            </a:r>
            <a:r>
              <a:rPr lang="ko-KR" altLang="en-US"/>
              <a:t>파일을 발견할 수 있다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OpenHAB2 add-on</a:t>
            </a:r>
            <a:r>
              <a:rPr lang="ko-KR" altLang="en-US"/>
              <a:t> </a:t>
            </a:r>
            <a:r>
              <a:rPr lang="en-US" altLang="ko-KR"/>
              <a:t>install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754229-546E-4BE2-ABE8-3B62FED98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75" b="66085"/>
          <a:stretch/>
        </p:blipFill>
        <p:spPr>
          <a:xfrm>
            <a:off x="1331640" y="2564904"/>
            <a:ext cx="7182531" cy="10233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8BFD1AD-B3A5-4B6B-84C0-145AF5B18A8B}"/>
              </a:ext>
            </a:extLst>
          </p:cNvPr>
          <p:cNvSpPr/>
          <p:nvPr/>
        </p:nvSpPr>
        <p:spPr>
          <a:xfrm>
            <a:off x="4243253" y="5301208"/>
            <a:ext cx="859970" cy="125285"/>
          </a:xfrm>
          <a:prstGeom prst="rect">
            <a:avLst/>
          </a:prstGeom>
          <a:solidFill>
            <a:srgbClr val="FF0000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012B52-7F7B-4B96-AE65-121A39D12A0F}"/>
              </a:ext>
            </a:extLst>
          </p:cNvPr>
          <p:cNvSpPr/>
          <p:nvPr/>
        </p:nvSpPr>
        <p:spPr>
          <a:xfrm>
            <a:off x="2280444" y="5635848"/>
            <a:ext cx="1080120" cy="144016"/>
          </a:xfrm>
          <a:prstGeom prst="rect">
            <a:avLst/>
          </a:prstGeom>
          <a:solidFill>
            <a:srgbClr val="FF0000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53272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add-on </a:t>
            </a:r>
            <a:r>
              <a:rPr lang="ko-KR" altLang="en-US"/>
              <a:t>사용 방법</a:t>
            </a:r>
            <a:endParaRPr lang="en-US" altLang="ko-KR"/>
          </a:p>
          <a:p>
            <a:pPr lvl="1"/>
            <a:r>
              <a:rPr lang="en-US" altLang="ko-KR"/>
              <a:t>add-on</a:t>
            </a:r>
            <a:r>
              <a:rPr lang="ko-KR" altLang="en-US"/>
              <a:t>들은 설치 및 사용법에 대한 설명서를 제공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OpenHAB2 add-on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DF7C3C-3228-44F2-ACAC-84AC7FB39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38" b="24364"/>
          <a:stretch/>
        </p:blipFill>
        <p:spPr>
          <a:xfrm>
            <a:off x="1390306" y="2060848"/>
            <a:ext cx="699811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4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add-on </a:t>
            </a:r>
            <a:r>
              <a:rPr lang="ko-KR" altLang="en-US"/>
              <a:t>사용 방법</a:t>
            </a:r>
            <a:endParaRPr lang="en-US" altLang="ko-KR"/>
          </a:p>
          <a:p>
            <a:pPr lvl="1"/>
            <a:r>
              <a:rPr lang="en-US" altLang="ko-KR"/>
              <a:t>add-on</a:t>
            </a:r>
            <a:r>
              <a:rPr lang="ko-KR" altLang="en-US"/>
              <a:t>들은 설치 및 사용법에 대한 설명서를 제공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OpenHAB2 add-on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1F65AA-5E8E-4A24-ACF6-7AF209FC6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9" y="2204864"/>
            <a:ext cx="83153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0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각종 설정파일</a:t>
            </a:r>
            <a:endParaRPr lang="en-US" altLang="ko-KR"/>
          </a:p>
          <a:p>
            <a:pPr lvl="1"/>
            <a:r>
              <a:rPr lang="en-US" altLang="ko-KR"/>
              <a:t>/etc/openhab2/service</a:t>
            </a:r>
          </a:p>
          <a:p>
            <a:r>
              <a:rPr lang="en-US" altLang="ko-KR"/>
              <a:t>Item </a:t>
            </a:r>
            <a:r>
              <a:rPr lang="ko-KR" altLang="en-US"/>
              <a:t>파일</a:t>
            </a:r>
            <a:r>
              <a:rPr lang="en-US" altLang="ko-KR"/>
              <a:t> </a:t>
            </a:r>
            <a:r>
              <a:rPr lang="ko-KR" altLang="en-US"/>
              <a:t>및 </a:t>
            </a:r>
            <a:r>
              <a:rPr lang="en-US" altLang="ko-KR"/>
              <a:t>rule, sitemap </a:t>
            </a:r>
            <a:r>
              <a:rPr lang="ko-KR" altLang="en-US"/>
              <a:t>파일</a:t>
            </a:r>
            <a:endParaRPr lang="en-US" altLang="ko-KR"/>
          </a:p>
          <a:p>
            <a:pPr lvl="1"/>
            <a:r>
              <a:rPr lang="ko-KR" altLang="en-US"/>
              <a:t>모두 </a:t>
            </a:r>
            <a:r>
              <a:rPr lang="en-US" altLang="ko-KR"/>
              <a:t>/etc/openhab2 </a:t>
            </a:r>
            <a:r>
              <a:rPr lang="ko-KR" altLang="en-US"/>
              <a:t>경로 밑에서 찾을 수 있다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OpenHAB2 </a:t>
            </a:r>
            <a:r>
              <a:rPr lang="ko-KR" altLang="en-US"/>
              <a:t>경로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1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센서를 추가하고자 할 때</a:t>
            </a:r>
            <a:r>
              <a:rPr lang="en-US" altLang="ko-KR"/>
              <a:t>, .items</a:t>
            </a:r>
            <a:r>
              <a:rPr lang="ko-KR" altLang="en-US"/>
              <a:t> 파일을 만들고</a:t>
            </a:r>
            <a:r>
              <a:rPr lang="en-US" altLang="ko-KR"/>
              <a:t>, </a:t>
            </a:r>
            <a:r>
              <a:rPr lang="ko-KR" altLang="en-US"/>
              <a:t>정의하는 것으로 추가할 수 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switch.items </a:t>
            </a:r>
            <a:r>
              <a:rPr lang="ko-KR" altLang="en-US"/>
              <a:t>파일 생성</a:t>
            </a:r>
            <a:endParaRPr lang="en-US" altLang="ko-KR"/>
          </a:p>
          <a:p>
            <a:pPr lvl="1"/>
            <a:r>
              <a:rPr lang="ko-KR" altLang="en-US"/>
              <a:t>밑의 그림과 같이</a:t>
            </a:r>
            <a:r>
              <a:rPr lang="en-US" altLang="ko-KR"/>
              <a:t>, </a:t>
            </a:r>
            <a:r>
              <a:rPr lang="ko-KR" altLang="en-US"/>
              <a:t>코드 몇 줄로</a:t>
            </a:r>
            <a:r>
              <a:rPr lang="en-US" altLang="ko-KR"/>
              <a:t> </a:t>
            </a:r>
            <a:r>
              <a:rPr lang="ko-KR" altLang="en-US"/>
              <a:t>손쉽게 추가하고자 하는 센서를 늘릴 수 있음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OpenHAB2 items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4B7DDD-C0C4-4807-AD02-0C80FE162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481"/>
          <a:stretch/>
        </p:blipFill>
        <p:spPr>
          <a:xfrm>
            <a:off x="990599" y="3356992"/>
            <a:ext cx="766762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0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웹서버</a:t>
            </a:r>
            <a:r>
              <a:rPr lang="en-US" altLang="ko-KR"/>
              <a:t>, openhab app</a:t>
            </a:r>
            <a:r>
              <a:rPr lang="ko-KR" altLang="en-US"/>
              <a:t> 모니터링</a:t>
            </a:r>
            <a:endParaRPr lang="en-US" altLang="ko-KR"/>
          </a:p>
          <a:p>
            <a:pPr lvl="1"/>
            <a:r>
              <a:rPr lang="ko-KR" altLang="en-US"/>
              <a:t>정의한 </a:t>
            </a:r>
            <a:r>
              <a:rPr lang="en-US" altLang="ko-KR"/>
              <a:t>items</a:t>
            </a:r>
            <a:r>
              <a:rPr lang="ko-KR" altLang="en-US"/>
              <a:t>을 </a:t>
            </a:r>
            <a:r>
              <a:rPr lang="en-US" altLang="ko-KR"/>
              <a:t>openHAB </a:t>
            </a:r>
            <a:r>
              <a:rPr lang="ko-KR" altLang="en-US"/>
              <a:t>웹 서버 </a:t>
            </a:r>
            <a:r>
              <a:rPr lang="en-US" altLang="ko-KR"/>
              <a:t>UI</a:t>
            </a:r>
            <a:r>
              <a:rPr lang="ko-KR" altLang="en-US"/>
              <a:t>상에서 확인하려면 </a:t>
            </a:r>
            <a:r>
              <a:rPr lang="en-US" altLang="ko-KR"/>
              <a:t>sitemap</a:t>
            </a:r>
            <a:r>
              <a:rPr lang="ko-KR" altLang="en-US"/>
              <a:t>상에 </a:t>
            </a:r>
            <a:r>
              <a:rPr lang="en-US" altLang="ko-KR"/>
              <a:t>item</a:t>
            </a:r>
            <a:r>
              <a:rPr lang="ko-KR" altLang="en-US"/>
              <a:t>을 추가시켜주어야 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Test.sitemap </a:t>
            </a:r>
            <a:r>
              <a:rPr lang="ko-KR" altLang="en-US"/>
              <a:t>파일 생성</a:t>
            </a:r>
            <a:endParaRPr lang="en-US" altLang="ko-KR"/>
          </a:p>
          <a:p>
            <a:pPr lvl="1"/>
            <a:r>
              <a:rPr lang="en-US" altLang="ko-KR"/>
              <a:t>Test </a:t>
            </a:r>
            <a:r>
              <a:rPr lang="ko-KR" altLang="en-US"/>
              <a:t>라는 이름을 가지는 </a:t>
            </a:r>
            <a:r>
              <a:rPr lang="en-US" altLang="ko-KR"/>
              <a:t>sitemap.</a:t>
            </a:r>
            <a:r>
              <a:rPr lang="ko-KR" altLang="en-US"/>
              <a:t> </a:t>
            </a:r>
            <a:endParaRPr lang="en-US" altLang="ko-KR"/>
          </a:p>
          <a:p>
            <a:pPr lvl="2"/>
            <a:r>
              <a:rPr lang="ko-KR" altLang="en-US"/>
              <a:t>원하는데로 프레임을 나눌 수 있고</a:t>
            </a:r>
            <a:r>
              <a:rPr lang="en-US" altLang="ko-KR"/>
              <a:t>, </a:t>
            </a:r>
            <a:r>
              <a:rPr lang="ko-KR" altLang="en-US"/>
              <a:t>작성되어있는 </a:t>
            </a:r>
            <a:r>
              <a:rPr lang="en-US" altLang="ko-KR"/>
              <a:t>item</a:t>
            </a:r>
            <a:r>
              <a:rPr lang="ko-KR" altLang="en-US"/>
              <a:t>을 추가 가능하다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OpenHAB2 sitemap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33315B-B61F-453B-B364-62A9B020E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41"/>
          <a:stretch/>
        </p:blipFill>
        <p:spPr>
          <a:xfrm>
            <a:off x="990599" y="4020344"/>
            <a:ext cx="766762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108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>
            <a:alpha val="30000"/>
          </a:srgbClr>
        </a:solidFill>
        <a:ln w="28575" cap="flat" cmpd="sng" algn="ctr">
          <a:noFill/>
          <a:prstDash val="solid"/>
          <a:rou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00" b="0" i="0" u="none" strike="noStrike" cap="none" normalizeH="0" baseline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1100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9950</TotalTime>
  <Words>861</Words>
  <Application>Microsoft Office PowerPoint</Application>
  <PresentationFormat>화면 슬라이드 쇼(4:3)</PresentationFormat>
  <Paragraphs>169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OpenHab2</vt:lpstr>
      <vt:lpstr>OpenHAB vs OpenHAB2</vt:lpstr>
      <vt:lpstr>OpenHAB2 웹 서버</vt:lpstr>
      <vt:lpstr>OpenHAB2 add-on install</vt:lpstr>
      <vt:lpstr>OpenHAB2 add-on</vt:lpstr>
      <vt:lpstr>OpenHAB2 add-on</vt:lpstr>
      <vt:lpstr>OpenHAB2 경로</vt:lpstr>
      <vt:lpstr>OpenHAB2 items</vt:lpstr>
      <vt:lpstr>OpenHAB2 sitemap</vt:lpstr>
      <vt:lpstr>OpenHAB2 sitemap</vt:lpstr>
      <vt:lpstr>OpenHAB2 센서 연동</vt:lpstr>
      <vt:lpstr>LED : GPIO Binding</vt:lpstr>
      <vt:lpstr>LED : GPIO Binding</vt:lpstr>
      <vt:lpstr>LED : Mqtt Binding</vt:lpstr>
      <vt:lpstr>LED : Mqtt Binding</vt:lpstr>
      <vt:lpstr>LED : Mqtt Binding</vt:lpstr>
      <vt:lpstr>LED : Mqtt Binding</vt:lpstr>
      <vt:lpstr>LED : Mqtt Binding</vt:lpstr>
      <vt:lpstr>Mqtt Binding - inbound</vt:lpstr>
      <vt:lpstr>Mqtt Binding - inbound</vt:lpstr>
      <vt:lpstr>Mqtt Binding - inbound</vt:lpstr>
      <vt:lpstr>Mqtt Binding - inbound</vt:lpstr>
      <vt:lpstr>아두이노 조도센서 (lux)</vt:lpstr>
      <vt:lpstr>LUX : Serial Binding</vt:lpstr>
      <vt:lpstr>LUX : Serial Binding</vt:lpstr>
      <vt:lpstr>LUX : Serial Binding</vt:lpstr>
      <vt:lpstr>시도해야 할 과제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한범 이</cp:lastModifiedBy>
  <cp:revision>393</cp:revision>
  <cp:lastPrinted>2016-11-01T07:29:09Z</cp:lastPrinted>
  <dcterms:created xsi:type="dcterms:W3CDTF">2013-09-09T21:16:08Z</dcterms:created>
  <dcterms:modified xsi:type="dcterms:W3CDTF">2018-01-30T04:32:03Z</dcterms:modified>
</cp:coreProperties>
</file>