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1"/>
  </p:notesMasterIdLst>
  <p:sldIdLst>
    <p:sldId id="256" r:id="rId2"/>
    <p:sldId id="395" r:id="rId3"/>
    <p:sldId id="427" r:id="rId4"/>
    <p:sldId id="430" r:id="rId5"/>
    <p:sldId id="429" r:id="rId6"/>
    <p:sldId id="432" r:id="rId7"/>
    <p:sldId id="434" r:id="rId8"/>
    <p:sldId id="433" r:id="rId9"/>
    <p:sldId id="431" r:id="rId10"/>
    <p:sldId id="449" r:id="rId11"/>
    <p:sldId id="438" r:id="rId12"/>
    <p:sldId id="437" r:id="rId13"/>
    <p:sldId id="439" r:id="rId14"/>
    <p:sldId id="440" r:id="rId15"/>
    <p:sldId id="442" r:id="rId16"/>
    <p:sldId id="441" r:id="rId17"/>
    <p:sldId id="421" r:id="rId18"/>
    <p:sldId id="422" r:id="rId19"/>
    <p:sldId id="423" r:id="rId20"/>
    <p:sldId id="424" r:id="rId21"/>
    <p:sldId id="443" r:id="rId22"/>
    <p:sldId id="425" r:id="rId23"/>
    <p:sldId id="447" r:id="rId24"/>
    <p:sldId id="426" r:id="rId25"/>
    <p:sldId id="444" r:id="rId26"/>
    <p:sldId id="445" r:id="rId27"/>
    <p:sldId id="446" r:id="rId28"/>
    <p:sldId id="448" r:id="rId29"/>
    <p:sldId id="393" r:id="rId3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800000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88511" autoAdjust="0"/>
  </p:normalViewPr>
  <p:slideViewPr>
    <p:cSldViewPr>
      <p:cViewPr varScale="1">
        <p:scale>
          <a:sx n="101" d="100"/>
          <a:sy n="101" d="100"/>
        </p:scale>
        <p:origin x="132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709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68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57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525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1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8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454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8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47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74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948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354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0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vkak006@</a:t>
            </a:r>
            <a:r>
              <a:rPr lang="en-US" altLang="ko-KR" sz="1800" b="1" dirty="0">
                <a:latin typeface="Arial"/>
                <a:ea typeface="굴림"/>
              </a:rPr>
              <a:t>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xtend/documentation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xtend/documentation/index.html" TargetMode="External"/><Relationship Id="rId2" Type="http://schemas.openxmlformats.org/officeDocument/2006/relationships/hyperlink" Target="https://community.openhab.org/t/convert-string-item-to-number-item-in-oh2/2542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xowww.blog.me/220987549179" TargetMode="External"/><Relationship Id="rId4" Type="http://schemas.openxmlformats.org/officeDocument/2006/relationships/hyperlink" Target="http://jink1982.tistory.com/83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4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OpenHab2 PnP &amp; Rule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이한범</a:t>
            </a:r>
            <a:endParaRPr lang="en-US" altLang="ko-KR" dirty="0"/>
          </a:p>
          <a:p>
            <a:r>
              <a:rPr lang="en-US" altLang="ko-KR"/>
              <a:t>18.02.06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sitemap</a:t>
            </a:r>
            <a:r>
              <a:rPr lang="ko-KR" altLang="en-US"/>
              <a:t>에 추가되는 방식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자동화 </a:t>
            </a:r>
            <a:r>
              <a:rPr lang="en-US" altLang="ko-KR"/>
              <a:t>: </a:t>
            </a:r>
            <a:r>
              <a:rPr lang="ko-KR" altLang="en-US"/>
              <a:t>서버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FBB687-B8A1-424F-AD23-1204DA3C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76872"/>
            <a:ext cx="4162425" cy="3219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475473-5D26-4844-B3B1-BF840462E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48" y="2276872"/>
            <a:ext cx="4162425" cy="32194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10C6C-B4AF-4FD3-B94A-A7E39D78D9F8}"/>
              </a:ext>
            </a:extLst>
          </p:cNvPr>
          <p:cNvSpPr/>
          <p:nvPr/>
        </p:nvSpPr>
        <p:spPr>
          <a:xfrm>
            <a:off x="414116" y="4005065"/>
            <a:ext cx="341534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64C68C-0F56-45FB-90E7-8F90E489C57F}"/>
              </a:ext>
            </a:extLst>
          </p:cNvPr>
          <p:cNvSpPr txBox="1"/>
          <p:nvPr/>
        </p:nvSpPr>
        <p:spPr>
          <a:xfrm>
            <a:off x="647552" y="4320135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latin typeface="+mn-ea"/>
                <a:ea typeface="+mn-ea"/>
              </a:rPr>
              <a:t>“ } ”</a:t>
            </a:r>
            <a:r>
              <a:rPr lang="ko-KR" altLang="en-US" sz="1100">
                <a:latin typeface="+mn-ea"/>
                <a:ea typeface="+mn-ea"/>
              </a:rPr>
              <a:t>지움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657725-8B8C-480E-9609-58C404F7B0BD}"/>
              </a:ext>
            </a:extLst>
          </p:cNvPr>
          <p:cNvSpPr txBox="1"/>
          <p:nvPr/>
        </p:nvSpPr>
        <p:spPr>
          <a:xfrm>
            <a:off x="5220072" y="5140074"/>
            <a:ext cx="1699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latin typeface="+mn-ea"/>
                <a:ea typeface="+mn-ea"/>
              </a:rPr>
              <a:t>“ </a:t>
            </a:r>
            <a:r>
              <a:rPr lang="en-US" altLang="ko-KR" sz="1100">
                <a:latin typeface="+mn-ea"/>
                <a:ea typeface="+mn-ea"/>
              </a:rPr>
              <a:t>} ”</a:t>
            </a:r>
            <a:r>
              <a:rPr lang="ko-KR" altLang="en-US" sz="1100">
                <a:latin typeface="+mn-ea"/>
                <a:ea typeface="+mn-ea"/>
              </a:rPr>
              <a:t>을 포함하여 추가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4CE7-1767-497A-BDC0-1D4747DAA6EB}"/>
              </a:ext>
            </a:extLst>
          </p:cNvPr>
          <p:cNvSpPr/>
          <p:nvPr/>
        </p:nvSpPr>
        <p:spPr>
          <a:xfrm>
            <a:off x="4701977" y="4077072"/>
            <a:ext cx="3758455" cy="1008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16558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GroupTest </a:t>
            </a:r>
            <a:r>
              <a:rPr lang="ko-KR" altLang="en-US"/>
              <a:t>라는 </a:t>
            </a:r>
            <a:r>
              <a:rPr lang="en-US" altLang="ko-KR"/>
              <a:t>Sitemap</a:t>
            </a:r>
            <a:r>
              <a:rPr lang="ko-KR" altLang="en-US"/>
              <a:t>을 새로 만들어 줌</a:t>
            </a:r>
            <a:endParaRPr lang="en-US" altLang="ko-KR"/>
          </a:p>
          <a:p>
            <a:pPr lvl="1"/>
            <a:r>
              <a:rPr lang="ko-KR" altLang="en-US"/>
              <a:t>서버에 클라이언트가 가지고있는 </a:t>
            </a:r>
            <a:r>
              <a:rPr lang="en-US" altLang="ko-KR"/>
              <a:t>JSON </a:t>
            </a:r>
            <a:r>
              <a:rPr lang="ko-KR" altLang="en-US"/>
              <a:t>형식의 파일을 전송하면</a:t>
            </a:r>
            <a:r>
              <a:rPr lang="en-US" altLang="ko-KR"/>
              <a:t>, sitemap </a:t>
            </a:r>
            <a:r>
              <a:rPr lang="ko-KR" altLang="en-US"/>
              <a:t>내부에 센서가 추가됨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자동화 </a:t>
            </a:r>
            <a:r>
              <a:rPr lang="en-US" altLang="ko-KR"/>
              <a:t>: Test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44F6D1-42E1-4D3D-AA36-FDC6875A4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492896"/>
            <a:ext cx="4895850" cy="27813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09E4FC-8599-429E-A1E6-3405B35E9E9D}"/>
              </a:ext>
            </a:extLst>
          </p:cNvPr>
          <p:cNvSpPr/>
          <p:nvPr/>
        </p:nvSpPr>
        <p:spPr>
          <a:xfrm>
            <a:off x="3419872" y="4365104"/>
            <a:ext cx="1152128" cy="288032"/>
          </a:xfrm>
          <a:prstGeom prst="rect">
            <a:avLst/>
          </a:prstGeom>
          <a:solidFill>
            <a:srgbClr val="FF0000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31286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GroupTest </a:t>
            </a:r>
            <a:r>
              <a:rPr lang="ko-KR" altLang="en-US"/>
              <a:t>라는 </a:t>
            </a:r>
            <a:r>
              <a:rPr lang="en-US" altLang="ko-KR"/>
              <a:t>Sitemap</a:t>
            </a:r>
            <a:r>
              <a:rPr lang="ko-KR" altLang="en-US"/>
              <a:t>을 새로 만들어 줌</a:t>
            </a:r>
            <a:endParaRPr lang="en-US" altLang="ko-KR"/>
          </a:p>
          <a:p>
            <a:pPr lvl="1"/>
            <a:r>
              <a:rPr lang="ko-KR" altLang="en-US"/>
              <a:t>서버에 클라이언트가 가지고있는 </a:t>
            </a:r>
            <a:r>
              <a:rPr lang="en-US" altLang="ko-KR"/>
              <a:t>JSON </a:t>
            </a:r>
            <a:r>
              <a:rPr lang="ko-KR" altLang="en-US"/>
              <a:t>형식의 파일을 전송하면</a:t>
            </a:r>
            <a:r>
              <a:rPr lang="en-US" altLang="ko-KR"/>
              <a:t>, sitemap </a:t>
            </a:r>
            <a:r>
              <a:rPr lang="ko-KR" altLang="en-US"/>
              <a:t>내부에 센서가 추가됨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센서 각자가 가지고있는 </a:t>
            </a:r>
            <a:r>
              <a:rPr lang="en-US" altLang="ko-KR"/>
              <a:t>JSON</a:t>
            </a:r>
            <a:r>
              <a:rPr lang="ko-KR" altLang="en-US"/>
              <a:t> 데이터에 따라 다른 센서가 추가된다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자동화 </a:t>
            </a:r>
            <a:r>
              <a:rPr lang="en-US" altLang="ko-KR"/>
              <a:t>: Test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DA4176-7284-4BAC-8919-87DE6B1F2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3356992"/>
            <a:ext cx="68770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1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자동화 </a:t>
            </a:r>
            <a:r>
              <a:rPr lang="en-US" altLang="ko-KR"/>
              <a:t>: Test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FDFEB4-07F3-492A-B5FD-AE0C72E4F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772816"/>
            <a:ext cx="6296025" cy="39814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3B123CD-4763-484F-A2CA-9ABFC071941A}"/>
              </a:ext>
            </a:extLst>
          </p:cNvPr>
          <p:cNvSpPr/>
          <p:nvPr/>
        </p:nvSpPr>
        <p:spPr>
          <a:xfrm>
            <a:off x="4824412" y="2348880"/>
            <a:ext cx="1115740" cy="216024"/>
          </a:xfrm>
          <a:prstGeom prst="rect">
            <a:avLst/>
          </a:prstGeom>
          <a:solidFill>
            <a:srgbClr val="FF0000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31800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>
                <a:latin typeface="+mn-ea"/>
              </a:rPr>
              <a:t>ItemName : sensor2</a:t>
            </a:r>
          </a:p>
          <a:p>
            <a:r>
              <a:rPr lang="en-US" altLang="ko-KR">
                <a:latin typeface="+mn-ea"/>
              </a:rPr>
              <a:t>Item </a:t>
            </a:r>
            <a:r>
              <a:rPr lang="ko-KR" altLang="en-US">
                <a:latin typeface="+mn-ea"/>
              </a:rPr>
              <a:t>파일에 추가되어야 하는 문자열</a:t>
            </a:r>
            <a:endParaRPr lang="en-US" altLang="ko-KR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String sensor2 &lt;Temperature&gt; (all) {mqtt:‘&lt;[mymqtt:/t/t/t:state:default]’}</a:t>
            </a:r>
          </a:p>
          <a:p>
            <a:pPr lvl="1"/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sitemap </a:t>
            </a:r>
            <a:r>
              <a:rPr lang="ko-KR" altLang="en-US">
                <a:latin typeface="+mn-ea"/>
              </a:rPr>
              <a:t>파일에 추가되어야 하는 문자열</a:t>
            </a:r>
            <a:endParaRPr lang="en-US" altLang="ko-KR">
              <a:latin typeface="+mn-ea"/>
            </a:endParaRPr>
          </a:p>
          <a:p>
            <a:pPr lvl="1"/>
            <a:r>
              <a:rPr lang="en-US" altLang="ko-KR" sz="1800">
                <a:latin typeface="+mn-ea"/>
              </a:rPr>
              <a:t>Text item=sensor2 label=“ [%s]”</a:t>
            </a:r>
          </a:p>
          <a:p>
            <a:endParaRPr lang="ko-KR" altLang="en-US" sz="2000">
              <a:latin typeface="+mn-ea"/>
            </a:endParaRPr>
          </a:p>
          <a:p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자동화 </a:t>
            </a:r>
            <a:r>
              <a:rPr lang="en-US" altLang="ko-KR"/>
              <a:t>: Test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4C5701-E369-44D8-93FD-D3AA4D470A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63" b="37637"/>
          <a:stretch/>
        </p:blipFill>
        <p:spPr>
          <a:xfrm>
            <a:off x="971600" y="3861048"/>
            <a:ext cx="726572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8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>
                <a:latin typeface="+mn-ea"/>
              </a:rPr>
              <a:t>demo.Items</a:t>
            </a:r>
          </a:p>
          <a:p>
            <a:endParaRPr lang="en-US" altLang="ko-KR" sz="2000">
              <a:latin typeface="+mn-ea"/>
            </a:endParaRPr>
          </a:p>
          <a:p>
            <a:endParaRPr lang="en-US" altLang="ko-KR" sz="2000">
              <a:latin typeface="+mn-ea"/>
            </a:endParaRPr>
          </a:p>
          <a:p>
            <a:endParaRPr lang="en-US" altLang="ko-KR" sz="2000">
              <a:latin typeface="+mn-ea"/>
            </a:endParaRPr>
          </a:p>
          <a:p>
            <a:endParaRPr lang="en-US" altLang="ko-KR" sz="2000">
              <a:latin typeface="+mn-ea"/>
            </a:endParaRPr>
          </a:p>
          <a:p>
            <a:r>
              <a:rPr lang="en-US" altLang="ko-KR">
                <a:latin typeface="+mn-ea"/>
              </a:rPr>
              <a:t>groupTest.sitemaps</a:t>
            </a:r>
            <a:endParaRPr lang="ko-KR" altLang="en-US" sz="3200">
              <a:latin typeface="+mn-ea"/>
            </a:endParaRPr>
          </a:p>
          <a:p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자동화 </a:t>
            </a:r>
            <a:r>
              <a:rPr lang="en-US" altLang="ko-KR"/>
              <a:t>: Test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795025-62BF-4CE8-AA7C-387EDA9A47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013" b="74576"/>
          <a:stretch/>
        </p:blipFill>
        <p:spPr>
          <a:xfrm>
            <a:off x="1403648" y="1700808"/>
            <a:ext cx="5832648" cy="12447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6D0F2F-4FD4-4AF0-903F-E08CCCD7A7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36014" b="47281"/>
          <a:stretch/>
        </p:blipFill>
        <p:spPr>
          <a:xfrm>
            <a:off x="1384226" y="3717032"/>
            <a:ext cx="5832648" cy="258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4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자동화 </a:t>
            </a:r>
            <a:r>
              <a:rPr lang="en-US" altLang="ko-KR"/>
              <a:t>: Test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A583-4167-4183-8EFE-DB7B7170E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921"/>
          <a:stretch/>
        </p:blipFill>
        <p:spPr>
          <a:xfrm>
            <a:off x="848469" y="1314212"/>
            <a:ext cx="7715250" cy="48060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9564F38-D34E-4E7D-A8AC-EDDB955D6393}"/>
              </a:ext>
            </a:extLst>
          </p:cNvPr>
          <p:cNvSpPr/>
          <p:nvPr/>
        </p:nvSpPr>
        <p:spPr>
          <a:xfrm>
            <a:off x="899592" y="4984601"/>
            <a:ext cx="7664127" cy="1107037"/>
          </a:xfrm>
          <a:prstGeom prst="rect">
            <a:avLst/>
          </a:prstGeom>
          <a:solidFill>
            <a:srgbClr val="FF0000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74004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280981-37AD-4123-9479-59706B7CEE50}"/>
              </a:ext>
            </a:extLst>
          </p:cNvPr>
          <p:cNvSpPr>
            <a:spLocks/>
          </p:cNvSpPr>
          <p:nvPr/>
        </p:nvSpPr>
        <p:spPr>
          <a:xfrm>
            <a:off x="3761652" y="3314338"/>
            <a:ext cx="2016224" cy="288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noFill/>
              <a:latin typeface="Times New Roman"/>
              <a:ea typeface="굴림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9A5F8-9CFA-4F7C-A171-CBB43BC18EB8}"/>
              </a:ext>
            </a:extLst>
          </p:cNvPr>
          <p:cNvSpPr/>
          <p:nvPr/>
        </p:nvSpPr>
        <p:spPr>
          <a:xfrm>
            <a:off x="3761652" y="2602815"/>
            <a:ext cx="2016224" cy="649128"/>
          </a:xfrm>
          <a:prstGeom prst="rect">
            <a:avLst/>
          </a:prstGeom>
          <a:solidFill>
            <a:srgbClr val="FF0000">
              <a:alpha val="5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AB9934-84BC-4AF8-A9BD-BC6235737F68}"/>
              </a:ext>
            </a:extLst>
          </p:cNvPr>
          <p:cNvSpPr>
            <a:spLocks/>
          </p:cNvSpPr>
          <p:nvPr/>
        </p:nvSpPr>
        <p:spPr>
          <a:xfrm>
            <a:off x="1232613" y="3314338"/>
            <a:ext cx="2016224" cy="288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noFill/>
              <a:latin typeface="Times New Roman"/>
              <a:ea typeface="굴림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Rule</a:t>
            </a:r>
            <a:r>
              <a:rPr lang="ko-KR" altLang="en-US"/>
              <a:t>은 무엇인가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센서 작동에 대한 규칙 설정</a:t>
            </a:r>
            <a:endParaRPr lang="en-US" altLang="ko-KR"/>
          </a:p>
          <a:p>
            <a:pPr lvl="1"/>
            <a:r>
              <a:rPr lang="ko-KR" altLang="en-US"/>
              <a:t>특정 상황 발생 → 정해준 형태로 센서가 동작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Rule 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6E205D-383C-4558-A774-F5E9C6E927BC}"/>
              </a:ext>
            </a:extLst>
          </p:cNvPr>
          <p:cNvSpPr/>
          <p:nvPr/>
        </p:nvSpPr>
        <p:spPr>
          <a:xfrm>
            <a:off x="1232613" y="2602815"/>
            <a:ext cx="2016224" cy="649128"/>
          </a:xfrm>
          <a:prstGeom prst="rect">
            <a:avLst/>
          </a:prstGeom>
          <a:solidFill>
            <a:srgbClr val="FF0000">
              <a:alpha val="5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5" name="그래픽 4" descr="점검 목록">
            <a:extLst>
              <a:ext uri="{FF2B5EF4-FFF2-40B4-BE49-F238E27FC236}">
                <a16:creationId xmlns:a16="http://schemas.microsoft.com/office/drawing/2014/main" id="{9CB5D8CD-CA3A-49EC-B897-93B619501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1654" y="3426108"/>
            <a:ext cx="720000" cy="7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A7A62A-AE61-4FE0-9C0B-3617AF440249}"/>
              </a:ext>
            </a:extLst>
          </p:cNvPr>
          <p:cNvSpPr txBox="1"/>
          <p:nvPr/>
        </p:nvSpPr>
        <p:spPr>
          <a:xfrm>
            <a:off x="4204233" y="2779872"/>
            <a:ext cx="1088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lt"/>
              </a:rPr>
              <a:t>temp.rules</a:t>
            </a:r>
            <a:endParaRPr lang="ko-KR" altLang="en-US" sz="1400">
              <a:latin typeface="+mj-lt"/>
            </a:endParaRPr>
          </a:p>
        </p:txBody>
      </p:sp>
      <p:pic>
        <p:nvPicPr>
          <p:cNvPr id="12" name="그래픽 11" descr="조금 굽은 화살표">
            <a:extLst>
              <a:ext uri="{FF2B5EF4-FFF2-40B4-BE49-F238E27FC236}">
                <a16:creationId xmlns:a16="http://schemas.microsoft.com/office/drawing/2014/main" id="{06B4FA70-AAE0-4681-AA84-3F4588F28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6832" y="3642495"/>
            <a:ext cx="489564" cy="489564"/>
          </a:xfrm>
          <a:prstGeom prst="rect">
            <a:avLst/>
          </a:prstGeom>
        </p:spPr>
      </p:pic>
      <p:pic>
        <p:nvPicPr>
          <p:cNvPr id="16" name="그래픽 15" descr="시계 방향으로 굽은 화살표">
            <a:extLst>
              <a:ext uri="{FF2B5EF4-FFF2-40B4-BE49-F238E27FC236}">
                <a16:creationId xmlns:a16="http://schemas.microsoft.com/office/drawing/2014/main" id="{B69C68DB-3C2C-4FF1-A575-6A3E6AFC43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0602" y="3661898"/>
            <a:ext cx="559190" cy="55919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CD8C93-8551-4EF8-AD31-3E20C58DC221}"/>
              </a:ext>
            </a:extLst>
          </p:cNvPr>
          <p:cNvSpPr>
            <a:spLocks/>
          </p:cNvSpPr>
          <p:nvPr/>
        </p:nvSpPr>
        <p:spPr>
          <a:xfrm>
            <a:off x="6305379" y="3314338"/>
            <a:ext cx="2016224" cy="288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noFill/>
              <a:latin typeface="Times New Roman"/>
              <a:ea typeface="굴림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EB2C673-466F-4174-A4D6-6D3BB5273772}"/>
              </a:ext>
            </a:extLst>
          </p:cNvPr>
          <p:cNvSpPr/>
          <p:nvPr/>
        </p:nvSpPr>
        <p:spPr>
          <a:xfrm>
            <a:off x="6305379" y="2602815"/>
            <a:ext cx="2016224" cy="649128"/>
          </a:xfrm>
          <a:prstGeom prst="rect">
            <a:avLst/>
          </a:prstGeom>
          <a:solidFill>
            <a:srgbClr val="FF0000">
              <a:alpha val="5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2AAE05-CF3F-423E-84DB-2F3519CD6D16}"/>
              </a:ext>
            </a:extLst>
          </p:cNvPr>
          <p:cNvSpPr txBox="1"/>
          <p:nvPr/>
        </p:nvSpPr>
        <p:spPr>
          <a:xfrm>
            <a:off x="6878542" y="2779871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n-ea"/>
                <a:ea typeface="+mn-ea"/>
              </a:rPr>
              <a:t>rule </a:t>
            </a:r>
            <a:r>
              <a:rPr lang="ko-KR" altLang="en-US" sz="1400">
                <a:latin typeface="+mn-ea"/>
                <a:ea typeface="+mn-ea"/>
              </a:rPr>
              <a:t>적용</a:t>
            </a:r>
          </a:p>
        </p:txBody>
      </p:sp>
      <p:pic>
        <p:nvPicPr>
          <p:cNvPr id="30" name="그래픽 29" descr="조금 굽은 화살표">
            <a:extLst>
              <a:ext uri="{FF2B5EF4-FFF2-40B4-BE49-F238E27FC236}">
                <a16:creationId xmlns:a16="http://schemas.microsoft.com/office/drawing/2014/main" id="{0761BE29-B365-4740-AD01-442AF9960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3580" y="3642495"/>
            <a:ext cx="489564" cy="48956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FEB853B-2651-480E-8CEB-319ED5360A67}"/>
              </a:ext>
            </a:extLst>
          </p:cNvPr>
          <p:cNvSpPr txBox="1"/>
          <p:nvPr/>
        </p:nvSpPr>
        <p:spPr>
          <a:xfrm>
            <a:off x="1550475" y="2779872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+mn-ea"/>
                <a:ea typeface="+mn-ea"/>
              </a:rPr>
              <a:t>특정 상황 발생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8FC34C-C69D-4A50-9E67-D798938F05C7}"/>
              </a:ext>
            </a:extLst>
          </p:cNvPr>
          <p:cNvSpPr txBox="1"/>
          <p:nvPr/>
        </p:nvSpPr>
        <p:spPr>
          <a:xfrm flipH="1">
            <a:off x="1763688" y="4247510"/>
            <a:ext cx="890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+mn-ea"/>
                <a:ea typeface="+mn-ea"/>
              </a:rPr>
              <a:t>습도높음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70B5FC-15A6-47F6-A6AB-5C5DBF2C0FC5}"/>
              </a:ext>
            </a:extLst>
          </p:cNvPr>
          <p:cNvSpPr txBox="1"/>
          <p:nvPr/>
        </p:nvSpPr>
        <p:spPr>
          <a:xfrm flipH="1">
            <a:off x="4124312" y="4140658"/>
            <a:ext cx="14001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latin typeface="+mn-ea"/>
                <a:ea typeface="+mn-ea"/>
              </a:rPr>
              <a:t>temp_sensor.rule</a:t>
            </a:r>
          </a:p>
          <a:p>
            <a:pPr algn="ctr"/>
            <a:r>
              <a:rPr lang="ko-KR" altLang="en-US" sz="1100">
                <a:latin typeface="+mn-ea"/>
                <a:ea typeface="+mn-ea"/>
              </a:rPr>
              <a:t>온도가 높을 시 </a:t>
            </a:r>
            <a:endParaRPr lang="en-US" altLang="ko-KR" sz="1100">
              <a:latin typeface="+mn-ea"/>
              <a:ea typeface="+mn-ea"/>
            </a:endParaRPr>
          </a:p>
          <a:p>
            <a:pPr algn="ctr"/>
            <a:r>
              <a:rPr lang="ko-KR" altLang="en-US" sz="1100">
                <a:latin typeface="+mn-ea"/>
                <a:ea typeface="+mn-ea"/>
              </a:rPr>
              <a:t>스프링 클러 </a:t>
            </a:r>
            <a:r>
              <a:rPr lang="en-US" altLang="ko-KR" sz="1100">
                <a:latin typeface="+mn-ea"/>
                <a:ea typeface="+mn-ea"/>
              </a:rPr>
              <a:t>ON</a:t>
            </a:r>
            <a:endParaRPr lang="ko-KR" altLang="en-US" sz="1100">
              <a:latin typeface="+mn-ea"/>
              <a:ea typeface="+mn-ea"/>
            </a:endParaRPr>
          </a:p>
        </p:txBody>
      </p:sp>
      <p:pic>
        <p:nvPicPr>
          <p:cNvPr id="23" name="그래픽 22" descr="점검 목록">
            <a:extLst>
              <a:ext uri="{FF2B5EF4-FFF2-40B4-BE49-F238E27FC236}">
                <a16:creationId xmlns:a16="http://schemas.microsoft.com/office/drawing/2014/main" id="{372A7423-FAE0-4F88-A1EF-57A2F8122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1654" y="4811281"/>
            <a:ext cx="720000" cy="720000"/>
          </a:xfrm>
          <a:prstGeom prst="rect">
            <a:avLst/>
          </a:prstGeom>
        </p:spPr>
      </p:pic>
      <p:pic>
        <p:nvPicPr>
          <p:cNvPr id="24" name="그래픽 23" descr="조금 굽은 화살표">
            <a:extLst>
              <a:ext uri="{FF2B5EF4-FFF2-40B4-BE49-F238E27FC236}">
                <a16:creationId xmlns:a16="http://schemas.microsoft.com/office/drawing/2014/main" id="{98F8E75D-420C-4B33-B434-0CDA429B9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6832" y="5027668"/>
            <a:ext cx="489564" cy="489564"/>
          </a:xfrm>
          <a:prstGeom prst="rect">
            <a:avLst/>
          </a:prstGeom>
        </p:spPr>
      </p:pic>
      <p:pic>
        <p:nvPicPr>
          <p:cNvPr id="36" name="그래픽 35" descr="시계 방향으로 굽은 화살표">
            <a:extLst>
              <a:ext uri="{FF2B5EF4-FFF2-40B4-BE49-F238E27FC236}">
                <a16:creationId xmlns:a16="http://schemas.microsoft.com/office/drawing/2014/main" id="{CE4573CC-48D7-4D98-A33D-E3A872072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2140602" y="5047071"/>
            <a:ext cx="559190" cy="559190"/>
          </a:xfrm>
          <a:prstGeom prst="rect">
            <a:avLst/>
          </a:prstGeom>
        </p:spPr>
      </p:pic>
      <p:pic>
        <p:nvPicPr>
          <p:cNvPr id="37" name="그래픽 36" descr="창고">
            <a:extLst>
              <a:ext uri="{FF2B5EF4-FFF2-40B4-BE49-F238E27FC236}">
                <a16:creationId xmlns:a16="http://schemas.microsoft.com/office/drawing/2014/main" id="{3C8AE327-1B73-4085-A945-AC4859C210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8325" y="3412059"/>
            <a:ext cx="720000" cy="720000"/>
          </a:xfrm>
          <a:prstGeom prst="rect">
            <a:avLst/>
          </a:prstGeom>
        </p:spPr>
      </p:pic>
      <p:pic>
        <p:nvPicPr>
          <p:cNvPr id="38" name="그래픽 37" descr="조금 굽은 화살표">
            <a:extLst>
              <a:ext uri="{FF2B5EF4-FFF2-40B4-BE49-F238E27FC236}">
                <a16:creationId xmlns:a16="http://schemas.microsoft.com/office/drawing/2014/main" id="{1DC276BC-2CD6-438D-A1E3-0C43D8763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3580" y="5027668"/>
            <a:ext cx="489564" cy="48956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5CE64BF-0236-4B27-9338-9A0D09ED2E1D}"/>
              </a:ext>
            </a:extLst>
          </p:cNvPr>
          <p:cNvSpPr txBox="1"/>
          <p:nvPr/>
        </p:nvSpPr>
        <p:spPr>
          <a:xfrm flipH="1">
            <a:off x="1763688" y="5638689"/>
            <a:ext cx="890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+mn-ea"/>
                <a:ea typeface="+mn-ea"/>
              </a:rPr>
              <a:t>습도낮음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A95BD5-4F6F-44D4-AD84-62F30BAF4E34}"/>
              </a:ext>
            </a:extLst>
          </p:cNvPr>
          <p:cNvSpPr txBox="1"/>
          <p:nvPr/>
        </p:nvSpPr>
        <p:spPr>
          <a:xfrm flipH="1">
            <a:off x="4124312" y="5525831"/>
            <a:ext cx="14001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latin typeface="+mn-ea"/>
                <a:ea typeface="+mn-ea"/>
              </a:rPr>
              <a:t>temp_sensor.rule</a:t>
            </a:r>
          </a:p>
          <a:p>
            <a:pPr algn="ctr"/>
            <a:r>
              <a:rPr lang="ko-KR" altLang="en-US" sz="1100">
                <a:latin typeface="+mn-ea"/>
                <a:ea typeface="+mn-ea"/>
              </a:rPr>
              <a:t>온도가 낮아질 시 </a:t>
            </a:r>
            <a:endParaRPr lang="en-US" altLang="ko-KR" sz="1100">
              <a:latin typeface="+mn-ea"/>
              <a:ea typeface="+mn-ea"/>
            </a:endParaRPr>
          </a:p>
          <a:p>
            <a:pPr algn="ctr"/>
            <a:r>
              <a:rPr lang="ko-KR" altLang="en-US" sz="1100">
                <a:latin typeface="+mn-ea"/>
                <a:ea typeface="+mn-ea"/>
              </a:rPr>
              <a:t>스프링 클러 </a:t>
            </a:r>
            <a:r>
              <a:rPr lang="en-US" altLang="ko-KR" sz="1100">
                <a:latin typeface="+mn-ea"/>
                <a:ea typeface="+mn-ea"/>
              </a:rPr>
              <a:t>OFF</a:t>
            </a:r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B64780-EE84-45D3-9767-33AFEC6C55EB}"/>
              </a:ext>
            </a:extLst>
          </p:cNvPr>
          <p:cNvSpPr txBox="1"/>
          <p:nvPr/>
        </p:nvSpPr>
        <p:spPr>
          <a:xfrm flipH="1">
            <a:off x="6588224" y="4139190"/>
            <a:ext cx="1400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+mn-ea"/>
                <a:ea typeface="+mn-ea"/>
              </a:rPr>
              <a:t>스프링 클러 멈춤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40FB97-00D3-478F-A02A-8198A31A75BB}"/>
              </a:ext>
            </a:extLst>
          </p:cNvPr>
          <p:cNvSpPr txBox="1"/>
          <p:nvPr/>
        </p:nvSpPr>
        <p:spPr>
          <a:xfrm>
            <a:off x="7576962" y="349118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solidFill>
                  <a:srgbClr val="8E8E8E"/>
                </a:solidFill>
                <a:latin typeface="+mj-lt"/>
              </a:rPr>
              <a:t>...</a:t>
            </a:r>
            <a:endParaRPr lang="ko-KR" altLang="en-US" sz="1600">
              <a:solidFill>
                <a:srgbClr val="8E8E8E"/>
              </a:solidFill>
              <a:latin typeface="+mj-lt"/>
            </a:endParaRPr>
          </a:p>
        </p:txBody>
      </p:sp>
      <p:sp>
        <p:nvSpPr>
          <p:cNvPr id="3" name="눈물 방울 2">
            <a:extLst>
              <a:ext uri="{FF2B5EF4-FFF2-40B4-BE49-F238E27FC236}">
                <a16:creationId xmlns:a16="http://schemas.microsoft.com/office/drawing/2014/main" id="{A74BCA16-7CCD-428D-B818-F2EA6B4311A5}"/>
              </a:ext>
            </a:extLst>
          </p:cNvPr>
          <p:cNvSpPr/>
          <p:nvPr/>
        </p:nvSpPr>
        <p:spPr>
          <a:xfrm rot="18900000">
            <a:off x="1903523" y="3798204"/>
            <a:ext cx="319259" cy="319259"/>
          </a:xfrm>
          <a:prstGeom prst="teardrop">
            <a:avLst>
              <a:gd name="adj" fmla="val 152996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44" name="눈물 방울 43">
            <a:extLst>
              <a:ext uri="{FF2B5EF4-FFF2-40B4-BE49-F238E27FC236}">
                <a16:creationId xmlns:a16="http://schemas.microsoft.com/office/drawing/2014/main" id="{342C4DDC-2FDA-4A56-8AC4-F15C8DBBE4E5}"/>
              </a:ext>
            </a:extLst>
          </p:cNvPr>
          <p:cNvSpPr/>
          <p:nvPr/>
        </p:nvSpPr>
        <p:spPr>
          <a:xfrm rot="18900000">
            <a:off x="1903523" y="5275868"/>
            <a:ext cx="319259" cy="319259"/>
          </a:xfrm>
          <a:prstGeom prst="teardrop">
            <a:avLst>
              <a:gd name="adj" fmla="val 152996"/>
            </a:avLst>
          </a:prstGeom>
          <a:solidFill>
            <a:schemeClr val="accent6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45" name="그래픽 44" descr="창고">
            <a:extLst>
              <a:ext uri="{FF2B5EF4-FFF2-40B4-BE49-F238E27FC236}">
                <a16:creationId xmlns:a16="http://schemas.microsoft.com/office/drawing/2014/main" id="{3B79B3C7-468F-4182-86B2-EDF3026C22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8325" y="4849747"/>
            <a:ext cx="720000" cy="720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A5E4E98-1CFA-45FD-B03C-E089527E9530}"/>
              </a:ext>
            </a:extLst>
          </p:cNvPr>
          <p:cNvSpPr txBox="1"/>
          <p:nvPr/>
        </p:nvSpPr>
        <p:spPr>
          <a:xfrm flipH="1">
            <a:off x="6588224" y="5576878"/>
            <a:ext cx="1400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+mn-ea"/>
                <a:ea typeface="+mn-ea"/>
              </a:rPr>
              <a:t>스프링 클러 작동</a:t>
            </a:r>
          </a:p>
        </p:txBody>
      </p:sp>
      <p:sp>
        <p:nvSpPr>
          <p:cNvPr id="47" name="사다리꼴 46">
            <a:extLst>
              <a:ext uri="{FF2B5EF4-FFF2-40B4-BE49-F238E27FC236}">
                <a16:creationId xmlns:a16="http://schemas.microsoft.com/office/drawing/2014/main" id="{2527B620-0C14-4CC0-A6A8-7CEA2A2CF5EC}"/>
              </a:ext>
            </a:extLst>
          </p:cNvPr>
          <p:cNvSpPr/>
          <p:nvPr/>
        </p:nvSpPr>
        <p:spPr>
          <a:xfrm rot="14514773">
            <a:off x="7749774" y="4984756"/>
            <a:ext cx="72008" cy="216024"/>
          </a:xfrm>
          <a:prstGeom prst="trapezoid">
            <a:avLst/>
          </a:prstGeom>
          <a:solidFill>
            <a:schemeClr val="tx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48" name="사다리꼴 47">
            <a:extLst>
              <a:ext uri="{FF2B5EF4-FFF2-40B4-BE49-F238E27FC236}">
                <a16:creationId xmlns:a16="http://schemas.microsoft.com/office/drawing/2014/main" id="{E12AECF7-024B-4363-A1C5-CE11C387B0D0}"/>
              </a:ext>
            </a:extLst>
          </p:cNvPr>
          <p:cNvSpPr/>
          <p:nvPr/>
        </p:nvSpPr>
        <p:spPr>
          <a:xfrm rot="12491279">
            <a:off x="7607014" y="4823335"/>
            <a:ext cx="72008" cy="216024"/>
          </a:xfrm>
          <a:prstGeom prst="trapezoid">
            <a:avLst/>
          </a:prstGeom>
          <a:solidFill>
            <a:schemeClr val="tx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49" name="사다리꼴 48">
            <a:extLst>
              <a:ext uri="{FF2B5EF4-FFF2-40B4-BE49-F238E27FC236}">
                <a16:creationId xmlns:a16="http://schemas.microsoft.com/office/drawing/2014/main" id="{86D81676-DEBF-403A-B334-0414A93DBCCE}"/>
              </a:ext>
            </a:extLst>
          </p:cNvPr>
          <p:cNvSpPr/>
          <p:nvPr/>
        </p:nvSpPr>
        <p:spPr>
          <a:xfrm rot="13455260">
            <a:off x="7692716" y="4889250"/>
            <a:ext cx="72008" cy="216024"/>
          </a:xfrm>
          <a:prstGeom prst="trapezoid">
            <a:avLst/>
          </a:prstGeom>
          <a:solidFill>
            <a:schemeClr val="tx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283069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Rule </a:t>
            </a:r>
            <a:r>
              <a:rPr lang="ko-KR" altLang="en-US"/>
              <a:t>구성</a:t>
            </a:r>
            <a:endParaRPr lang="en-US" altLang="ko-KR"/>
          </a:p>
          <a:p>
            <a:pPr lvl="1"/>
            <a:r>
              <a:rPr lang="ko-KR" altLang="en-US"/>
              <a:t>룰 이름</a:t>
            </a:r>
            <a:endParaRPr lang="en-US" altLang="ko-KR"/>
          </a:p>
          <a:p>
            <a:pPr lvl="1"/>
            <a:r>
              <a:rPr lang="ko-KR" altLang="en-US"/>
              <a:t>트리거 </a:t>
            </a:r>
            <a:endParaRPr lang="en-US" altLang="ko-KR"/>
          </a:p>
          <a:p>
            <a:pPr lvl="1"/>
            <a:r>
              <a:rPr lang="ko-KR" altLang="en-US"/>
              <a:t>스크립트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Rule 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12FFC2-5BBF-44F4-BB60-5678C2025292}"/>
              </a:ext>
            </a:extLst>
          </p:cNvPr>
          <p:cNvSpPr/>
          <p:nvPr/>
        </p:nvSpPr>
        <p:spPr>
          <a:xfrm>
            <a:off x="1259632" y="3284984"/>
            <a:ext cx="6768752" cy="2031325"/>
          </a:xfrm>
          <a:prstGeom prst="rect">
            <a:avLst/>
          </a:prstGeom>
          <a:solidFill>
            <a:srgbClr val="FFC000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rule “</a:t>
            </a:r>
            <a:r>
              <a:rPr lang="ko-KR" altLang="en-US" sz="1400">
                <a:latin typeface="+mj-ea"/>
                <a:ea typeface="+mj-ea"/>
              </a:rPr>
              <a:t>룰 이름＂</a:t>
            </a:r>
            <a:endParaRPr lang="en-US" altLang="ko-KR" sz="1400">
              <a:latin typeface="+mj-ea"/>
              <a:ea typeface="+mj-ea"/>
            </a:endParaRPr>
          </a:p>
          <a:p>
            <a:endParaRPr lang="en-US" altLang="ko-KR" sz="1400">
              <a:latin typeface="+mj-ea"/>
              <a:ea typeface="+mj-ea"/>
            </a:endParaRPr>
          </a:p>
          <a:p>
            <a:r>
              <a:rPr lang="en-US" altLang="ko-KR" sz="1400">
                <a:latin typeface="+mj-ea"/>
                <a:ea typeface="+mj-ea"/>
              </a:rPr>
              <a:t>when</a:t>
            </a:r>
          </a:p>
          <a:p>
            <a:r>
              <a:rPr lang="en-US" altLang="ko-KR" sz="1400">
                <a:latin typeface="+mj-ea"/>
                <a:ea typeface="+mj-ea"/>
              </a:rPr>
              <a:t>	# </a:t>
            </a:r>
            <a:r>
              <a:rPr lang="ko-KR" altLang="en-US" sz="1400">
                <a:latin typeface="+mj-ea"/>
                <a:ea typeface="+mj-ea"/>
              </a:rPr>
              <a:t>트리거 내용</a:t>
            </a:r>
            <a:endParaRPr lang="en-US" altLang="ko-KR" sz="1400">
              <a:latin typeface="+mj-ea"/>
              <a:ea typeface="+mj-ea"/>
            </a:endParaRPr>
          </a:p>
          <a:p>
            <a:r>
              <a:rPr lang="en-US" altLang="ko-KR" sz="1400">
                <a:latin typeface="+mj-ea"/>
                <a:ea typeface="+mj-ea"/>
              </a:rPr>
              <a:t>	Item    ItemName    ...</a:t>
            </a:r>
          </a:p>
          <a:p>
            <a:r>
              <a:rPr lang="en-US" altLang="ko-KR" sz="1400">
                <a:latin typeface="+mj-ea"/>
                <a:ea typeface="+mj-ea"/>
              </a:rPr>
              <a:t>then</a:t>
            </a:r>
          </a:p>
          <a:p>
            <a:r>
              <a:rPr lang="en-US" altLang="ko-KR" sz="1400">
                <a:latin typeface="+mj-ea"/>
                <a:ea typeface="+mj-ea"/>
              </a:rPr>
              <a:t>	# </a:t>
            </a:r>
            <a:r>
              <a:rPr lang="ko-KR" altLang="en-US" sz="1400">
                <a:latin typeface="+mj-ea"/>
                <a:ea typeface="+mj-ea"/>
              </a:rPr>
              <a:t>스크립트 내용</a:t>
            </a:r>
            <a:endParaRPr lang="en-US" altLang="ko-KR" sz="1400">
              <a:latin typeface="+mj-ea"/>
              <a:ea typeface="+mj-ea"/>
            </a:endParaRPr>
          </a:p>
          <a:p>
            <a:r>
              <a:rPr lang="en-US" altLang="ko-KR" sz="1400">
                <a:latin typeface="+mj-ea"/>
                <a:ea typeface="+mj-ea"/>
              </a:rPr>
              <a:t>	if ( itemName.state....)</a:t>
            </a:r>
          </a:p>
          <a:p>
            <a:r>
              <a:rPr lang="en-US" altLang="ko-KR" sz="1400">
                <a:latin typeface="+mj-ea"/>
                <a:ea typeface="+mj-ea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1445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Rule </a:t>
            </a:r>
            <a:r>
              <a:rPr lang="ko-KR" altLang="en-US"/>
              <a:t>트리거</a:t>
            </a:r>
            <a:endParaRPr lang="en-US" altLang="ko-KR"/>
          </a:p>
          <a:p>
            <a:pPr lvl="1"/>
            <a:r>
              <a:rPr lang="ko-KR" altLang="en-US"/>
              <a:t>룰을 적용하기 위해 필요한 작동조건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Rule </a:t>
            </a:r>
            <a:r>
              <a:rPr lang="ko-KR" altLang="en-US"/>
              <a:t>트리거 종류</a:t>
            </a:r>
            <a:endParaRPr lang="en-US" altLang="ko-KR"/>
          </a:p>
          <a:p>
            <a:pPr lvl="1"/>
            <a:r>
              <a:rPr lang="en-US" altLang="ko-KR"/>
              <a:t>item</a:t>
            </a:r>
            <a:r>
              <a:rPr lang="en-US" altLang="ko-KR" sz="2000"/>
              <a:t>(event) </a:t>
            </a:r>
            <a:r>
              <a:rPr lang="en-US" altLang="ko-KR"/>
              <a:t>: </a:t>
            </a:r>
            <a:r>
              <a:rPr lang="ko-KR" altLang="en-US" sz="2000"/>
              <a:t>특정 </a:t>
            </a:r>
            <a:r>
              <a:rPr lang="en-US" altLang="ko-KR" sz="2000"/>
              <a:t>item</a:t>
            </a:r>
            <a:r>
              <a:rPr lang="ko-KR" altLang="en-US" sz="2000"/>
              <a:t>의 상태값이 업데이트 되거나</a:t>
            </a:r>
            <a:r>
              <a:rPr lang="en-US" altLang="ko-KR" sz="2000"/>
              <a:t>, </a:t>
            </a:r>
            <a:r>
              <a:rPr lang="ko-KR" altLang="en-US" sz="2000"/>
              <a:t>명령이 실행되었을 때</a:t>
            </a:r>
            <a:r>
              <a:rPr lang="en-US" altLang="ko-KR" sz="2000"/>
              <a:t>. </a:t>
            </a:r>
            <a:r>
              <a:rPr lang="ko-KR" altLang="en-US" sz="2000"/>
              <a:t>그 외 등등</a:t>
            </a:r>
            <a:endParaRPr lang="en-US" altLang="ko-KR" sz="2000"/>
          </a:p>
          <a:p>
            <a:pPr lvl="1"/>
            <a:r>
              <a:rPr lang="en-US" altLang="ko-KR"/>
              <a:t>Time : </a:t>
            </a:r>
            <a:r>
              <a:rPr lang="ko-KR" altLang="en-US" sz="2000"/>
              <a:t>특정 시간이 되었을 경우</a:t>
            </a:r>
            <a:r>
              <a:rPr lang="en-US" altLang="ko-KR" sz="2000"/>
              <a:t>, </a:t>
            </a:r>
            <a:r>
              <a:rPr lang="ko-KR" altLang="en-US" sz="2000"/>
              <a:t>시간이 지났을 경우</a:t>
            </a:r>
            <a:endParaRPr lang="en-US" altLang="ko-KR"/>
          </a:p>
          <a:p>
            <a:pPr lvl="1"/>
            <a:r>
              <a:rPr lang="en-US" altLang="ko-KR"/>
              <a:t>System : </a:t>
            </a:r>
            <a:r>
              <a:rPr lang="ko-KR" altLang="en-US" sz="2000"/>
              <a:t>시스템 상태에 따라</a:t>
            </a:r>
            <a:r>
              <a:rPr lang="en-US" altLang="ko-KR" sz="2000"/>
              <a:t>, </a:t>
            </a:r>
            <a:r>
              <a:rPr lang="ko-KR" altLang="en-US" sz="2000"/>
              <a:t>서버자체가 실행되었을 때</a:t>
            </a:r>
            <a:endParaRPr lang="en-US" altLang="ko-KR" sz="2000"/>
          </a:p>
          <a:p>
            <a:pPr lvl="1"/>
            <a:r>
              <a:rPr lang="en-US" altLang="ko-KR"/>
              <a:t>Thing : </a:t>
            </a:r>
            <a:r>
              <a:rPr lang="ko-KR" altLang="en-US" sz="2000"/>
              <a:t>온라인 </a:t>
            </a:r>
            <a:r>
              <a:rPr lang="en-US" altLang="ko-KR" sz="2000"/>
              <a:t>- </a:t>
            </a:r>
            <a:r>
              <a:rPr lang="ko-KR" altLang="en-US" sz="2000"/>
              <a:t>오프라인으로 변경하는 등의 상태에 따라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공백으로 두었을 경우</a:t>
            </a:r>
            <a:r>
              <a:rPr lang="en-US" altLang="ko-KR" sz="2000"/>
              <a:t>, </a:t>
            </a:r>
            <a:r>
              <a:rPr lang="ko-KR" altLang="en-US" sz="2000"/>
              <a:t>별 다른 트리거 없이 룰이 적용된다</a:t>
            </a:r>
            <a:r>
              <a:rPr lang="en-US" altLang="ko-KR" sz="2000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Rule : </a:t>
            </a:r>
            <a:r>
              <a:rPr lang="ko-KR" altLang="en-US"/>
              <a:t>트리거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0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openHAB</a:t>
            </a:r>
            <a:r>
              <a:rPr lang="ko-KR" altLang="en-US"/>
              <a:t>상에서 센서를 모니터링 하려면 수정해야 할 파일이 몇 개 존재한다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items</a:t>
            </a:r>
          </a:p>
          <a:p>
            <a:pPr lvl="1"/>
            <a:r>
              <a:rPr lang="en-US" altLang="ko-KR"/>
              <a:t>sitemap</a:t>
            </a:r>
          </a:p>
          <a:p>
            <a:pPr lvl="1"/>
            <a:r>
              <a:rPr lang="en-US" altLang="ko-KR"/>
              <a:t>rule</a:t>
            </a:r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en-US" altLang="ko-KR"/>
              <a:t>binding</a:t>
            </a:r>
            <a:r>
              <a:rPr lang="ko-KR" altLang="en-US"/>
              <a:t> 파일의 경우 미리 설정해 둔 값을 통해 자연스럽게 실행이 가능하다</a:t>
            </a:r>
            <a:r>
              <a:rPr lang="en-US" altLang="ko-KR"/>
              <a:t>. </a:t>
            </a:r>
            <a:r>
              <a:rPr lang="ko-KR" altLang="en-US"/>
              <a:t>따라서 별도로 수정해 줄 필요성이 없다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자동화 </a:t>
            </a:r>
            <a:r>
              <a:rPr lang="en-US" altLang="ko-KR"/>
              <a:t>(Plug and Play)</a:t>
            </a:r>
            <a:endParaRPr lang="ko-KR" altLang="en-US" dirty="0"/>
          </a:p>
        </p:txBody>
      </p:sp>
      <p:pic>
        <p:nvPicPr>
          <p:cNvPr id="10" name="그래픽 9" descr="문서">
            <a:extLst>
              <a:ext uri="{FF2B5EF4-FFF2-40B4-BE49-F238E27FC236}">
                <a16:creationId xmlns:a16="http://schemas.microsoft.com/office/drawing/2014/main" id="{C5705E92-FEAA-4796-8881-C5CB82F8B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2487" y="2317130"/>
            <a:ext cx="914400" cy="914400"/>
          </a:xfrm>
          <a:prstGeom prst="rect">
            <a:avLst/>
          </a:prstGeom>
        </p:spPr>
      </p:pic>
      <p:pic>
        <p:nvPicPr>
          <p:cNvPr id="11" name="그래픽 10" descr="문서">
            <a:extLst>
              <a:ext uri="{FF2B5EF4-FFF2-40B4-BE49-F238E27FC236}">
                <a16:creationId xmlns:a16="http://schemas.microsoft.com/office/drawing/2014/main" id="{2D49063E-CEE7-4DD5-BFA8-82FD50549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4862" y="231713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AF7D8F-0518-47B9-9627-E90C873337CA}"/>
              </a:ext>
            </a:extLst>
          </p:cNvPr>
          <p:cNvSpPr txBox="1"/>
          <p:nvPr/>
        </p:nvSpPr>
        <p:spPr>
          <a:xfrm>
            <a:off x="4014817" y="32255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latin typeface="+mn-ea"/>
                <a:ea typeface="+mn-ea"/>
              </a:rPr>
              <a:t>센서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275C6-EA2F-4557-BE99-27374982C4D4}"/>
              </a:ext>
            </a:extLst>
          </p:cNvPr>
          <p:cNvSpPr txBox="1"/>
          <p:nvPr/>
        </p:nvSpPr>
        <p:spPr>
          <a:xfrm>
            <a:off x="6543974" y="3225576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latin typeface="+mn-ea"/>
                <a:ea typeface="+mn-ea"/>
              </a:rPr>
              <a:t>.items</a:t>
            </a:r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D89556-E122-4208-8E73-66E71EFF7154}"/>
              </a:ext>
            </a:extLst>
          </p:cNvPr>
          <p:cNvSpPr txBox="1"/>
          <p:nvPr/>
        </p:nvSpPr>
        <p:spPr>
          <a:xfrm>
            <a:off x="7240274" y="3225576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latin typeface="+mn-ea"/>
                <a:ea typeface="+mn-ea"/>
              </a:rPr>
              <a:t>.sitemaps</a:t>
            </a:r>
            <a:endParaRPr lang="ko-KR" altLang="en-US" sz="1200">
              <a:latin typeface="+mn-ea"/>
              <a:ea typeface="+mn-ea"/>
            </a:endParaRPr>
          </a:p>
        </p:txBody>
      </p:sp>
      <p:pic>
        <p:nvPicPr>
          <p:cNvPr id="5" name="그래픽 4" descr="우표">
            <a:extLst>
              <a:ext uri="{FF2B5EF4-FFF2-40B4-BE49-F238E27FC236}">
                <a16:creationId xmlns:a16="http://schemas.microsoft.com/office/drawing/2014/main" id="{4FE525F3-D14D-4B9D-8552-8B84D57F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979" y="2311176"/>
            <a:ext cx="914400" cy="9144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08ECEBD-D869-4766-A860-3125EDAD9102}"/>
              </a:ext>
            </a:extLst>
          </p:cNvPr>
          <p:cNvGrpSpPr/>
          <p:nvPr/>
        </p:nvGrpSpPr>
        <p:grpSpPr>
          <a:xfrm>
            <a:off x="4970904" y="2444734"/>
            <a:ext cx="1303988" cy="1243995"/>
            <a:chOff x="2132537" y="4255259"/>
            <a:chExt cx="1303988" cy="1243995"/>
          </a:xfrm>
        </p:grpSpPr>
        <p:pic>
          <p:nvPicPr>
            <p:cNvPr id="20" name="그래픽 19" descr="링크">
              <a:extLst>
                <a:ext uri="{FF2B5EF4-FFF2-40B4-BE49-F238E27FC236}">
                  <a16:creationId xmlns:a16="http://schemas.microsoft.com/office/drawing/2014/main" id="{4B57D95F-3261-4BA8-A9E7-8804F1D6A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900000">
              <a:off x="2132537" y="4255259"/>
              <a:ext cx="694002" cy="69400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AA0BDC-D6E6-44BF-A5B0-221F8E632476}"/>
                </a:ext>
              </a:extLst>
            </p:cNvPr>
            <p:cNvSpPr txBox="1"/>
            <p:nvPr/>
          </p:nvSpPr>
          <p:spPr>
            <a:xfrm>
              <a:off x="2378885" y="5237644"/>
              <a:ext cx="7409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100">
                  <a:latin typeface="+mj-lt"/>
                </a:rPr>
                <a:t>connect</a:t>
              </a:r>
              <a:endParaRPr lang="ko-KR" altLang="en-US" sz="1100">
                <a:latin typeface="+mj-lt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1B8AED0-843D-42AC-A092-D6568FA23E51}"/>
                </a:ext>
              </a:extLst>
            </p:cNvPr>
            <p:cNvCxnSpPr>
              <a:endCxn id="21" idx="0"/>
            </p:cNvCxnSpPr>
            <p:nvPr/>
          </p:nvCxnSpPr>
          <p:spPr>
            <a:xfrm>
              <a:off x="2749339" y="4842681"/>
              <a:ext cx="0" cy="39496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</p:cxnSp>
        <p:pic>
          <p:nvPicPr>
            <p:cNvPr id="23" name="그래픽 22" descr="링크">
              <a:extLst>
                <a:ext uri="{FF2B5EF4-FFF2-40B4-BE49-F238E27FC236}">
                  <a16:creationId xmlns:a16="http://schemas.microsoft.com/office/drawing/2014/main" id="{C4BC9107-A6C0-4EBC-AC68-D5BDFE0E3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900000">
              <a:off x="2742523" y="4255259"/>
              <a:ext cx="694002" cy="694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489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Rule </a:t>
            </a:r>
            <a:r>
              <a:rPr lang="ko-KR" altLang="en-US"/>
              <a:t>스크립트</a:t>
            </a:r>
            <a:endParaRPr lang="en-US" altLang="ko-KR"/>
          </a:p>
          <a:p>
            <a:pPr lvl="1"/>
            <a:r>
              <a:rPr lang="en-US" altLang="ko-KR"/>
              <a:t>JVM</a:t>
            </a:r>
            <a:r>
              <a:rPr lang="ko-KR" altLang="en-US"/>
              <a:t>기반</a:t>
            </a:r>
            <a:r>
              <a:rPr lang="en-US" altLang="ko-KR"/>
              <a:t> Xtend </a:t>
            </a:r>
            <a:r>
              <a:rPr lang="ko-KR" altLang="en-US"/>
              <a:t>프로그래밍 언어를 사용</a:t>
            </a:r>
            <a:endParaRPr lang="en-US" altLang="ko-KR"/>
          </a:p>
          <a:p>
            <a:pPr lvl="1"/>
            <a:r>
              <a:rPr lang="en-US" altLang="ko-KR" sz="2000">
                <a:hlinkClick r:id="rId2"/>
              </a:rPr>
              <a:t>https://www.eclipse.org/xtend/documentation/index.html</a:t>
            </a:r>
            <a:endParaRPr lang="en-US" altLang="ko-KR" sz="2000"/>
          </a:p>
          <a:p>
            <a:pPr lvl="1"/>
            <a:endParaRPr lang="en-US" altLang="ko-KR"/>
          </a:p>
          <a:p>
            <a:r>
              <a:rPr lang="en-US" altLang="ko-KR"/>
              <a:t>Rule </a:t>
            </a:r>
            <a:r>
              <a:rPr lang="ko-KR" altLang="en-US"/>
              <a:t>스크립트 </a:t>
            </a:r>
            <a:r>
              <a:rPr lang="en-US" altLang="ko-KR"/>
              <a:t>- Xtend </a:t>
            </a:r>
            <a:r>
              <a:rPr lang="ko-KR" altLang="en-US"/>
              <a:t>문법</a:t>
            </a:r>
            <a:endParaRPr lang="en-US" altLang="ko-KR"/>
          </a:p>
          <a:p>
            <a:pPr lvl="1"/>
            <a:r>
              <a:rPr lang="ko-KR" altLang="en-US"/>
              <a:t>자바와 비슷하게 사용 가능하다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여기서는 간단한 조건문을 통해서 값을 제어하는 </a:t>
            </a:r>
            <a:r>
              <a:rPr lang="en-US" altLang="ko-KR"/>
              <a:t>rule </a:t>
            </a:r>
            <a:r>
              <a:rPr lang="ko-KR" altLang="en-US"/>
              <a:t>파일을 만들어 주었다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Rule : </a:t>
            </a:r>
            <a:r>
              <a:rPr lang="ko-KR" altLang="en-US"/>
              <a:t>스크립트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70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기본적인 메소드</a:t>
            </a:r>
            <a:endParaRPr lang="en-US" altLang="ko-KR"/>
          </a:p>
          <a:p>
            <a:pPr lvl="1"/>
            <a:r>
              <a:rPr lang="en-US" altLang="ko-KR"/>
              <a:t>sendCommand : </a:t>
            </a:r>
            <a:r>
              <a:rPr lang="ko-KR" altLang="en-US"/>
              <a:t>기본적으로 </a:t>
            </a:r>
            <a:r>
              <a:rPr lang="en-US" altLang="ko-KR"/>
              <a:t>ON / OFF</a:t>
            </a:r>
            <a:r>
              <a:rPr lang="ko-KR" altLang="en-US"/>
              <a:t> 조작</a:t>
            </a:r>
            <a:endParaRPr lang="en-US" altLang="ko-KR"/>
          </a:p>
          <a:p>
            <a:pPr lvl="1"/>
            <a:r>
              <a:rPr lang="en-US" altLang="ko-KR"/>
              <a:t>postUpdate : </a:t>
            </a:r>
            <a:r>
              <a:rPr lang="ko-KR" altLang="en-US"/>
              <a:t>상태값을 변경시켜줄 때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Rule : </a:t>
            </a:r>
            <a:r>
              <a:rPr lang="ko-KR" altLang="en-US"/>
              <a:t>스크립트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1ACED-41E4-464C-880E-8886A9B61F46}"/>
              </a:ext>
            </a:extLst>
          </p:cNvPr>
          <p:cNvSpPr/>
          <p:nvPr/>
        </p:nvSpPr>
        <p:spPr>
          <a:xfrm>
            <a:off x="1259632" y="3212976"/>
            <a:ext cx="6768752" cy="2246769"/>
          </a:xfrm>
          <a:prstGeom prst="rect">
            <a:avLst/>
          </a:prstGeom>
          <a:solidFill>
            <a:srgbClr val="FFC000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rule “</a:t>
            </a:r>
            <a:r>
              <a:rPr lang="ko-KR" altLang="en-US" sz="1400">
                <a:latin typeface="+mj-ea"/>
                <a:ea typeface="+mj-ea"/>
              </a:rPr>
              <a:t>룰 이름＂</a:t>
            </a:r>
            <a:endParaRPr lang="en-US" altLang="ko-KR" sz="1400">
              <a:latin typeface="+mj-ea"/>
              <a:ea typeface="+mj-ea"/>
            </a:endParaRPr>
          </a:p>
          <a:p>
            <a:endParaRPr lang="en-US" altLang="ko-KR" sz="1400">
              <a:latin typeface="+mj-ea"/>
              <a:ea typeface="+mj-ea"/>
            </a:endParaRPr>
          </a:p>
          <a:p>
            <a:r>
              <a:rPr lang="en-US" altLang="ko-KR" sz="1400">
                <a:latin typeface="+mj-ea"/>
                <a:ea typeface="+mj-ea"/>
              </a:rPr>
              <a:t>when</a:t>
            </a:r>
          </a:p>
          <a:p>
            <a:r>
              <a:rPr lang="en-US" altLang="ko-KR" sz="1400">
                <a:latin typeface="+mj-ea"/>
                <a:ea typeface="+mj-ea"/>
              </a:rPr>
              <a:t>	....</a:t>
            </a:r>
          </a:p>
          <a:p>
            <a:r>
              <a:rPr lang="en-US" altLang="ko-KR" sz="1400">
                <a:latin typeface="+mj-ea"/>
                <a:ea typeface="+mj-ea"/>
              </a:rPr>
              <a:t>then</a:t>
            </a:r>
          </a:p>
          <a:p>
            <a:r>
              <a:rPr lang="en-US" altLang="ko-KR" sz="1400">
                <a:latin typeface="+mj-ea"/>
                <a:ea typeface="+mj-ea"/>
              </a:rPr>
              <a:t>	if ( item.state &gt; 10 ) {</a:t>
            </a:r>
          </a:p>
          <a:p>
            <a:r>
              <a:rPr lang="en-US" altLang="ko-KR" sz="1400">
                <a:latin typeface="+mj-ea"/>
                <a:ea typeface="+mj-ea"/>
              </a:rPr>
              <a:t>		Myitem.postUpdate(“High”)</a:t>
            </a:r>
          </a:p>
          <a:p>
            <a:r>
              <a:rPr lang="en-US" altLang="ko-KR" sz="1400">
                <a:latin typeface="+mj-ea"/>
                <a:ea typeface="+mj-ea"/>
              </a:rPr>
              <a:t>		sendCommand( Mysensor , ON )</a:t>
            </a:r>
          </a:p>
          <a:p>
            <a:r>
              <a:rPr lang="en-US" altLang="ko-KR" sz="1400">
                <a:latin typeface="+mj-ea"/>
                <a:ea typeface="+mj-ea"/>
              </a:rPr>
              <a:t>	}	</a:t>
            </a:r>
          </a:p>
          <a:p>
            <a:r>
              <a:rPr lang="en-US" altLang="ko-KR" sz="1400">
                <a:latin typeface="+mj-ea"/>
                <a:ea typeface="+mj-ea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68620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MQTT</a:t>
            </a:r>
            <a:r>
              <a:rPr lang="ko-KR" altLang="en-US"/>
              <a:t>로 받는 메세지 자료형은 </a:t>
            </a:r>
            <a:r>
              <a:rPr lang="en-US" altLang="ko-KR"/>
              <a:t>String</a:t>
            </a:r>
          </a:p>
          <a:p>
            <a:pPr lvl="1"/>
            <a:r>
              <a:rPr lang="ko-KR" altLang="en-US"/>
              <a:t>수식 값을 통해 </a:t>
            </a:r>
            <a:r>
              <a:rPr lang="en-US" altLang="ko-KR"/>
              <a:t>rule</a:t>
            </a:r>
            <a:r>
              <a:rPr lang="ko-KR" altLang="en-US"/>
              <a:t>을 적용하려면 </a:t>
            </a:r>
            <a:r>
              <a:rPr lang="en-US" altLang="ko-KR"/>
              <a:t>String</a:t>
            </a:r>
            <a:r>
              <a:rPr lang="ko-KR" altLang="en-US"/>
              <a:t>값을 형변환 시켜주어야 함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Float::parseFloat( _______ )</a:t>
            </a:r>
          </a:p>
          <a:p>
            <a:pPr lvl="1"/>
            <a:r>
              <a:rPr lang="en-US" altLang="ko-KR"/>
              <a:t>Integer::parseInt( _______ 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Rule : String to Float (</a:t>
            </a:r>
            <a:r>
              <a:rPr lang="ko-KR" altLang="en-US"/>
              <a:t>형변환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76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luxSensor</a:t>
            </a:r>
            <a:r>
              <a:rPr lang="ko-KR" altLang="en-US"/>
              <a:t>의 상태값은 문자열</a:t>
            </a:r>
            <a:endParaRPr lang="en-US" altLang="ko-KR"/>
          </a:p>
          <a:p>
            <a:pPr lvl="1"/>
            <a:r>
              <a:rPr lang="en-US" altLang="ko-KR"/>
              <a:t> </a:t>
            </a:r>
            <a:r>
              <a:rPr lang="ko-KR" altLang="en-US"/>
              <a:t>때문에 조건문을 제대로 사용할 수 없었음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 </a:t>
            </a:r>
            <a:r>
              <a:rPr lang="ko-KR" altLang="en-US"/>
              <a:t>형변환</a:t>
            </a:r>
            <a:endParaRPr lang="en-US" altLang="ko-KR"/>
          </a:p>
          <a:p>
            <a:pPr lvl="2"/>
            <a:r>
              <a:rPr lang="en-US" altLang="ko-KR"/>
              <a:t>Float::parseFloat ( luxSensor.state )</a:t>
            </a:r>
          </a:p>
          <a:p>
            <a:pPr lvl="2"/>
            <a:r>
              <a:rPr lang="ko-KR" altLang="en-US"/>
              <a:t>형변환이 제대로 실행되지 않았음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 </a:t>
            </a:r>
            <a:r>
              <a:rPr lang="ko-KR" altLang="en-US"/>
              <a:t>해결방안</a:t>
            </a:r>
            <a:endParaRPr lang="en-US" altLang="ko-KR"/>
          </a:p>
          <a:p>
            <a:pPr lvl="2"/>
            <a:r>
              <a:rPr lang="ko-KR" altLang="en-US"/>
              <a:t>온전하게 숫자 타입이 아니었던 </a:t>
            </a:r>
            <a:r>
              <a:rPr lang="en-US" altLang="ko-KR"/>
              <a:t>luxSensor </a:t>
            </a:r>
            <a:r>
              <a:rPr lang="ko-KR" altLang="en-US"/>
              <a:t>값을 다른문자열에 삽입</a:t>
            </a:r>
            <a:r>
              <a:rPr lang="en-US" altLang="ko-KR"/>
              <a:t>, </a:t>
            </a:r>
            <a:r>
              <a:rPr lang="ko-KR" altLang="en-US"/>
              <a:t>그 후 공백 제거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Rule : </a:t>
            </a:r>
            <a:r>
              <a:rPr lang="ko-KR" altLang="en-US"/>
              <a:t>시행착오 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C912D2-9774-43FB-89A4-8DA032207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2" t="21517" r="2451" b="74593"/>
          <a:stretch/>
        </p:blipFill>
        <p:spPr>
          <a:xfrm>
            <a:off x="971600" y="5301208"/>
            <a:ext cx="8100392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7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아두이노에 연결된 조도센서 사용</a:t>
            </a:r>
            <a:endParaRPr lang="en-US" altLang="ko-KR"/>
          </a:p>
          <a:p>
            <a:pPr lvl="1"/>
            <a:r>
              <a:rPr lang="en-US" altLang="ko-KR"/>
              <a:t>switch.items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demo_rule.items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test.rules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Rule : lux</a:t>
            </a:r>
            <a:r>
              <a:rPr lang="ko-KR" altLang="en-US"/>
              <a:t> 센서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C912D2-9774-43FB-89A4-8DA032207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522"/>
          <a:stretch/>
        </p:blipFill>
        <p:spPr>
          <a:xfrm>
            <a:off x="1115616" y="3804320"/>
            <a:ext cx="7896225" cy="25202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9A41A53-3E6B-4D8A-98DA-79609C61CF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60" b="-1086"/>
          <a:stretch/>
        </p:blipFill>
        <p:spPr>
          <a:xfrm>
            <a:off x="1500186" y="2025711"/>
            <a:ext cx="7363326" cy="4126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226E42-9D11-4654-8AF2-CBD9F112F4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844"/>
          <a:stretch/>
        </p:blipFill>
        <p:spPr>
          <a:xfrm>
            <a:off x="1500187" y="2924944"/>
            <a:ext cx="6491549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Rule : </a:t>
            </a:r>
            <a:r>
              <a:rPr lang="ko-KR" altLang="en-US"/>
              <a:t>모니터링 결과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DF3FD0-3D60-447D-8C6C-A53670986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0" b="27528"/>
          <a:stretch/>
        </p:blipFill>
        <p:spPr>
          <a:xfrm>
            <a:off x="979645" y="1700808"/>
            <a:ext cx="7689533" cy="4290486"/>
          </a:xfrm>
          <a:prstGeom prst="rect">
            <a:avLst/>
          </a:prstGeom>
        </p:spPr>
      </p:pic>
      <p:sp>
        <p:nvSpPr>
          <p:cNvPr id="11" name="화살표: 위로 구부러짐 10">
            <a:extLst>
              <a:ext uri="{FF2B5EF4-FFF2-40B4-BE49-F238E27FC236}">
                <a16:creationId xmlns:a16="http://schemas.microsoft.com/office/drawing/2014/main" id="{5D1DE468-3B06-4275-80A3-FE3A8895C414}"/>
              </a:ext>
            </a:extLst>
          </p:cNvPr>
          <p:cNvSpPr/>
          <p:nvPr/>
        </p:nvSpPr>
        <p:spPr>
          <a:xfrm rot="10800000" flipH="1">
            <a:off x="4442258" y="2422456"/>
            <a:ext cx="3874158" cy="1080120"/>
          </a:xfrm>
          <a:prstGeom prst="curvedUpArrow">
            <a:avLst/>
          </a:prstGeom>
          <a:solidFill>
            <a:srgbClr val="FF0000">
              <a:alpha val="7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10868D9E-204F-4DDC-B846-C88128EF9281}"/>
              </a:ext>
            </a:extLst>
          </p:cNvPr>
          <p:cNvSpPr/>
          <p:nvPr/>
        </p:nvSpPr>
        <p:spPr>
          <a:xfrm>
            <a:off x="4067944" y="3717032"/>
            <a:ext cx="792087" cy="792088"/>
          </a:xfrm>
          <a:prstGeom prst="frame">
            <a:avLst>
              <a:gd name="adj1" fmla="val 4082"/>
            </a:avLst>
          </a:prstGeom>
          <a:solidFill>
            <a:srgbClr val="FF0000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6CC37-F6C0-4665-B1AA-4D345D1A9515}"/>
              </a:ext>
            </a:extLst>
          </p:cNvPr>
          <p:cNvSpPr txBox="1"/>
          <p:nvPr/>
        </p:nvSpPr>
        <p:spPr>
          <a:xfrm>
            <a:off x="3995936" y="4538609"/>
            <a:ext cx="1128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latin typeface="+mn-ea"/>
                <a:ea typeface="+mn-ea"/>
              </a:rPr>
              <a:t>자료형 </a:t>
            </a:r>
            <a:r>
              <a:rPr lang="en-US" altLang="ko-KR" sz="1100">
                <a:latin typeface="+mn-ea"/>
                <a:ea typeface="+mn-ea"/>
              </a:rPr>
              <a:t>: String</a:t>
            </a:r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6305D6-6790-4B21-9E45-F552F497A9AF}"/>
              </a:ext>
            </a:extLst>
          </p:cNvPr>
          <p:cNvSpPr txBox="1"/>
          <p:nvPr/>
        </p:nvSpPr>
        <p:spPr>
          <a:xfrm>
            <a:off x="7766801" y="4538609"/>
            <a:ext cx="1058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latin typeface="+mn-ea"/>
                <a:ea typeface="+mn-ea"/>
              </a:rPr>
              <a:t>자료형 </a:t>
            </a:r>
            <a:r>
              <a:rPr lang="en-US" altLang="ko-KR" sz="1100">
                <a:latin typeface="+mn-ea"/>
                <a:ea typeface="+mn-ea"/>
              </a:rPr>
              <a:t>: Float</a:t>
            </a:r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926EFF-C7C6-4C25-8D22-E72B23FD5CAA}"/>
              </a:ext>
            </a:extLst>
          </p:cNvPr>
          <p:cNvSpPr txBox="1"/>
          <p:nvPr/>
        </p:nvSpPr>
        <p:spPr>
          <a:xfrm>
            <a:off x="4124312" y="5944140"/>
            <a:ext cx="4278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latin typeface="+mn-ea"/>
                <a:ea typeface="+mn-ea"/>
              </a:rPr>
              <a:t>룰에서 설정하여 준 것처럼</a:t>
            </a:r>
            <a:r>
              <a:rPr lang="en-US" altLang="ko-KR" sz="1100">
                <a:latin typeface="+mn-ea"/>
                <a:ea typeface="+mn-ea"/>
              </a:rPr>
              <a:t>, lux</a:t>
            </a:r>
            <a:r>
              <a:rPr lang="ko-KR" altLang="en-US" sz="1100">
                <a:latin typeface="+mn-ea"/>
                <a:ea typeface="+mn-ea"/>
              </a:rPr>
              <a:t>값이 </a:t>
            </a:r>
            <a:r>
              <a:rPr lang="en-US" altLang="ko-KR" sz="1100">
                <a:latin typeface="+mn-ea"/>
                <a:ea typeface="+mn-ea"/>
              </a:rPr>
              <a:t>4.0 </a:t>
            </a:r>
            <a:r>
              <a:rPr lang="ko-KR" altLang="en-US" sz="1100">
                <a:latin typeface="+mn-ea"/>
                <a:ea typeface="+mn-ea"/>
              </a:rPr>
              <a:t>이하가 되면 </a:t>
            </a:r>
            <a:r>
              <a:rPr lang="en-US" altLang="ko-KR" sz="1100">
                <a:latin typeface="+mn-ea"/>
                <a:ea typeface="+mn-ea"/>
              </a:rPr>
              <a:t>ON</a:t>
            </a:r>
            <a:r>
              <a:rPr lang="ko-KR" altLang="en-US" sz="1100">
                <a:latin typeface="+mn-ea"/>
                <a:ea typeface="+mn-ea"/>
              </a:rPr>
              <a:t>으로 전환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51E36612-0544-4A91-8F23-CF68E6E1CEFA}"/>
              </a:ext>
            </a:extLst>
          </p:cNvPr>
          <p:cNvSpPr/>
          <p:nvPr/>
        </p:nvSpPr>
        <p:spPr>
          <a:xfrm>
            <a:off x="7812360" y="3717032"/>
            <a:ext cx="792087" cy="792088"/>
          </a:xfrm>
          <a:prstGeom prst="frame">
            <a:avLst>
              <a:gd name="adj1" fmla="val 4082"/>
            </a:avLst>
          </a:prstGeom>
          <a:solidFill>
            <a:srgbClr val="FF0000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381143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3186BB-6F6D-4F20-91D2-62B2AF8A5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48" b="27992"/>
          <a:stretch/>
        </p:blipFill>
        <p:spPr>
          <a:xfrm>
            <a:off x="979644" y="1700808"/>
            <a:ext cx="7689533" cy="42904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Rule : </a:t>
            </a:r>
            <a:r>
              <a:rPr lang="ko-KR" altLang="en-US"/>
              <a:t>모니터링 결과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C35E3E94-CB60-43FA-9076-1696016E66B2}"/>
              </a:ext>
            </a:extLst>
          </p:cNvPr>
          <p:cNvSpPr/>
          <p:nvPr/>
        </p:nvSpPr>
        <p:spPr>
          <a:xfrm>
            <a:off x="4932040" y="3717032"/>
            <a:ext cx="3737137" cy="792088"/>
          </a:xfrm>
          <a:prstGeom prst="frame">
            <a:avLst/>
          </a:prstGeom>
          <a:solidFill>
            <a:srgbClr val="FF0000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7DD00C24-F441-4516-97DB-A6686651AEE2}"/>
              </a:ext>
            </a:extLst>
          </p:cNvPr>
          <p:cNvSpPr/>
          <p:nvPr/>
        </p:nvSpPr>
        <p:spPr>
          <a:xfrm>
            <a:off x="3995936" y="5312621"/>
            <a:ext cx="1008112" cy="792088"/>
          </a:xfrm>
          <a:prstGeom prst="frame">
            <a:avLst/>
          </a:prstGeom>
          <a:solidFill>
            <a:srgbClr val="FF0000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577584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센서의 정보를 </a:t>
            </a:r>
            <a:r>
              <a:rPr lang="en-US" altLang="ko-KR"/>
              <a:t>odroid</a:t>
            </a:r>
            <a:r>
              <a:rPr lang="ko-KR" altLang="en-US"/>
              <a:t>에 저장</a:t>
            </a:r>
            <a:endParaRPr lang="en-US" altLang="ko-KR"/>
          </a:p>
          <a:p>
            <a:pPr lvl="1"/>
            <a:r>
              <a:rPr lang="ko-KR" altLang="en-US"/>
              <a:t>어디에 저장할 것인가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어느 데이터를 저장할 것인가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어떤 프로토콜을 사용할 것인가</a:t>
            </a:r>
            <a:r>
              <a:rPr lang="en-US" altLang="ko-KR"/>
              <a:t>?</a:t>
            </a:r>
          </a:p>
          <a:p>
            <a:pPr lvl="1"/>
            <a:endParaRPr lang="en-US" altLang="ko-KR"/>
          </a:p>
          <a:p>
            <a:r>
              <a:rPr lang="en-US" altLang="ko-KR"/>
              <a:t>Group</a:t>
            </a:r>
          </a:p>
          <a:p>
            <a:pPr lvl="1"/>
            <a:r>
              <a:rPr lang="ko-KR" altLang="en-US"/>
              <a:t>여러개의 </a:t>
            </a:r>
            <a:r>
              <a:rPr lang="en-US" altLang="ko-KR"/>
              <a:t>item</a:t>
            </a:r>
            <a:r>
              <a:rPr lang="ko-KR" altLang="en-US"/>
              <a:t>을 이용해 </a:t>
            </a:r>
            <a:r>
              <a:rPr lang="en-US" altLang="ko-KR"/>
              <a:t>rule</a:t>
            </a:r>
            <a:r>
              <a:rPr lang="ko-KR" altLang="en-US"/>
              <a:t>을 적용할 수 있는가</a:t>
            </a:r>
            <a:r>
              <a:rPr lang="en-US" altLang="ko-KR"/>
              <a:t>?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시도해야 할 과제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9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rule : </a:t>
            </a:r>
            <a:r>
              <a:rPr lang="ko-KR" altLang="en-US"/>
              <a:t>형변환</a:t>
            </a:r>
            <a:endParaRPr lang="en-US" altLang="ko-KR"/>
          </a:p>
          <a:p>
            <a:pPr lvl="1"/>
            <a:r>
              <a:rPr lang="en-US" altLang="ko-KR" sz="1200">
                <a:hlinkClick r:id="rId2"/>
              </a:rPr>
              <a:t>https://community.openhab.org/t/convert-string-item-to-number-item-in-oh2/25424</a:t>
            </a:r>
            <a:endParaRPr lang="en-US" altLang="ko-KR" sz="1200"/>
          </a:p>
          <a:p>
            <a:pPr lvl="1"/>
            <a:endParaRPr lang="en-US" altLang="ko-KR" sz="1200"/>
          </a:p>
          <a:p>
            <a:r>
              <a:rPr lang="en-US" altLang="ko-KR"/>
              <a:t>Xtend document</a:t>
            </a:r>
          </a:p>
          <a:p>
            <a:pPr lvl="1"/>
            <a:r>
              <a:rPr lang="en-US" altLang="ko-KR" sz="1200">
                <a:hlinkClick r:id="rId3"/>
              </a:rPr>
              <a:t>https://www.eclipse.org/xtend/documentation/index.html</a:t>
            </a:r>
            <a:endParaRPr lang="en-US" altLang="ko-KR" sz="1200"/>
          </a:p>
          <a:p>
            <a:pPr lvl="1"/>
            <a:endParaRPr lang="en-US" altLang="ko-KR" sz="1200"/>
          </a:p>
          <a:p>
            <a:r>
              <a:rPr lang="en-US" altLang="ko-KR"/>
              <a:t>Socket networking &amp; JSON</a:t>
            </a:r>
          </a:p>
          <a:p>
            <a:pPr lvl="1"/>
            <a:r>
              <a:rPr lang="en-US" altLang="ko-KR" sz="1200">
                <a:hlinkClick r:id="rId4"/>
              </a:rPr>
              <a:t>http://jink1982.tistory.com/83</a:t>
            </a:r>
            <a:endParaRPr lang="en-US" altLang="ko-KR" sz="1200"/>
          </a:p>
          <a:p>
            <a:pPr lvl="1"/>
            <a:r>
              <a:rPr lang="en-US" altLang="ko-KR" sz="1200">
                <a:hlinkClick r:id="rId5"/>
              </a:rPr>
              <a:t>https://xowww.blog.me/220987549179</a:t>
            </a:r>
            <a:endParaRPr lang="en-US" altLang="ko-KR" sz="1200"/>
          </a:p>
          <a:p>
            <a:pPr lvl="1"/>
            <a:endParaRPr lang="en-US" altLang="ko-KR" sz="1200"/>
          </a:p>
          <a:p>
            <a:pPr lvl="1"/>
            <a:endParaRPr lang="en-US" altLang="ko-KR" sz="1200"/>
          </a:p>
          <a:p>
            <a:pPr lvl="1"/>
            <a:endParaRPr lang="en-US" altLang="ko-KR" sz="12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참고자료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71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클라이언트가 </a:t>
            </a:r>
            <a:r>
              <a:rPr lang="en-US" altLang="ko-KR"/>
              <a:t>JSON</a:t>
            </a:r>
            <a:r>
              <a:rPr lang="ko-KR" altLang="en-US"/>
              <a:t> 형식의 데이터 전송</a:t>
            </a:r>
            <a:endParaRPr lang="en-US" altLang="ko-KR"/>
          </a:p>
          <a:p>
            <a:pPr lvl="1"/>
            <a:r>
              <a:rPr lang="en-US" altLang="ko-KR"/>
              <a:t>item</a:t>
            </a:r>
            <a:r>
              <a:rPr lang="ko-KR" altLang="en-US"/>
              <a:t>에 필요한 </a:t>
            </a:r>
            <a:r>
              <a:rPr lang="en-US" altLang="ko-KR"/>
              <a:t>key:value </a:t>
            </a:r>
            <a:r>
              <a:rPr lang="ko-KR" altLang="en-US"/>
              <a:t>값</a:t>
            </a:r>
            <a:endParaRPr lang="en-US" altLang="ko-KR"/>
          </a:p>
          <a:p>
            <a:pPr lvl="1"/>
            <a:r>
              <a:rPr lang="en-US" altLang="ko-KR"/>
              <a:t>sitemap</a:t>
            </a:r>
            <a:r>
              <a:rPr lang="ko-KR" altLang="en-US"/>
              <a:t>에 필요한 </a:t>
            </a:r>
            <a:r>
              <a:rPr lang="en-US" altLang="ko-KR"/>
              <a:t>key:value </a:t>
            </a:r>
            <a:r>
              <a:rPr lang="ko-KR" altLang="en-US"/>
              <a:t>값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Socket </a:t>
            </a:r>
            <a:r>
              <a:rPr lang="ko-KR" altLang="en-US"/>
              <a:t>네트워킹을 사용하여 데이터 전달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자동화 </a:t>
            </a:r>
            <a:r>
              <a:rPr lang="en-US" altLang="ko-KR"/>
              <a:t>: </a:t>
            </a:r>
            <a:r>
              <a:rPr lang="ko-KR" altLang="en-US"/>
              <a:t>데이터 전송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6194CA-4E30-47F2-8631-E6ADCFEC6354}"/>
              </a:ext>
            </a:extLst>
          </p:cNvPr>
          <p:cNvSpPr/>
          <p:nvPr/>
        </p:nvSpPr>
        <p:spPr>
          <a:xfrm>
            <a:off x="1259632" y="2492896"/>
            <a:ext cx="6768752" cy="1954381"/>
          </a:xfrm>
          <a:prstGeom prst="rect">
            <a:avLst/>
          </a:prstGeom>
          <a:solidFill>
            <a:srgbClr val="FFC000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>
                <a:latin typeface="+mj-ea"/>
                <a:ea typeface="+mj-ea"/>
              </a:rPr>
              <a:t>Item Key </a:t>
            </a:r>
            <a:r>
              <a:rPr lang="ko-KR" altLang="en-US" sz="1100">
                <a:latin typeface="+mj-ea"/>
                <a:ea typeface="+mj-ea"/>
              </a:rPr>
              <a:t>값</a:t>
            </a:r>
            <a:r>
              <a:rPr lang="en-US" altLang="ko-KR" sz="1100">
                <a:latin typeface="+mj-ea"/>
                <a:ea typeface="+mj-ea"/>
              </a:rPr>
              <a:t>		Value </a:t>
            </a:r>
            <a:r>
              <a:rPr lang="ko-KR" altLang="en-US" sz="1100">
                <a:latin typeface="+mj-ea"/>
                <a:ea typeface="+mj-ea"/>
              </a:rPr>
              <a:t>값</a:t>
            </a:r>
            <a:endParaRPr lang="en-US" altLang="ko-KR" sz="1100">
              <a:latin typeface="+mj-ea"/>
              <a:ea typeface="+mj-ea"/>
            </a:endParaRPr>
          </a:p>
          <a:p>
            <a:endParaRPr lang="en-US" altLang="ko-KR" sz="1100">
              <a:latin typeface="+mj-ea"/>
              <a:ea typeface="+mj-ea"/>
            </a:endParaRPr>
          </a:p>
          <a:p>
            <a:r>
              <a:rPr lang="en-US" altLang="ko-KR" sz="1100">
                <a:latin typeface="+mj-ea"/>
                <a:ea typeface="+mj-ea"/>
              </a:rPr>
              <a:t>  “item” 		( </a:t>
            </a:r>
            <a:r>
              <a:rPr lang="ko-KR" altLang="en-US" sz="1100">
                <a:latin typeface="+mj-ea"/>
                <a:ea typeface="+mj-ea"/>
              </a:rPr>
              <a:t>아이템의 종류 </a:t>
            </a:r>
            <a:r>
              <a:rPr lang="en-US" altLang="ko-KR" sz="1100">
                <a:latin typeface="+mj-ea"/>
                <a:ea typeface="+mj-ea"/>
              </a:rPr>
              <a:t>)</a:t>
            </a:r>
          </a:p>
          <a:p>
            <a:r>
              <a:rPr kumimoji="1" lang="en-US" altLang="ko-KR" sz="1100" b="0" i="0" u="none" strike="noStrike" cap="none" normalizeH="0" baseline="0">
                <a:ln>
                  <a:noFill/>
                </a:ln>
                <a:latin typeface="+mj-ea"/>
                <a:ea typeface="+mj-ea"/>
              </a:rPr>
              <a:t>  “ItemName”	( </a:t>
            </a:r>
            <a:r>
              <a:rPr kumimoji="1" lang="ko-KR" altLang="en-US" sz="1100" b="0" i="0" u="none" strike="noStrike" cap="none" normalizeH="0" baseline="0">
                <a:ln>
                  <a:noFill/>
                </a:ln>
                <a:latin typeface="+mj-ea"/>
                <a:ea typeface="+mj-ea"/>
              </a:rPr>
              <a:t>설정한 </a:t>
            </a:r>
            <a:r>
              <a:rPr kumimoji="1" lang="en-US" altLang="ko-KR" sz="1100" b="0" i="0" u="none" strike="noStrike" cap="none" normalizeH="0" baseline="0">
                <a:ln>
                  <a:noFill/>
                </a:ln>
                <a:latin typeface="+mj-ea"/>
                <a:ea typeface="+mj-ea"/>
              </a:rPr>
              <a:t>item </a:t>
            </a:r>
            <a:r>
              <a:rPr kumimoji="1" lang="ko-KR" altLang="en-US" sz="1100" b="0" i="0" u="none" strike="noStrike" cap="none" normalizeH="0" baseline="0">
                <a:ln>
                  <a:noFill/>
                </a:ln>
                <a:latin typeface="+mj-ea"/>
                <a:ea typeface="+mj-ea"/>
              </a:rPr>
              <a:t>이름 </a:t>
            </a:r>
            <a:r>
              <a:rPr lang="en-US" altLang="ko-KR" sz="1100">
                <a:latin typeface="+mj-ea"/>
                <a:ea typeface="+mj-ea"/>
              </a:rPr>
              <a:t>)</a:t>
            </a:r>
          </a:p>
          <a:p>
            <a:r>
              <a:rPr kumimoji="1" lang="en-US" altLang="ko-KR" sz="1100" b="0" i="0" u="none" strike="noStrike" cap="none" normalizeH="0" baseline="0">
                <a:ln>
                  <a:noFill/>
                </a:ln>
                <a:latin typeface="+mj-ea"/>
                <a:ea typeface="+mj-ea"/>
              </a:rPr>
              <a:t>  </a:t>
            </a:r>
            <a:r>
              <a:rPr lang="en-US" altLang="ko-KR" sz="1100">
                <a:latin typeface="+mj-ea"/>
                <a:ea typeface="+mj-ea"/>
              </a:rPr>
              <a:t>“iconType”	( </a:t>
            </a:r>
            <a:r>
              <a:rPr lang="ko-KR" altLang="en-US" sz="1100">
                <a:latin typeface="+mj-ea"/>
                <a:ea typeface="+mj-ea"/>
              </a:rPr>
              <a:t>설정하고자 하는 아이콘 </a:t>
            </a:r>
            <a:r>
              <a:rPr lang="en-US" altLang="ko-KR" sz="1100">
                <a:latin typeface="+mj-ea"/>
                <a:ea typeface="+mj-ea"/>
              </a:rPr>
              <a:t>)</a:t>
            </a:r>
          </a:p>
          <a:p>
            <a:r>
              <a:rPr lang="en-US" altLang="ko-KR" sz="1100">
                <a:latin typeface="+mj-ea"/>
                <a:ea typeface="+mj-ea"/>
              </a:rPr>
              <a:t>  “groupName”	( </a:t>
            </a:r>
            <a:r>
              <a:rPr lang="ko-KR" altLang="en-US" sz="1100">
                <a:latin typeface="+mj-ea"/>
                <a:ea typeface="+mj-ea"/>
              </a:rPr>
              <a:t>만들어 둔 </a:t>
            </a:r>
            <a:r>
              <a:rPr lang="en-US" altLang="ko-KR" sz="1100">
                <a:latin typeface="+mj-ea"/>
                <a:ea typeface="+mj-ea"/>
              </a:rPr>
              <a:t>group </a:t>
            </a:r>
            <a:r>
              <a:rPr lang="ko-KR" altLang="en-US" sz="1100">
                <a:latin typeface="+mj-ea"/>
                <a:ea typeface="+mj-ea"/>
              </a:rPr>
              <a:t>이름</a:t>
            </a:r>
            <a:r>
              <a:rPr lang="en-US" altLang="ko-KR" sz="1100">
                <a:latin typeface="+mj-ea"/>
                <a:ea typeface="+mj-ea"/>
              </a:rPr>
              <a:t>, </a:t>
            </a:r>
            <a:r>
              <a:rPr lang="ko-KR" altLang="en-US" sz="1100">
                <a:latin typeface="+mj-ea"/>
                <a:ea typeface="+mj-ea"/>
              </a:rPr>
              <a:t>혹은 </a:t>
            </a:r>
            <a:r>
              <a:rPr lang="en-US" altLang="ko-KR" sz="1100">
                <a:latin typeface="+mj-ea"/>
                <a:ea typeface="+mj-ea"/>
              </a:rPr>
              <a:t>all )</a:t>
            </a:r>
          </a:p>
          <a:p>
            <a:r>
              <a:rPr kumimoji="1" lang="en-US" altLang="ko-KR" sz="1100" b="0" i="0" u="none" strike="noStrike" cap="none" normalizeH="0" baseline="0">
                <a:ln>
                  <a:noFill/>
                </a:ln>
                <a:latin typeface="+mj-ea"/>
                <a:ea typeface="+mj-ea"/>
              </a:rPr>
              <a:t>  “brokerName”	( </a:t>
            </a:r>
            <a:r>
              <a:rPr kumimoji="1" lang="ko-KR" altLang="en-US" sz="1100" b="0" i="0" u="none" strike="noStrike" cap="none" normalizeH="0" baseline="0">
                <a:ln>
                  <a:noFill/>
                </a:ln>
                <a:latin typeface="+mj-ea"/>
                <a:ea typeface="+mj-ea"/>
              </a:rPr>
              <a:t>설정한 </a:t>
            </a:r>
            <a:r>
              <a:rPr kumimoji="1" lang="en-US" altLang="ko-KR" sz="1100" b="0" i="0" u="none" strike="noStrike" cap="none" normalizeH="0" baseline="0">
                <a:ln>
                  <a:noFill/>
                </a:ln>
                <a:latin typeface="+mj-ea"/>
                <a:ea typeface="+mj-ea"/>
              </a:rPr>
              <a:t>broker </a:t>
            </a:r>
            <a:r>
              <a:rPr lang="ko-KR" altLang="en-US" sz="1100">
                <a:latin typeface="+mj-ea"/>
                <a:ea typeface="+mj-ea"/>
              </a:rPr>
              <a:t>이름 </a:t>
            </a:r>
            <a:r>
              <a:rPr lang="en-US" altLang="ko-KR" sz="1100">
                <a:latin typeface="+mj-ea"/>
                <a:ea typeface="+mj-ea"/>
              </a:rPr>
              <a:t>)</a:t>
            </a:r>
          </a:p>
          <a:p>
            <a:r>
              <a:rPr lang="en-US" altLang="ko-KR" sz="1100">
                <a:latin typeface="+mj-ea"/>
                <a:ea typeface="+mj-ea"/>
              </a:rPr>
              <a:t>  “direction”	( inbound / outbound )</a:t>
            </a:r>
          </a:p>
          <a:p>
            <a:r>
              <a:rPr lang="en-US" altLang="ko-KR" sz="1100">
                <a:latin typeface="+mj-ea"/>
                <a:ea typeface="+mj-ea"/>
              </a:rPr>
              <a:t>  “topic”		( </a:t>
            </a:r>
            <a:r>
              <a:rPr lang="ko-KR" altLang="en-US" sz="1100">
                <a:latin typeface="+mj-ea"/>
                <a:ea typeface="+mj-ea"/>
              </a:rPr>
              <a:t>토픽명 </a:t>
            </a:r>
            <a:r>
              <a:rPr lang="en-US" altLang="ko-KR" sz="1100">
                <a:latin typeface="+mj-ea"/>
                <a:ea typeface="+mj-ea"/>
              </a:rPr>
              <a:t>)</a:t>
            </a:r>
          </a:p>
          <a:p>
            <a:r>
              <a:rPr lang="en-US" altLang="ko-KR" sz="1100">
                <a:latin typeface="+mj-ea"/>
                <a:ea typeface="+mj-ea"/>
              </a:rPr>
              <a:t>  “_type”		( state / command ) </a:t>
            </a:r>
          </a:p>
          <a:p>
            <a:r>
              <a:rPr lang="en-US" altLang="ko-KR" sz="1100">
                <a:latin typeface="+mj-ea"/>
                <a:ea typeface="+mj-ea"/>
              </a:rPr>
              <a:t>  “trans”		( ON / OFF / default / .... 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53837B-4DBC-4342-948E-3B75C52E1E18}"/>
              </a:ext>
            </a:extLst>
          </p:cNvPr>
          <p:cNvSpPr/>
          <p:nvPr/>
        </p:nvSpPr>
        <p:spPr>
          <a:xfrm>
            <a:off x="1259632" y="4601156"/>
            <a:ext cx="6768752" cy="769441"/>
          </a:xfrm>
          <a:prstGeom prst="rect">
            <a:avLst/>
          </a:prstGeom>
          <a:solidFill>
            <a:srgbClr val="FFC000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>
                <a:latin typeface="+mj-ea"/>
                <a:ea typeface="+mj-ea"/>
              </a:rPr>
              <a:t>Sitemap Key </a:t>
            </a:r>
            <a:r>
              <a:rPr lang="ko-KR" altLang="en-US" sz="1100">
                <a:latin typeface="+mj-ea"/>
                <a:ea typeface="+mj-ea"/>
              </a:rPr>
              <a:t>값</a:t>
            </a:r>
            <a:r>
              <a:rPr lang="en-US" altLang="ko-KR" sz="1100">
                <a:latin typeface="+mj-ea"/>
                <a:ea typeface="+mj-ea"/>
              </a:rPr>
              <a:t>	Value </a:t>
            </a:r>
            <a:r>
              <a:rPr lang="ko-KR" altLang="en-US" sz="1100">
                <a:latin typeface="+mj-ea"/>
                <a:ea typeface="+mj-ea"/>
              </a:rPr>
              <a:t>값</a:t>
            </a:r>
            <a:endParaRPr lang="en-US" altLang="ko-KR" sz="1100">
              <a:latin typeface="+mj-ea"/>
              <a:ea typeface="+mj-ea"/>
            </a:endParaRPr>
          </a:p>
          <a:p>
            <a:endParaRPr lang="en-US" altLang="ko-KR" sz="1100">
              <a:latin typeface="+mj-ea"/>
              <a:ea typeface="+mj-ea"/>
            </a:endParaRPr>
          </a:p>
          <a:p>
            <a:r>
              <a:rPr kumimoji="1" lang="en-US" altLang="ko-KR" sz="1100" b="0" i="0" u="none" strike="noStrike" cap="none" normalizeH="0" baseline="0">
                <a:ln>
                  <a:noFill/>
                </a:ln>
                <a:latin typeface="+mj-ea"/>
                <a:ea typeface="+mj-ea"/>
              </a:rPr>
              <a:t>  “ItemName”	( </a:t>
            </a:r>
            <a:r>
              <a:rPr kumimoji="1" lang="ko-KR" altLang="en-US" sz="1100" b="0" i="0" u="none" strike="noStrike" cap="none" normalizeH="0" baseline="0">
                <a:ln>
                  <a:noFill/>
                </a:ln>
                <a:latin typeface="+mj-ea"/>
                <a:ea typeface="+mj-ea"/>
              </a:rPr>
              <a:t>설정한 </a:t>
            </a:r>
            <a:r>
              <a:rPr kumimoji="1" lang="en-US" altLang="ko-KR" sz="1100" b="0" i="0" u="none" strike="noStrike" cap="none" normalizeH="0" baseline="0">
                <a:ln>
                  <a:noFill/>
                </a:ln>
                <a:latin typeface="+mj-ea"/>
                <a:ea typeface="+mj-ea"/>
              </a:rPr>
              <a:t>item </a:t>
            </a:r>
            <a:r>
              <a:rPr kumimoji="1" lang="ko-KR" altLang="en-US" sz="1100" b="0" i="0" u="none" strike="noStrike" cap="none" normalizeH="0" baseline="0">
                <a:ln>
                  <a:noFill/>
                </a:ln>
                <a:latin typeface="+mj-ea"/>
                <a:ea typeface="+mj-ea"/>
              </a:rPr>
              <a:t>이름 </a:t>
            </a:r>
            <a:r>
              <a:rPr lang="en-US" altLang="ko-KR" sz="1100">
                <a:latin typeface="+mj-ea"/>
                <a:ea typeface="+mj-ea"/>
              </a:rPr>
              <a:t>)</a:t>
            </a:r>
          </a:p>
          <a:p>
            <a:r>
              <a:rPr lang="en-US" altLang="ko-KR" sz="1100">
                <a:latin typeface="+mj-ea"/>
                <a:ea typeface="+mj-ea"/>
              </a:rPr>
              <a:t>  “label”		( </a:t>
            </a:r>
            <a:r>
              <a:rPr lang="ko-KR" altLang="en-US" sz="1100">
                <a:latin typeface="+mj-ea"/>
                <a:ea typeface="+mj-ea"/>
              </a:rPr>
              <a:t>센서 명 및 출력되는 값 </a:t>
            </a:r>
            <a:r>
              <a:rPr lang="en-US" altLang="ko-KR" sz="110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043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센서를 연결하였다 가정</a:t>
            </a:r>
            <a:endParaRPr lang="en-US" altLang="ko-KR"/>
          </a:p>
          <a:p>
            <a:pPr lvl="1"/>
            <a:r>
              <a:rPr lang="en-US" altLang="ko-KR"/>
              <a:t>JSON </a:t>
            </a:r>
            <a:r>
              <a:rPr lang="ko-KR" altLang="en-US"/>
              <a:t>형식의 데이터를 받고</a:t>
            </a:r>
            <a:r>
              <a:rPr lang="en-US" altLang="ko-KR"/>
              <a:t>, item, sitemap</a:t>
            </a:r>
            <a:r>
              <a:rPr lang="ko-KR" altLang="en-US"/>
              <a:t>의 형태에 맞게 문자열을 </a:t>
            </a:r>
            <a:r>
              <a:rPr lang="en-US" altLang="ko-KR"/>
              <a:t>item, sitemap </a:t>
            </a:r>
            <a:r>
              <a:rPr lang="ko-KR" altLang="en-US"/>
              <a:t>파일에 작성시켜줌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자동화 </a:t>
            </a:r>
            <a:r>
              <a:rPr lang="en-US" altLang="ko-KR"/>
              <a:t>: Test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래픽 9" descr="문서">
            <a:extLst>
              <a:ext uri="{FF2B5EF4-FFF2-40B4-BE49-F238E27FC236}">
                <a16:creationId xmlns:a16="http://schemas.microsoft.com/office/drawing/2014/main" id="{C0373E30-5773-4B48-8C8B-2A7E01CF6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2120" y="3739183"/>
            <a:ext cx="914400" cy="914400"/>
          </a:xfrm>
          <a:prstGeom prst="rect">
            <a:avLst/>
          </a:prstGeom>
        </p:spPr>
      </p:pic>
      <p:pic>
        <p:nvPicPr>
          <p:cNvPr id="11" name="그래픽 10" descr="온도계">
            <a:extLst>
              <a:ext uri="{FF2B5EF4-FFF2-40B4-BE49-F238E27FC236}">
                <a16:creationId xmlns:a16="http://schemas.microsoft.com/office/drawing/2014/main" id="{1B71D5BF-A80F-48EF-8B9A-F09A783DD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04" y="4108078"/>
            <a:ext cx="914400" cy="914400"/>
          </a:xfrm>
          <a:prstGeom prst="rect">
            <a:avLst/>
          </a:prstGeom>
        </p:spPr>
      </p:pic>
      <p:pic>
        <p:nvPicPr>
          <p:cNvPr id="16" name="그래픽 15" descr="문서">
            <a:extLst>
              <a:ext uri="{FF2B5EF4-FFF2-40B4-BE49-F238E27FC236}">
                <a16:creationId xmlns:a16="http://schemas.microsoft.com/office/drawing/2014/main" id="{B91BD727-AEED-44C4-9A88-E1A7D2185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2120" y="5022478"/>
            <a:ext cx="914400" cy="9144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2A5FF3-0AE7-40D8-A17C-40220D1E5905}"/>
              </a:ext>
            </a:extLst>
          </p:cNvPr>
          <p:cNvSpPr/>
          <p:nvPr/>
        </p:nvSpPr>
        <p:spPr>
          <a:xfrm>
            <a:off x="5422647" y="3481979"/>
            <a:ext cx="1381601" cy="2880000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A5D9E1-37FB-4E5D-B42E-F760A55FC290}"/>
              </a:ext>
            </a:extLst>
          </p:cNvPr>
          <p:cNvGrpSpPr/>
          <p:nvPr/>
        </p:nvGrpSpPr>
        <p:grpSpPr>
          <a:xfrm>
            <a:off x="2110998" y="4255259"/>
            <a:ext cx="740908" cy="1243995"/>
            <a:chOff x="2110998" y="4255259"/>
            <a:chExt cx="740908" cy="1243995"/>
          </a:xfrm>
        </p:grpSpPr>
        <p:pic>
          <p:nvPicPr>
            <p:cNvPr id="13" name="그래픽 12" descr="링크">
              <a:extLst>
                <a:ext uri="{FF2B5EF4-FFF2-40B4-BE49-F238E27FC236}">
                  <a16:creationId xmlns:a16="http://schemas.microsoft.com/office/drawing/2014/main" id="{60CC4F0A-AC8E-47CA-A0B9-DB3EF5791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8900000">
              <a:off x="2132537" y="4255259"/>
              <a:ext cx="694002" cy="69400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237A3B-5785-4D5C-A4C5-0FA126D8A9F9}"/>
                </a:ext>
              </a:extLst>
            </p:cNvPr>
            <p:cNvSpPr txBox="1"/>
            <p:nvPr/>
          </p:nvSpPr>
          <p:spPr>
            <a:xfrm>
              <a:off x="2110998" y="5237644"/>
              <a:ext cx="7409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100">
                  <a:latin typeface="+mj-lt"/>
                </a:rPr>
                <a:t>connect</a:t>
              </a:r>
              <a:endParaRPr lang="ko-KR" altLang="en-US" sz="1100">
                <a:latin typeface="+mj-lt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931430E-6431-411C-8096-78A07AFD2829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2481452" y="4842681"/>
              <a:ext cx="0" cy="39496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</p:cxnSp>
      </p:grpSp>
      <p:sp>
        <p:nvSpPr>
          <p:cNvPr id="15" name="화살표: 위로 구부러짐 14">
            <a:extLst>
              <a:ext uri="{FF2B5EF4-FFF2-40B4-BE49-F238E27FC236}">
                <a16:creationId xmlns:a16="http://schemas.microsoft.com/office/drawing/2014/main" id="{674C9492-5944-4DF4-91AF-8BAE7AD4B0CA}"/>
              </a:ext>
            </a:extLst>
          </p:cNvPr>
          <p:cNvSpPr/>
          <p:nvPr/>
        </p:nvSpPr>
        <p:spPr>
          <a:xfrm rot="9935576" flipH="1">
            <a:off x="3563888" y="2965086"/>
            <a:ext cx="2283970" cy="720000"/>
          </a:xfrm>
          <a:prstGeom prst="curvedUpArrow">
            <a:avLst/>
          </a:prstGeom>
          <a:solidFill>
            <a:srgbClr val="FF0000">
              <a:alpha val="7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A939C-A79D-4EB1-A6B3-85A34C81DFCA}"/>
              </a:ext>
            </a:extLst>
          </p:cNvPr>
          <p:cNvSpPr txBox="1"/>
          <p:nvPr/>
        </p:nvSpPr>
        <p:spPr>
          <a:xfrm>
            <a:off x="5422647" y="2729512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FF0000"/>
                </a:solidFill>
                <a:latin typeface="+mn-ea"/>
                <a:ea typeface="+mn-ea"/>
              </a:rPr>
              <a:t>Write</a:t>
            </a:r>
            <a:endParaRPr lang="ko-KR" altLang="en-US" sz="11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9273C4-C976-4011-9141-4B4FEBAA63AE}"/>
              </a:ext>
            </a:extLst>
          </p:cNvPr>
          <p:cNvSpPr txBox="1"/>
          <p:nvPr/>
        </p:nvSpPr>
        <p:spPr>
          <a:xfrm>
            <a:off x="5588288" y="4660369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latin typeface="+mj-lt"/>
              </a:rPr>
              <a:t>_____ . items</a:t>
            </a:r>
            <a:endParaRPr lang="ko-KR" altLang="en-US" sz="110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BFF9A7-4FC8-4838-8A92-FD53EF5ADF8F}"/>
              </a:ext>
            </a:extLst>
          </p:cNvPr>
          <p:cNvSpPr txBox="1"/>
          <p:nvPr/>
        </p:nvSpPr>
        <p:spPr>
          <a:xfrm>
            <a:off x="5468062" y="5903694"/>
            <a:ext cx="1269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latin typeface="+mj-lt"/>
              </a:rPr>
              <a:t>_____ . sitemaps</a:t>
            </a:r>
            <a:endParaRPr lang="ko-KR" altLang="en-US" sz="1100"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78849C-BFEF-4675-8DA7-F208A2C8A0A4}"/>
              </a:ext>
            </a:extLst>
          </p:cNvPr>
          <p:cNvSpPr/>
          <p:nvPr/>
        </p:nvSpPr>
        <p:spPr>
          <a:xfrm>
            <a:off x="7027594" y="3481979"/>
            <a:ext cx="1381601" cy="2880000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26" name="그래픽 25" descr="눈">
            <a:extLst>
              <a:ext uri="{FF2B5EF4-FFF2-40B4-BE49-F238E27FC236}">
                <a16:creationId xmlns:a16="http://schemas.microsoft.com/office/drawing/2014/main" id="{FA7BFBB1-86F4-4D36-A3B8-D1DE07F93C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1194" y="4385481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C9AA531-67DC-4BFF-8C79-701A05FFBE08}"/>
              </a:ext>
            </a:extLst>
          </p:cNvPr>
          <p:cNvSpPr txBox="1"/>
          <p:nvPr/>
        </p:nvSpPr>
        <p:spPr>
          <a:xfrm>
            <a:off x="7351649" y="3306304"/>
            <a:ext cx="7007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+mj-lt"/>
              </a:rPr>
              <a:t>UI</a:t>
            </a:r>
            <a:endParaRPr lang="ko-KR" altLang="en-US" sz="160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B2487B-DD86-48B6-B5E6-29C7715DCEF7}"/>
              </a:ext>
            </a:extLst>
          </p:cNvPr>
          <p:cNvSpPr txBox="1"/>
          <p:nvPr/>
        </p:nvSpPr>
        <p:spPr>
          <a:xfrm>
            <a:off x="1296894" y="498445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latin typeface="+mn-ea"/>
                <a:ea typeface="+mn-ea"/>
              </a:rPr>
              <a:t>센서</a:t>
            </a:r>
          </a:p>
        </p:txBody>
      </p:sp>
      <p:pic>
        <p:nvPicPr>
          <p:cNvPr id="30" name="그래픽 29" descr="엄지 올리기">
            <a:extLst>
              <a:ext uri="{FF2B5EF4-FFF2-40B4-BE49-F238E27FC236}">
                <a16:creationId xmlns:a16="http://schemas.microsoft.com/office/drawing/2014/main" id="{22D73A4B-89AD-4DCB-90F4-6FD8318088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22934" y="4961050"/>
            <a:ext cx="402041" cy="402041"/>
          </a:xfrm>
          <a:prstGeom prst="rect">
            <a:avLst/>
          </a:prstGeom>
        </p:spPr>
      </p:pic>
      <p:pic>
        <p:nvPicPr>
          <p:cNvPr id="5" name="그래픽 4" descr="컴퓨터">
            <a:extLst>
              <a:ext uri="{FF2B5EF4-FFF2-40B4-BE49-F238E27FC236}">
                <a16:creationId xmlns:a16="http://schemas.microsoft.com/office/drawing/2014/main" id="{9E465E23-0F6E-424F-BCC7-290F2AFB2F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43193" y="4151120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C9BAB82-020C-4932-8F3A-0021F2496505}"/>
              </a:ext>
            </a:extLst>
          </p:cNvPr>
          <p:cNvSpPr txBox="1"/>
          <p:nvPr/>
        </p:nvSpPr>
        <p:spPr>
          <a:xfrm>
            <a:off x="3242532" y="4984453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latin typeface="+mn-ea"/>
                <a:ea typeface="+mn-ea"/>
              </a:rPr>
              <a:t>Odroid</a:t>
            </a:r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4A237F-D542-4040-A5AC-A92C5BB63C95}"/>
              </a:ext>
            </a:extLst>
          </p:cNvPr>
          <p:cNvSpPr/>
          <p:nvPr/>
        </p:nvSpPr>
        <p:spPr>
          <a:xfrm>
            <a:off x="2970272" y="4151120"/>
            <a:ext cx="1262580" cy="12119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5DE0A4-7C2B-41EB-ACD4-EBBE04F8523E}"/>
              </a:ext>
            </a:extLst>
          </p:cNvPr>
          <p:cNvSpPr/>
          <p:nvPr/>
        </p:nvSpPr>
        <p:spPr>
          <a:xfrm>
            <a:off x="5292000" y="3333963"/>
            <a:ext cx="1622406" cy="31764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C1AA824-58F1-44F2-91CC-F10E00F60B92}"/>
              </a:ext>
            </a:extLst>
          </p:cNvPr>
          <p:cNvCxnSpPr/>
          <p:nvPr/>
        </p:nvCxnSpPr>
        <p:spPr>
          <a:xfrm flipH="1">
            <a:off x="4232852" y="3333963"/>
            <a:ext cx="1059148" cy="8171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</a:ln>
          <a:effectLst/>
        </p:spPr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4F967FF-A21C-40DC-BC25-BC09B71FF183}"/>
              </a:ext>
            </a:extLst>
          </p:cNvPr>
          <p:cNvCxnSpPr/>
          <p:nvPr/>
        </p:nvCxnSpPr>
        <p:spPr>
          <a:xfrm>
            <a:off x="4232852" y="5363091"/>
            <a:ext cx="1059148" cy="11473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D90BBA-DE8A-46B9-9AE8-315D37ECFC15}"/>
              </a:ext>
            </a:extLst>
          </p:cNvPr>
          <p:cNvSpPr txBox="1"/>
          <p:nvPr/>
        </p:nvSpPr>
        <p:spPr>
          <a:xfrm>
            <a:off x="2027648" y="3274765"/>
            <a:ext cx="880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solidFill>
                  <a:srgbClr val="FF0000"/>
                </a:solidFill>
                <a:latin typeface="+mn-ea"/>
                <a:ea typeface="+mn-ea"/>
              </a:rPr>
              <a:t>JSON</a:t>
            </a:r>
            <a:r>
              <a:rPr lang="ko-KR" altLang="en-US" sz="11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+mn-ea"/>
                <a:ea typeface="+mn-ea"/>
              </a:rPr>
              <a:t>Type</a:t>
            </a:r>
            <a:r>
              <a:rPr lang="ko-KR" altLang="en-US" sz="11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ko-KR" sz="1100">
              <a:solidFill>
                <a:srgbClr val="FF0000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100">
                <a:solidFill>
                  <a:srgbClr val="FF0000"/>
                </a:solidFill>
                <a:latin typeface="+mn-ea"/>
                <a:ea typeface="+mn-ea"/>
              </a:rPr>
              <a:t>data</a:t>
            </a:r>
            <a:endParaRPr lang="ko-KR" altLang="en-US" sz="11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5" name="화살표: 위로 구부러짐 34">
            <a:extLst>
              <a:ext uri="{FF2B5EF4-FFF2-40B4-BE49-F238E27FC236}">
                <a16:creationId xmlns:a16="http://schemas.microsoft.com/office/drawing/2014/main" id="{6CF2194F-453C-42C9-9ED6-52F3FAA780D5}"/>
              </a:ext>
            </a:extLst>
          </p:cNvPr>
          <p:cNvSpPr/>
          <p:nvPr/>
        </p:nvSpPr>
        <p:spPr>
          <a:xfrm rot="10800000" flipH="1">
            <a:off x="1909286" y="3789806"/>
            <a:ext cx="1163700" cy="271131"/>
          </a:xfrm>
          <a:prstGeom prst="curvedUpArrow">
            <a:avLst>
              <a:gd name="adj1" fmla="val 25000"/>
              <a:gd name="adj2" fmla="val 67706"/>
              <a:gd name="adj3" fmla="val 32026"/>
            </a:avLst>
          </a:prstGeom>
          <a:solidFill>
            <a:srgbClr val="FF0000">
              <a:alpha val="7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38851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센서를 연결하였다 가정</a:t>
            </a:r>
            <a:endParaRPr lang="en-US" altLang="ko-KR"/>
          </a:p>
          <a:p>
            <a:pPr lvl="1"/>
            <a:r>
              <a:rPr lang="en-US" altLang="ko-KR"/>
              <a:t>JSON </a:t>
            </a:r>
            <a:r>
              <a:rPr lang="ko-KR" altLang="en-US"/>
              <a:t>형식의 데이터 전송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자동화 </a:t>
            </a:r>
            <a:r>
              <a:rPr lang="en-US" altLang="ko-KR"/>
              <a:t>: </a:t>
            </a:r>
            <a:r>
              <a:rPr lang="ko-KR" altLang="en-US"/>
              <a:t>클라이언트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AB2D83-AC24-44AA-A422-6FF146CACE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639"/>
          <a:stretch/>
        </p:blipFill>
        <p:spPr>
          <a:xfrm>
            <a:off x="1619672" y="2132856"/>
            <a:ext cx="6238875" cy="39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4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Socket </a:t>
            </a:r>
            <a:r>
              <a:rPr lang="ko-KR" altLang="en-US"/>
              <a:t>서버</a:t>
            </a:r>
            <a:endParaRPr lang="en-US" altLang="ko-KR"/>
          </a:p>
          <a:p>
            <a:pPr lvl="1"/>
            <a:r>
              <a:rPr lang="en-US" altLang="ko-KR"/>
              <a:t>ip, </a:t>
            </a:r>
            <a:r>
              <a:rPr lang="ko-KR" altLang="en-US"/>
              <a:t>포트를 고정</a:t>
            </a:r>
            <a:endParaRPr lang="en-US" altLang="ko-KR"/>
          </a:p>
          <a:p>
            <a:pPr lvl="1"/>
            <a:r>
              <a:rPr lang="en-US" altLang="ko-KR"/>
              <a:t>JSON </a:t>
            </a:r>
            <a:r>
              <a:rPr lang="ko-KR" altLang="en-US"/>
              <a:t>데이터를 받아</a:t>
            </a:r>
            <a:r>
              <a:rPr lang="en-US" altLang="ko-KR"/>
              <a:t> value</a:t>
            </a:r>
            <a:r>
              <a:rPr lang="ko-KR" altLang="en-US"/>
              <a:t>값을 각 변수에 저장</a:t>
            </a:r>
            <a:endParaRPr lang="en-US" altLang="ko-KR"/>
          </a:p>
          <a:p>
            <a:pPr lvl="1"/>
            <a:r>
              <a:rPr lang="en-US" altLang="ko-KR"/>
              <a:t>temp : </a:t>
            </a:r>
            <a:r>
              <a:rPr lang="ko-KR" altLang="en-US" sz="2400"/>
              <a:t>중복된 센서 추가 방지를 위한 변수</a:t>
            </a:r>
            <a:endParaRPr lang="en-US" altLang="ko-KR" sz="24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자동화 </a:t>
            </a:r>
            <a:r>
              <a:rPr lang="en-US" altLang="ko-KR"/>
              <a:t>: </a:t>
            </a:r>
            <a:r>
              <a:rPr lang="ko-KR" altLang="en-US"/>
              <a:t>서버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670C5C-38ED-4F5C-AC76-A749CEE6B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" t="11306" r="26252" b="31223"/>
          <a:stretch/>
        </p:blipFill>
        <p:spPr>
          <a:xfrm>
            <a:off x="1547664" y="3003470"/>
            <a:ext cx="5147269" cy="34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2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item </a:t>
            </a:r>
            <a:r>
              <a:rPr lang="ko-KR" altLang="en-US"/>
              <a:t>파일에 작성</a:t>
            </a:r>
            <a:endParaRPr lang="en-US" altLang="ko-KR"/>
          </a:p>
          <a:p>
            <a:pPr lvl="1"/>
            <a:r>
              <a:rPr lang="en-US" altLang="ko-KR" sz="2000"/>
              <a:t>String sensor1 &lt;Light&gt; (all) {mqtt:....} </a:t>
            </a:r>
            <a:r>
              <a:rPr lang="ko-KR" altLang="en-US" sz="2000"/>
              <a:t>의 형식으로 </a:t>
            </a:r>
            <a:r>
              <a:rPr lang="en-US" altLang="ko-KR" sz="2000"/>
              <a:t>items </a:t>
            </a:r>
            <a:r>
              <a:rPr lang="ko-KR" altLang="en-US" sz="2000"/>
              <a:t>파일에 작성된다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위 슬라이드에서 설명하였듯</a:t>
            </a:r>
            <a:r>
              <a:rPr lang="en-US" altLang="ko-KR" sz="2000"/>
              <a:t>, temp </a:t>
            </a:r>
            <a:r>
              <a:rPr lang="ko-KR" altLang="en-US" sz="2000"/>
              <a:t>변수를 통해 센서의 중복추가를 방지한다</a:t>
            </a:r>
            <a:r>
              <a:rPr lang="en-US" altLang="ko-KR" sz="200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자동화 </a:t>
            </a:r>
            <a:r>
              <a:rPr lang="en-US" altLang="ko-KR"/>
              <a:t>: </a:t>
            </a:r>
            <a:r>
              <a:rPr lang="ko-KR" altLang="en-US"/>
              <a:t>서버 </a:t>
            </a:r>
            <a:r>
              <a:rPr lang="en-US" altLang="ko-KR"/>
              <a:t>(item)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C75C21-104B-483D-8DD2-D36EE54CF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924944"/>
            <a:ext cx="79343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sitemap </a:t>
            </a:r>
            <a:r>
              <a:rPr lang="ko-KR" altLang="en-US"/>
              <a:t>파일에 작성</a:t>
            </a:r>
            <a:endParaRPr lang="en-US" altLang="ko-KR"/>
          </a:p>
          <a:p>
            <a:pPr lvl="1"/>
            <a:r>
              <a:rPr lang="en-US" altLang="ko-KR" sz="1800"/>
              <a:t>Text item=sensor1 label=“[%s]”</a:t>
            </a:r>
            <a:r>
              <a:rPr lang="ko-KR" altLang="en-US" sz="1800"/>
              <a:t>의 형식으로 </a:t>
            </a:r>
            <a:r>
              <a:rPr lang="en-US" altLang="ko-KR" sz="1800"/>
              <a:t>sitemap </a:t>
            </a:r>
            <a:r>
              <a:rPr lang="ko-KR" altLang="en-US" sz="1800"/>
              <a:t>파일에 작성된다</a:t>
            </a:r>
            <a:r>
              <a:rPr lang="en-US" altLang="ko-KR" sz="1800"/>
              <a:t>.</a:t>
            </a:r>
          </a:p>
          <a:p>
            <a:pPr lvl="1"/>
            <a:r>
              <a:rPr lang="en-US" altLang="ko-KR" sz="1800"/>
              <a:t>item</a:t>
            </a:r>
            <a:r>
              <a:rPr lang="ko-KR" altLang="en-US" sz="1800"/>
              <a:t>의 유형에 따라 맨 앞의 요소가 </a:t>
            </a:r>
            <a:r>
              <a:rPr lang="en-US" altLang="ko-KR" sz="1800"/>
              <a:t>Text</a:t>
            </a:r>
            <a:r>
              <a:rPr lang="ko-KR" altLang="en-US" sz="1800"/>
              <a:t>인지</a:t>
            </a:r>
            <a:r>
              <a:rPr lang="en-US" altLang="ko-KR" sz="1800"/>
              <a:t>, Switch</a:t>
            </a:r>
            <a:r>
              <a:rPr lang="ko-KR" altLang="en-US" sz="1800"/>
              <a:t>인지 구분</a:t>
            </a:r>
            <a:r>
              <a:rPr lang="en-US" altLang="ko-KR" sz="180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자동화 </a:t>
            </a:r>
            <a:r>
              <a:rPr lang="en-US" altLang="ko-KR"/>
              <a:t>: </a:t>
            </a:r>
            <a:r>
              <a:rPr lang="ko-KR" altLang="en-US"/>
              <a:t>서버 </a:t>
            </a:r>
            <a:r>
              <a:rPr lang="en-US" altLang="ko-KR"/>
              <a:t>(sitemap)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DEF10-33C4-476D-8D38-F0701608D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73" y="2564904"/>
            <a:ext cx="76104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함수 </a:t>
            </a:r>
            <a:r>
              <a:rPr lang="en-US" altLang="ko-KR"/>
              <a:t>replaceRight</a:t>
            </a:r>
          </a:p>
          <a:p>
            <a:pPr lvl="1"/>
            <a:r>
              <a:rPr lang="en-US" altLang="ko-KR"/>
              <a:t>sitemap</a:t>
            </a:r>
            <a:r>
              <a:rPr lang="ko-KR" altLang="en-US"/>
              <a:t>에 센서 추가시</a:t>
            </a:r>
            <a:r>
              <a:rPr lang="en-US" altLang="ko-KR"/>
              <a:t>, sitemap </a:t>
            </a:r>
            <a:r>
              <a:rPr lang="ko-KR" altLang="en-US"/>
              <a:t>파일 내 마지막 </a:t>
            </a:r>
            <a:r>
              <a:rPr lang="en-US" altLang="ko-KR"/>
              <a:t>“ } ”</a:t>
            </a:r>
            <a:r>
              <a:rPr lang="ko-KR" altLang="en-US"/>
              <a:t>를 지우고 센서 추가하는 문자열을 위해 사용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자동화 </a:t>
            </a:r>
            <a:r>
              <a:rPr lang="en-US" altLang="ko-KR"/>
              <a:t>: </a:t>
            </a:r>
            <a:r>
              <a:rPr lang="ko-KR" altLang="en-US"/>
              <a:t>서버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199E9F-865A-472F-9208-D1B3E0523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00"/>
          <a:stretch/>
        </p:blipFill>
        <p:spPr>
          <a:xfrm>
            <a:off x="1187624" y="2492896"/>
            <a:ext cx="673747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970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>
            <a:alpha val="30000"/>
          </a:srgbClr>
        </a:solidFill>
        <a:ln w="28575" cap="flat" cmpd="sng" algn="ctr">
          <a:noFill/>
          <a:prstDash val="solid"/>
          <a:round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00" b="0" i="0" u="none" strike="noStrike" cap="none" normalizeH="0" baseline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1100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10681</TotalTime>
  <Words>837</Words>
  <Application>Microsoft Office PowerPoint</Application>
  <PresentationFormat>화면 슬라이드 쇼(4:3)</PresentationFormat>
  <Paragraphs>235</Paragraphs>
  <Slides>29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OpenHab2 PnP &amp; Rule</vt:lpstr>
      <vt:lpstr>자동화 (Plug and Play)</vt:lpstr>
      <vt:lpstr>자동화 : 데이터 전송</vt:lpstr>
      <vt:lpstr>자동화 : Test</vt:lpstr>
      <vt:lpstr>자동화 : 클라이언트</vt:lpstr>
      <vt:lpstr>자동화 : 서버</vt:lpstr>
      <vt:lpstr>자동화 : 서버 (item)</vt:lpstr>
      <vt:lpstr>자동화 : 서버 (sitemap)</vt:lpstr>
      <vt:lpstr>자동화 : 서버</vt:lpstr>
      <vt:lpstr>자동화 : 서버</vt:lpstr>
      <vt:lpstr>자동화 : Test</vt:lpstr>
      <vt:lpstr>자동화 : Test</vt:lpstr>
      <vt:lpstr>자동화 : Test</vt:lpstr>
      <vt:lpstr>자동화 : Test</vt:lpstr>
      <vt:lpstr>자동화 : Test</vt:lpstr>
      <vt:lpstr>자동화 : Test</vt:lpstr>
      <vt:lpstr>Rule </vt:lpstr>
      <vt:lpstr>Rule </vt:lpstr>
      <vt:lpstr>Rule : 트리거 </vt:lpstr>
      <vt:lpstr>Rule : 스크립트</vt:lpstr>
      <vt:lpstr>Rule : 스크립트</vt:lpstr>
      <vt:lpstr>Rule : String to Float (형변환)</vt:lpstr>
      <vt:lpstr>Rule : 시행착오 1</vt:lpstr>
      <vt:lpstr>Rule : lux 센서</vt:lpstr>
      <vt:lpstr>Rule : 모니터링 결과</vt:lpstr>
      <vt:lpstr>Rule : 모니터링 결과</vt:lpstr>
      <vt:lpstr>시도해야 할 과제</vt:lpstr>
      <vt:lpstr>참고자료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한범 이</cp:lastModifiedBy>
  <cp:revision>448</cp:revision>
  <cp:lastPrinted>2016-11-01T07:29:09Z</cp:lastPrinted>
  <dcterms:created xsi:type="dcterms:W3CDTF">2013-09-09T21:16:08Z</dcterms:created>
  <dcterms:modified xsi:type="dcterms:W3CDTF">2018-02-06T05:22:15Z</dcterms:modified>
</cp:coreProperties>
</file>