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446" r:id="rId3"/>
    <p:sldId id="395" r:id="rId4"/>
    <p:sldId id="449" r:id="rId5"/>
    <p:sldId id="450" r:id="rId6"/>
    <p:sldId id="451" r:id="rId7"/>
    <p:sldId id="456" r:id="rId8"/>
    <p:sldId id="457" r:id="rId9"/>
    <p:sldId id="452" r:id="rId10"/>
    <p:sldId id="455" r:id="rId11"/>
    <p:sldId id="458" r:id="rId12"/>
    <p:sldId id="459" r:id="rId13"/>
    <p:sldId id="453" r:id="rId14"/>
    <p:sldId id="454" r:id="rId15"/>
    <p:sldId id="461" r:id="rId16"/>
    <p:sldId id="462" r:id="rId17"/>
    <p:sldId id="463" r:id="rId18"/>
    <p:sldId id="464" r:id="rId19"/>
    <p:sldId id="465" r:id="rId20"/>
    <p:sldId id="460" r:id="rId21"/>
    <p:sldId id="393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00000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1216" autoAdjust="0"/>
  </p:normalViewPr>
  <p:slideViewPr>
    <p:cSldViewPr>
      <p:cViewPr varScale="1">
        <p:scale>
          <a:sx n="88" d="100"/>
          <a:sy n="88" d="100"/>
        </p:scale>
        <p:origin x="7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9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5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orp.co.kr/default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OpenHab2 </a:t>
            </a:r>
            <a:r>
              <a:rPr lang="ko-KR" altLang="en-US"/>
              <a:t>프로토콜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18.02.13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AB79A-6C5C-407F-9CE0-66C0A373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1288256"/>
            <a:ext cx="5629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demo.items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groupTest.sitemaps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471801-8EE2-4896-9ED1-97D5448A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30"/>
          <a:stretch/>
        </p:blipFill>
        <p:spPr>
          <a:xfrm>
            <a:off x="1259632" y="1700808"/>
            <a:ext cx="6708551" cy="1390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49FDCC-1168-4844-AC6D-AB8B8EFF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45024"/>
            <a:ext cx="4695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35851-1E49-451E-B6B0-BF9049FFF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8" b="19372"/>
          <a:stretch/>
        </p:blipFill>
        <p:spPr>
          <a:xfrm>
            <a:off x="975359" y="1412776"/>
            <a:ext cx="7698105" cy="45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blogthumb-phinf.pstatic.net/20140911_136/sta_yjjo_1410419395909jUNHe_JPEG/Weather_Sensors_Basic_Wind_Speed%2CDirection%28D%29_STL_SDWR_02_%28MSTL%29.jpg?type=w2">
            <a:extLst>
              <a:ext uri="{FF2B5EF4-FFF2-40B4-BE49-F238E27FC236}">
                <a16:creationId xmlns:a16="http://schemas.microsoft.com/office/drawing/2014/main" id="{4CA41C03-5CA3-47BA-BBC9-368CF4D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852936"/>
            <a:ext cx="4955084" cy="316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센서를 아두이노에 연결 시</a:t>
            </a:r>
            <a:r>
              <a:rPr lang="en-US" altLang="ko-KR"/>
              <a:t>, Odroid</a:t>
            </a:r>
            <a:r>
              <a:rPr lang="ko-KR" altLang="en-US"/>
              <a:t>에 센서의 정보 저장</a:t>
            </a:r>
            <a:endParaRPr lang="en-US" altLang="ko-KR"/>
          </a:p>
          <a:p>
            <a:pPr lvl="1"/>
            <a:r>
              <a:rPr lang="ko-KR" altLang="en-US"/>
              <a:t>센서 제품명 </a:t>
            </a:r>
            <a:r>
              <a:rPr lang="en-US" altLang="ko-KR"/>
              <a:t>/ </a:t>
            </a:r>
            <a:r>
              <a:rPr lang="ko-KR" altLang="en-US"/>
              <a:t>센서 종류</a:t>
            </a:r>
            <a:r>
              <a:rPr lang="en-US" altLang="ko-KR"/>
              <a:t> / </a:t>
            </a:r>
            <a:r>
              <a:rPr lang="ko-KR" altLang="en-US">
                <a:solidFill>
                  <a:srgbClr val="FF0000"/>
                </a:solidFill>
              </a:rPr>
              <a:t>관리자명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설치장소 </a:t>
            </a:r>
            <a:r>
              <a:rPr lang="en-US" altLang="ko-KR"/>
              <a:t>...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저장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33E0-DDFA-48E9-BA5C-04CDE34E1A1A}"/>
              </a:ext>
            </a:extLst>
          </p:cNvPr>
          <p:cNvSpPr txBox="1"/>
          <p:nvPr/>
        </p:nvSpPr>
        <p:spPr>
          <a:xfrm>
            <a:off x="5100835" y="4102467"/>
            <a:ext cx="40671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+mn-ea"/>
                <a:ea typeface="+mn-ea"/>
              </a:rPr>
              <a:t>제조사 </a:t>
            </a:r>
            <a:r>
              <a:rPr lang="en-US" altLang="ko-KR" sz="1400">
                <a:latin typeface="+mn-ea"/>
                <a:ea typeface="+mn-ea"/>
              </a:rPr>
              <a:t>	: </a:t>
            </a:r>
            <a:r>
              <a:rPr lang="en-US" altLang="ko-KR" sz="1400">
                <a:latin typeface="+mn-ea"/>
                <a:ea typeface="+mn-ea"/>
                <a:hlinkClick r:id="rId3"/>
              </a:rPr>
              <a:t>http://www.stacorp.co.kr/default/</a:t>
            </a:r>
            <a:endParaRPr lang="en-US" altLang="ko-KR" sz="1400"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모델명</a:t>
            </a:r>
            <a:r>
              <a:rPr lang="en-US" altLang="ko-KR" sz="1400">
                <a:latin typeface="+mn-ea"/>
                <a:ea typeface="+mn-ea"/>
              </a:rPr>
              <a:t>	: STL _ DWSD</a:t>
            </a:r>
          </a:p>
          <a:p>
            <a:r>
              <a:rPr lang="ko-KR" altLang="en-US" sz="1400">
                <a:latin typeface="+mn-ea"/>
                <a:ea typeface="+mn-ea"/>
              </a:rPr>
              <a:t>센서 종류 </a:t>
            </a:r>
            <a:r>
              <a:rPr lang="en-US" altLang="ko-KR" sz="1400">
                <a:latin typeface="+mn-ea"/>
                <a:ea typeface="+mn-ea"/>
              </a:rPr>
              <a:t>	: </a:t>
            </a:r>
            <a:r>
              <a:rPr lang="ko-KR" altLang="en-US" sz="1400">
                <a:latin typeface="+mn-ea"/>
                <a:ea typeface="+mn-ea"/>
              </a:rPr>
              <a:t>풍향 </a:t>
            </a:r>
            <a:r>
              <a:rPr lang="en-US" altLang="ko-KR" sz="1400">
                <a:latin typeface="+mn-ea"/>
                <a:ea typeface="+mn-ea"/>
              </a:rPr>
              <a:t>/ </a:t>
            </a:r>
            <a:r>
              <a:rPr lang="ko-KR" altLang="en-US" sz="1400">
                <a:latin typeface="+mn-ea"/>
                <a:ea typeface="+mn-ea"/>
              </a:rPr>
              <a:t>풍속 센서</a:t>
            </a:r>
            <a:endParaRPr lang="en-US" altLang="ko-KR" sz="1400"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관리자 </a:t>
            </a:r>
            <a:r>
              <a:rPr lang="en-US" altLang="ko-KR" sz="1400">
                <a:latin typeface="+mn-ea"/>
                <a:ea typeface="+mn-ea"/>
              </a:rPr>
              <a:t>	: </a:t>
            </a:r>
            <a:r>
              <a:rPr lang="ko-KR" altLang="en-US" sz="1400">
                <a:latin typeface="+mn-ea"/>
                <a:ea typeface="+mn-ea"/>
              </a:rPr>
              <a:t>김 아무개</a:t>
            </a:r>
            <a:endParaRPr lang="en-US" altLang="ko-KR" sz="1400"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설치 장소</a:t>
            </a:r>
            <a:r>
              <a:rPr lang="en-US" altLang="ko-KR" sz="1400">
                <a:latin typeface="+mn-ea"/>
                <a:ea typeface="+mn-ea"/>
              </a:rPr>
              <a:t>	: </a:t>
            </a:r>
            <a:r>
              <a:rPr lang="ko-KR" altLang="en-US" sz="1400">
                <a:latin typeface="+mn-ea"/>
                <a:ea typeface="+mn-ea"/>
              </a:rPr>
              <a:t>농업단지 </a:t>
            </a:r>
            <a:r>
              <a:rPr lang="en-US" altLang="ko-KR" sz="1400">
                <a:latin typeface="+mn-ea"/>
                <a:ea typeface="+mn-ea"/>
              </a:rPr>
              <a:t>2</a:t>
            </a:r>
            <a:r>
              <a:rPr lang="ko-KR" altLang="en-US" sz="1400">
                <a:latin typeface="+mn-ea"/>
                <a:ea typeface="+mn-ea"/>
              </a:rPr>
              <a:t>구역</a:t>
            </a:r>
            <a:endParaRPr lang="en-US" altLang="ko-KR" sz="140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65C161-F11B-4C48-AE25-F399AF001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872" y="3331368"/>
            <a:ext cx="19145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센서의 정보가 저장되는 공간</a:t>
            </a:r>
            <a:endParaRPr lang="en-US" altLang="ko-KR"/>
          </a:p>
          <a:p>
            <a:pPr lvl="1"/>
            <a:r>
              <a:rPr lang="en-US" altLang="ko-KR"/>
              <a:t>/etc/openhab2/info </a:t>
            </a:r>
            <a:r>
              <a:rPr lang="ko-KR" altLang="en-US"/>
              <a:t>폴더에 </a:t>
            </a:r>
            <a:r>
              <a:rPr lang="en-US" altLang="ko-KR"/>
              <a:t>.txt </a:t>
            </a:r>
            <a:r>
              <a:rPr lang="ko-KR" altLang="en-US"/>
              <a:t>파일로 저장</a:t>
            </a:r>
            <a:endParaRPr lang="en-US" altLang="ko-KR"/>
          </a:p>
          <a:p>
            <a:pPr lvl="2"/>
            <a:r>
              <a:rPr lang="ko-KR" altLang="en-US"/>
              <a:t>센서별로 </a:t>
            </a:r>
            <a:r>
              <a:rPr lang="en-US" altLang="ko-KR"/>
              <a:t>txt</a:t>
            </a:r>
            <a:r>
              <a:rPr lang="ko-KR" altLang="en-US"/>
              <a:t>파일 존재</a:t>
            </a:r>
            <a:endParaRPr lang="en-US" altLang="ko-KR"/>
          </a:p>
          <a:p>
            <a:pPr lvl="1"/>
            <a:r>
              <a:rPr lang="en-US" altLang="ko-KR"/>
              <a:t>Group, </a:t>
            </a:r>
            <a:r>
              <a:rPr lang="ko-KR" altLang="en-US"/>
              <a:t>센서정보를 모아두는 </a:t>
            </a:r>
            <a:r>
              <a:rPr lang="en-US" altLang="ko-KR"/>
              <a:t>item </a:t>
            </a:r>
            <a:r>
              <a:rPr lang="ko-KR" altLang="en-US"/>
              <a:t>파일 따로생성</a:t>
            </a:r>
            <a:endParaRPr lang="en-US" altLang="ko-KR"/>
          </a:p>
          <a:p>
            <a:pPr lvl="2"/>
            <a:r>
              <a:rPr lang="ko-KR" altLang="en-US"/>
              <a:t>반드시 같은 </a:t>
            </a:r>
            <a:r>
              <a:rPr lang="en-US" altLang="ko-KR"/>
              <a:t>items </a:t>
            </a:r>
            <a:r>
              <a:rPr lang="ko-KR" altLang="en-US"/>
              <a:t>파일내에 없더라도</a:t>
            </a:r>
            <a:r>
              <a:rPr lang="en-US" altLang="ko-KR"/>
              <a:t>, </a:t>
            </a:r>
            <a:r>
              <a:rPr lang="ko-KR" altLang="en-US"/>
              <a:t>다른 </a:t>
            </a:r>
            <a:r>
              <a:rPr lang="en-US" altLang="ko-KR"/>
              <a:t>items </a:t>
            </a:r>
            <a:r>
              <a:rPr lang="ko-KR" altLang="en-US"/>
              <a:t>파일에 내용이 정의가 되어있으면 인식함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센서 모음파일</a:t>
            </a:r>
            <a:r>
              <a:rPr lang="en-US" altLang="ko-KR"/>
              <a:t>, Group </a:t>
            </a:r>
            <a:r>
              <a:rPr lang="ko-KR" altLang="en-US"/>
              <a:t>모음파일은 전체 한 개만 존재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위와 달리</a:t>
            </a:r>
            <a:r>
              <a:rPr lang="en-US" altLang="ko-KR"/>
              <a:t>, </a:t>
            </a:r>
            <a:r>
              <a:rPr lang="ko-KR" altLang="en-US"/>
              <a:t>센서 정보파일은 센서당 한 개씩 존재한다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저장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F0DC59-3405-4ED7-BCDA-7FABDEE9452B}"/>
              </a:ext>
            </a:extLst>
          </p:cNvPr>
          <p:cNvGrpSpPr/>
          <p:nvPr/>
        </p:nvGrpSpPr>
        <p:grpSpPr>
          <a:xfrm>
            <a:off x="1439974" y="4437352"/>
            <a:ext cx="6228370" cy="2160000"/>
            <a:chOff x="1392796" y="4168374"/>
            <a:chExt cx="6228370" cy="2160000"/>
          </a:xfrm>
        </p:grpSpPr>
        <p:pic>
          <p:nvPicPr>
            <p:cNvPr id="4" name="그래픽 3" descr="열린 폴더">
              <a:extLst>
                <a:ext uri="{FF2B5EF4-FFF2-40B4-BE49-F238E27FC236}">
                  <a16:creationId xmlns:a16="http://schemas.microsoft.com/office/drawing/2014/main" id="{AD7F62B3-6DBC-4F98-99A0-2C2AD3192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79712" y="4791174"/>
              <a:ext cx="914400" cy="914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464AEE8-E269-4E70-9916-3678C453F753}"/>
                </a:ext>
              </a:extLst>
            </p:cNvPr>
            <p:cNvSpPr/>
            <p:nvPr/>
          </p:nvSpPr>
          <p:spPr>
            <a:xfrm>
              <a:off x="3913235" y="4168374"/>
              <a:ext cx="3707931" cy="2160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9D2E7CF-D0DF-46CB-AC29-67C34281B623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2894112" y="5248374"/>
              <a:ext cx="10191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</a:ln>
            <a:effectLst/>
          </p:spPr>
        </p:cxnSp>
        <p:pic>
          <p:nvPicPr>
            <p:cNvPr id="11" name="그래픽 10" descr="사원증">
              <a:extLst>
                <a:ext uri="{FF2B5EF4-FFF2-40B4-BE49-F238E27FC236}">
                  <a16:creationId xmlns:a16="http://schemas.microsoft.com/office/drawing/2014/main" id="{D6B56FBA-5532-41CC-9A78-B9E27648F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49143" y="4348454"/>
              <a:ext cx="756000" cy="756000"/>
            </a:xfrm>
            <a:prstGeom prst="rect">
              <a:avLst/>
            </a:prstGeom>
          </p:spPr>
        </p:pic>
        <p:pic>
          <p:nvPicPr>
            <p:cNvPr id="13" name="그래픽 12" descr="모임">
              <a:extLst>
                <a:ext uri="{FF2B5EF4-FFF2-40B4-BE49-F238E27FC236}">
                  <a16:creationId xmlns:a16="http://schemas.microsoft.com/office/drawing/2014/main" id="{2A227F16-20C8-4722-A0A7-6E55A76EE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01218" y="4348454"/>
              <a:ext cx="756000" cy="756000"/>
            </a:xfrm>
            <a:prstGeom prst="rect">
              <a:avLst/>
            </a:prstGeom>
          </p:spPr>
        </p:pic>
        <p:pic>
          <p:nvPicPr>
            <p:cNvPr id="15" name="그래픽 14" descr="전구">
              <a:extLst>
                <a:ext uri="{FF2B5EF4-FFF2-40B4-BE49-F238E27FC236}">
                  <a16:creationId xmlns:a16="http://schemas.microsoft.com/office/drawing/2014/main" id="{6FCCDE1A-D107-4C2F-8D0A-74861C5C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53293" y="4348454"/>
              <a:ext cx="756000" cy="75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5D64AD-AC9C-4A95-A124-E270A35E6388}"/>
                </a:ext>
              </a:extLst>
            </p:cNvPr>
            <p:cNvSpPr txBox="1"/>
            <p:nvPr/>
          </p:nvSpPr>
          <p:spPr>
            <a:xfrm>
              <a:off x="1392796" y="5651938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latin typeface="+mn-ea"/>
                  <a:ea typeface="+mn-ea"/>
                </a:rPr>
                <a:t>/etc/openhab2/items</a:t>
              </a:r>
              <a:endParaRPr lang="ko-KR" altLang="en-US" sz="1400">
                <a:latin typeface="+mn-ea"/>
                <a:ea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74F8BC-740D-436E-9993-0D79D2259183}"/>
                </a:ext>
              </a:extLst>
            </p:cNvPr>
            <p:cNvSpPr txBox="1"/>
            <p:nvPr/>
          </p:nvSpPr>
          <p:spPr>
            <a:xfrm>
              <a:off x="3964471" y="5146034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latin typeface="+mn-ea"/>
                  <a:ea typeface="+mn-ea"/>
                </a:rPr>
                <a:t>sensor.items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58E48F-9477-404E-8DD9-109BCD2C1F04}"/>
                </a:ext>
              </a:extLst>
            </p:cNvPr>
            <p:cNvSpPr txBox="1"/>
            <p:nvPr/>
          </p:nvSpPr>
          <p:spPr>
            <a:xfrm>
              <a:off x="5240623" y="5146034"/>
              <a:ext cx="1050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latin typeface="+mn-ea"/>
                  <a:ea typeface="+mn-ea"/>
                </a:rPr>
                <a:t>group.items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8BADDF-A69B-4093-A75E-A558379F1F8B}"/>
                </a:ext>
              </a:extLst>
            </p:cNvPr>
            <p:cNvSpPr txBox="1"/>
            <p:nvPr/>
          </p:nvSpPr>
          <p:spPr>
            <a:xfrm>
              <a:off x="6463033" y="5146033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latin typeface="+mn-ea"/>
                  <a:ea typeface="+mn-ea"/>
                </a:rPr>
                <a:t>A_info.items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pic>
          <p:nvPicPr>
            <p:cNvPr id="26" name="그래픽 25" descr="사원증">
              <a:extLst>
                <a:ext uri="{FF2B5EF4-FFF2-40B4-BE49-F238E27FC236}">
                  <a16:creationId xmlns:a16="http://schemas.microsoft.com/office/drawing/2014/main" id="{5B26F039-21E9-4E69-9DA2-A962B9BAF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59776" y="5472122"/>
              <a:ext cx="360000" cy="360000"/>
            </a:xfrm>
            <a:prstGeom prst="rect">
              <a:avLst/>
            </a:prstGeom>
          </p:spPr>
        </p:pic>
        <p:pic>
          <p:nvPicPr>
            <p:cNvPr id="27" name="그래픽 26" descr="사원증">
              <a:extLst>
                <a:ext uri="{FF2B5EF4-FFF2-40B4-BE49-F238E27FC236}">
                  <a16:creationId xmlns:a16="http://schemas.microsoft.com/office/drawing/2014/main" id="{42347DD7-5919-462F-979A-09EF2EFA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20212" y="5472122"/>
              <a:ext cx="360000" cy="360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F8A826-56E4-4911-9570-251032AC3B49}"/>
                </a:ext>
              </a:extLst>
            </p:cNvPr>
            <p:cNvSpPr txBox="1"/>
            <p:nvPr/>
          </p:nvSpPr>
          <p:spPr>
            <a:xfrm>
              <a:off x="6905452" y="5896566"/>
              <a:ext cx="213520" cy="257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400"/>
                </a:lnSpc>
              </a:pPr>
              <a:r>
                <a:rPr lang="en-US" altLang="ko-KR" sz="1100" b="1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ts val="400"/>
                </a:lnSpc>
              </a:pPr>
              <a:r>
                <a:rPr lang="en-US" altLang="ko-KR" sz="1100" b="1">
                  <a:latin typeface="+mn-ea"/>
                  <a:ea typeface="+mn-ea"/>
                </a:rPr>
                <a:t>.</a:t>
              </a:r>
            </a:p>
            <a:p>
              <a:pPr algn="l">
                <a:lnSpc>
                  <a:spcPts val="400"/>
                </a:lnSpc>
              </a:pPr>
              <a:r>
                <a:rPr lang="en-US" altLang="ko-KR" sz="1100" b="1">
                  <a:latin typeface="+mn-ea"/>
                  <a:ea typeface="+mn-ea"/>
                </a:rPr>
                <a:t>.</a:t>
              </a:r>
              <a:endParaRPr lang="ko-KR" altLang="en-US" sz="1100" b="1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72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</a:t>
            </a:r>
            <a:r>
              <a:rPr lang="en-US" altLang="ko-KR"/>
              <a:t>: items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444584-8B9F-4304-9887-13B5B2C7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12776"/>
            <a:ext cx="8209839" cy="47525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8A853-4F6A-4B8A-A72E-8F0BB85CD7DF}"/>
              </a:ext>
            </a:extLst>
          </p:cNvPr>
          <p:cNvSpPr/>
          <p:nvPr/>
        </p:nvSpPr>
        <p:spPr>
          <a:xfrm>
            <a:off x="776916" y="2747707"/>
            <a:ext cx="4952994" cy="462600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C1613B-58F0-4339-80BD-1E504E8873A5}"/>
              </a:ext>
            </a:extLst>
          </p:cNvPr>
          <p:cNvSpPr/>
          <p:nvPr/>
        </p:nvSpPr>
        <p:spPr>
          <a:xfrm>
            <a:off x="776916" y="1900009"/>
            <a:ext cx="4952994" cy="462600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9A47F8-5A19-49E2-A54D-2133C089D614}"/>
              </a:ext>
            </a:extLst>
          </p:cNvPr>
          <p:cNvSpPr txBox="1"/>
          <p:nvPr/>
        </p:nvSpPr>
        <p:spPr>
          <a:xfrm>
            <a:off x="6760099" y="2322258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latin typeface="+mn-ea"/>
                <a:ea typeface="+mn-ea"/>
              </a:rPr>
              <a:t>group item</a:t>
            </a:r>
            <a:r>
              <a:rPr lang="ko-KR" altLang="en-US" sz="1050">
                <a:latin typeface="+mn-ea"/>
                <a:ea typeface="+mn-ea"/>
              </a:rPr>
              <a:t>들만 작성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D928AF-B38A-41EA-8B62-B16E0A392F52}"/>
              </a:ext>
            </a:extLst>
          </p:cNvPr>
          <p:cNvCxnSpPr>
            <a:cxnSpLocks/>
          </p:cNvCxnSpPr>
          <p:nvPr/>
        </p:nvCxnSpPr>
        <p:spPr>
          <a:xfrm>
            <a:off x="6066466" y="2474329"/>
            <a:ext cx="70426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033BE0D-A4AA-4944-8183-AFF3BEEBD6CF}"/>
              </a:ext>
            </a:extLst>
          </p:cNvPr>
          <p:cNvCxnSpPr>
            <a:cxnSpLocks/>
          </p:cNvCxnSpPr>
          <p:nvPr/>
        </p:nvCxnSpPr>
        <p:spPr>
          <a:xfrm>
            <a:off x="5602519" y="2655082"/>
            <a:ext cx="11469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4E472A-C568-4306-88A6-E7256F68EA2A}"/>
              </a:ext>
            </a:extLst>
          </p:cNvPr>
          <p:cNvSpPr txBox="1"/>
          <p:nvPr/>
        </p:nvSpPr>
        <p:spPr>
          <a:xfrm>
            <a:off x="6749466" y="2547961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latin typeface="+mn-ea"/>
                <a:ea typeface="+mn-ea"/>
              </a:rPr>
              <a:t>실제 </a:t>
            </a:r>
            <a:r>
              <a:rPr lang="en-US" altLang="ko-KR" sz="1050">
                <a:latin typeface="+mn-ea"/>
                <a:ea typeface="+mn-ea"/>
              </a:rPr>
              <a:t>sensor item</a:t>
            </a:r>
            <a:r>
              <a:rPr lang="ko-KR" altLang="en-US" sz="1050">
                <a:latin typeface="+mn-ea"/>
                <a:ea typeface="+mn-ea"/>
              </a:rPr>
              <a:t>들만 작성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593B6D-7836-4C7B-A94D-3367EBBA450E}"/>
              </a:ext>
            </a:extLst>
          </p:cNvPr>
          <p:cNvCxnSpPr>
            <a:cxnSpLocks/>
          </p:cNvCxnSpPr>
          <p:nvPr/>
        </p:nvCxnSpPr>
        <p:spPr>
          <a:xfrm>
            <a:off x="5623785" y="3300655"/>
            <a:ext cx="11469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895DB9-011A-4BE0-B14A-126450EF2585}"/>
              </a:ext>
            </a:extLst>
          </p:cNvPr>
          <p:cNvSpPr txBox="1"/>
          <p:nvPr/>
        </p:nvSpPr>
        <p:spPr>
          <a:xfrm>
            <a:off x="6760099" y="3161635"/>
            <a:ext cx="16209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latin typeface="+mn-ea"/>
                <a:ea typeface="+mn-ea"/>
              </a:rPr>
              <a:t>센서를 추가함으로 써 </a:t>
            </a:r>
            <a:endParaRPr lang="en-US" altLang="ko-KR" sz="1050">
              <a:latin typeface="+mn-ea"/>
              <a:ea typeface="+mn-ea"/>
            </a:endParaRPr>
          </a:p>
          <a:p>
            <a:pPr algn="l"/>
            <a:r>
              <a:rPr lang="ko-KR" altLang="en-US" sz="1050">
                <a:latin typeface="+mn-ea"/>
                <a:ea typeface="+mn-ea"/>
              </a:rPr>
              <a:t>만들어진 센서정보 파일</a:t>
            </a:r>
          </a:p>
        </p:txBody>
      </p:sp>
    </p:spTree>
    <p:extLst>
      <p:ext uri="{BB962C8B-B14F-4D97-AF65-F5344CB8AC3E}">
        <p14:creationId xmlns:p14="http://schemas.microsoft.com/office/powerpoint/2010/main" val="23634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</a:t>
            </a:r>
            <a:r>
              <a:rPr lang="en-US" altLang="ko-KR"/>
              <a:t>: items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19BEBEF-C634-475B-BE87-40507727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demo.items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demo_group.items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Wind.items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06B852-D22C-4904-A8CA-7DB16F323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3140968"/>
            <a:ext cx="7286625" cy="1543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A89C8E-D67C-4CA7-B641-70EEC1B4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5301208"/>
            <a:ext cx="7286625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07675F-BCB6-4C84-A1FC-7A58DC8B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1556792"/>
            <a:ext cx="72866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</a:t>
            </a:r>
            <a:r>
              <a:rPr lang="en-US" altLang="ko-KR"/>
              <a:t>: sitemap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19BEBEF-C634-475B-BE87-40507727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groupTest.sitemap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71596-FA78-4B83-873E-9D0BBFAC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0" y="1700808"/>
            <a:ext cx="8041769" cy="28803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9D533B-777A-4130-848F-23512D516AB2}"/>
              </a:ext>
            </a:extLst>
          </p:cNvPr>
          <p:cNvSpPr/>
          <p:nvPr/>
        </p:nvSpPr>
        <p:spPr>
          <a:xfrm>
            <a:off x="1414281" y="3047694"/>
            <a:ext cx="3960440" cy="115212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6538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</a:t>
            </a:r>
            <a:r>
              <a:rPr lang="en-US" altLang="ko-KR"/>
              <a:t>: </a:t>
            </a:r>
            <a:r>
              <a:rPr lang="ko-KR" altLang="en-US"/>
              <a:t>모니터링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19BEBEF-C634-475B-BE87-40507727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7B299-E9F8-4768-B97F-AB022696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9" y="1412776"/>
            <a:ext cx="8130821" cy="345516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203A83-8914-45D2-97F0-72614CE9BF7C}"/>
              </a:ext>
            </a:extLst>
          </p:cNvPr>
          <p:cNvSpPr/>
          <p:nvPr/>
        </p:nvSpPr>
        <p:spPr>
          <a:xfrm>
            <a:off x="4824412" y="3140360"/>
            <a:ext cx="3960440" cy="115212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3717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센서의 정보 </a:t>
            </a:r>
            <a:r>
              <a:rPr lang="en-US" altLang="ko-KR"/>
              <a:t>: </a:t>
            </a:r>
            <a:r>
              <a:rPr lang="ko-KR" altLang="en-US"/>
              <a:t>모니터링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19BEBEF-C634-475B-BE87-40507727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4FB80-32EB-4C45-B90C-9E012A52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21" y="1556792"/>
            <a:ext cx="8157929" cy="33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센서의 정보를 </a:t>
            </a:r>
            <a:r>
              <a:rPr lang="en-US" altLang="ko-KR"/>
              <a:t>odroid</a:t>
            </a:r>
            <a:r>
              <a:rPr lang="ko-KR" altLang="en-US"/>
              <a:t>에 저장</a:t>
            </a:r>
            <a:endParaRPr lang="en-US" altLang="ko-KR"/>
          </a:p>
          <a:p>
            <a:pPr lvl="1"/>
            <a:r>
              <a:rPr lang="ko-KR" altLang="en-US"/>
              <a:t>어디에 저장할 것인가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어느 데이터를 저장할 것인가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어떤 프로토콜을 사용할 것인가</a:t>
            </a:r>
            <a:r>
              <a:rPr lang="en-US" altLang="ko-KR"/>
              <a:t>?</a:t>
            </a:r>
          </a:p>
          <a:p>
            <a:r>
              <a:rPr lang="en-US" altLang="ko-KR"/>
              <a:t>JSON</a:t>
            </a:r>
            <a:r>
              <a:rPr lang="ko-KR" altLang="en-US"/>
              <a:t>타입 데이터 </a:t>
            </a:r>
            <a:r>
              <a:rPr lang="en-US" altLang="ko-KR"/>
              <a:t>- opcode</a:t>
            </a:r>
            <a:r>
              <a:rPr lang="ko-KR" altLang="en-US"/>
              <a:t>형식</a:t>
            </a:r>
            <a:endParaRPr lang="en-US" altLang="ko-KR"/>
          </a:p>
          <a:p>
            <a:r>
              <a:rPr lang="en-US" altLang="ko-KR"/>
              <a:t>Group</a:t>
            </a:r>
          </a:p>
          <a:p>
            <a:pPr lvl="1"/>
            <a:r>
              <a:rPr lang="ko-KR" altLang="en-US"/>
              <a:t>여러개의 </a:t>
            </a:r>
            <a:r>
              <a:rPr lang="en-US" altLang="ko-KR"/>
              <a:t>item</a:t>
            </a:r>
            <a:r>
              <a:rPr lang="ko-KR" altLang="en-US"/>
              <a:t>을 이용해 </a:t>
            </a:r>
            <a:r>
              <a:rPr lang="en-US" altLang="ko-KR"/>
              <a:t>rule</a:t>
            </a:r>
            <a:r>
              <a:rPr lang="ko-KR" altLang="en-US"/>
              <a:t>을 적용할 수 있는가</a:t>
            </a:r>
            <a:r>
              <a:rPr lang="en-US" altLang="ko-KR"/>
              <a:t>?</a:t>
            </a:r>
          </a:p>
          <a:p>
            <a:r>
              <a:rPr lang="en-US" altLang="ko-KR" strike="sngStrike">
                <a:solidFill>
                  <a:schemeClr val="bg1">
                    <a:lumMod val="75000"/>
                  </a:schemeClr>
                </a:solidFill>
              </a:rPr>
              <a:t>sitemap</a:t>
            </a:r>
            <a:r>
              <a:rPr lang="ko-KR" altLang="en-US" strike="sngStrike">
                <a:solidFill>
                  <a:schemeClr val="bg1">
                    <a:lumMod val="75000"/>
                  </a:schemeClr>
                </a:solidFill>
              </a:rPr>
              <a:t>내 작성 시 파싱해줄 파서 설계</a:t>
            </a:r>
            <a:r>
              <a:rPr lang="en-US" altLang="ko-KR" strike="sngStrike">
                <a:solidFill>
                  <a:schemeClr val="bg1">
                    <a:lumMod val="75000"/>
                  </a:schemeClr>
                </a:solidFill>
              </a:rPr>
              <a:t>(x)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시도해야 할 과제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조건문 구체적으로 작성</a:t>
            </a:r>
            <a:endParaRPr lang="en-US" altLang="ko-KR"/>
          </a:p>
          <a:p>
            <a:pPr lvl="1"/>
            <a:r>
              <a:rPr lang="en-US" altLang="ko-KR"/>
              <a:t>group, sitemap </a:t>
            </a:r>
            <a:r>
              <a:rPr lang="ko-KR" altLang="en-US"/>
              <a:t>파일 또한 중복되지 않도록</a:t>
            </a:r>
            <a:endParaRPr lang="en-US" altLang="ko-KR"/>
          </a:p>
          <a:p>
            <a:pPr lvl="1"/>
            <a:r>
              <a:rPr lang="ko-KR" altLang="en-US"/>
              <a:t>코드 정리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센서 정보 데이터를 보내는 것</a:t>
            </a:r>
            <a:endParaRPr lang="en-US" altLang="ko-KR"/>
          </a:p>
          <a:p>
            <a:pPr lvl="1"/>
            <a:r>
              <a:rPr lang="ko-KR" altLang="en-US"/>
              <a:t>각종 정보들 또한 프로토콜을 만들어 보내는가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어느 방법을 사용하여 보낼 것인가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정보 내용 수정은 어떻게 할 것인가</a:t>
            </a:r>
            <a:r>
              <a:rPr lang="en-US" altLang="ko-KR"/>
              <a:t>?</a:t>
            </a:r>
          </a:p>
          <a:p>
            <a:pPr lvl="2"/>
            <a:r>
              <a:rPr lang="ko-KR" altLang="en-US"/>
              <a:t>테스트는 성공</a:t>
            </a:r>
            <a:r>
              <a:rPr lang="en-US" altLang="ko-KR"/>
              <a:t>, </a:t>
            </a:r>
            <a:r>
              <a:rPr lang="ko-KR" altLang="en-US"/>
              <a:t>아직 완성은 안되었음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시도해야 할 과제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1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LPWA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회 전송가능한 데이터의 최대크기</a:t>
            </a:r>
            <a:endParaRPr lang="en-US" altLang="ko-KR"/>
          </a:p>
          <a:p>
            <a:pPr lvl="1"/>
            <a:r>
              <a:rPr lang="en-US" altLang="ko-KR"/>
              <a:t>~65byte </a:t>
            </a:r>
          </a:p>
          <a:p>
            <a:pPr lvl="1"/>
            <a:r>
              <a:rPr lang="en-US" altLang="ko-KR"/>
              <a:t>JSON</a:t>
            </a:r>
            <a:r>
              <a:rPr lang="ko-KR" altLang="en-US"/>
              <a:t>형식의 데이터는 전송하기 어려움</a:t>
            </a:r>
            <a:r>
              <a:rPr lang="en-US" altLang="ko-KR"/>
              <a:t>..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LPWA : </a:t>
            </a:r>
            <a:r>
              <a:rPr lang="ko-KR" altLang="en-US"/>
              <a:t>전송가능한 데이터 크기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98D7C7-B257-47D8-BACE-2A07882BFB52}"/>
              </a:ext>
            </a:extLst>
          </p:cNvPr>
          <p:cNvSpPr/>
          <p:nvPr/>
        </p:nvSpPr>
        <p:spPr>
          <a:xfrm>
            <a:off x="1331640" y="2564904"/>
            <a:ext cx="4176464" cy="1954381"/>
          </a:xfrm>
          <a:prstGeom prst="rect">
            <a:avLst/>
          </a:prstGeom>
          <a:solidFill>
            <a:srgbClr val="FFC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JSON </a:t>
            </a:r>
            <a:r>
              <a:rPr lang="ko-KR" altLang="en-US" sz="1100">
                <a:latin typeface="+mj-ea"/>
                <a:ea typeface="+mj-ea"/>
              </a:rPr>
              <a:t>형식의 데이터</a:t>
            </a:r>
            <a:endParaRPr lang="en-US" altLang="ko-KR" sz="1100">
              <a:latin typeface="+mj-ea"/>
              <a:ea typeface="+mj-ea"/>
            </a:endParaRPr>
          </a:p>
          <a:p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“item” 		( </a:t>
            </a:r>
            <a:r>
              <a:rPr lang="ko-KR" altLang="en-US" sz="1100">
                <a:latin typeface="+mj-ea"/>
                <a:ea typeface="+mj-ea"/>
              </a:rPr>
              <a:t>아이템의 종류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“ItemName”	(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설정한 </a:t>
            </a:r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item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이름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</a:t>
            </a:r>
            <a:r>
              <a:rPr lang="en-US" altLang="ko-KR" sz="1100">
                <a:latin typeface="+mj-ea"/>
                <a:ea typeface="+mj-ea"/>
              </a:rPr>
              <a:t>“iconType”	( </a:t>
            </a:r>
            <a:r>
              <a:rPr lang="ko-KR" altLang="en-US" sz="1100">
                <a:latin typeface="+mj-ea"/>
                <a:ea typeface="+mj-ea"/>
              </a:rPr>
              <a:t>설정하고자 하는 아이콘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“groupName”	( </a:t>
            </a:r>
            <a:r>
              <a:rPr lang="ko-KR" altLang="en-US" sz="1100">
                <a:latin typeface="+mj-ea"/>
                <a:ea typeface="+mj-ea"/>
              </a:rPr>
              <a:t>만들어 둔 </a:t>
            </a:r>
            <a:r>
              <a:rPr lang="en-US" altLang="ko-KR" sz="1100">
                <a:latin typeface="+mj-ea"/>
                <a:ea typeface="+mj-ea"/>
              </a:rPr>
              <a:t>group </a:t>
            </a:r>
            <a:r>
              <a:rPr lang="ko-KR" altLang="en-US" sz="1100">
                <a:latin typeface="+mj-ea"/>
                <a:ea typeface="+mj-ea"/>
              </a:rPr>
              <a:t>이름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혹은 </a:t>
            </a:r>
            <a:r>
              <a:rPr lang="en-US" altLang="ko-KR" sz="1100">
                <a:latin typeface="+mj-ea"/>
                <a:ea typeface="+mj-ea"/>
              </a:rPr>
              <a:t>all )</a:t>
            </a:r>
          </a:p>
          <a:p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  “brokerName”	( </a:t>
            </a:r>
            <a:r>
              <a:rPr kumimoji="1" lang="ko-KR" altLang="en-US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설정한 </a:t>
            </a:r>
            <a:r>
              <a:rPr kumimoji="1" lang="en-US" altLang="ko-KR" sz="1100" b="0" i="0" u="none" strike="noStrike" cap="none" normalizeH="0" baseline="0">
                <a:ln>
                  <a:noFill/>
                </a:ln>
                <a:latin typeface="+mj-ea"/>
                <a:ea typeface="+mj-ea"/>
              </a:rPr>
              <a:t>broker </a:t>
            </a:r>
            <a:r>
              <a:rPr lang="ko-KR" altLang="en-US" sz="1100">
                <a:latin typeface="+mj-ea"/>
                <a:ea typeface="+mj-ea"/>
              </a:rPr>
              <a:t>이름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“direction”	( inbound / outbound )</a:t>
            </a:r>
          </a:p>
          <a:p>
            <a:r>
              <a:rPr lang="en-US" altLang="ko-KR" sz="1100">
                <a:latin typeface="+mj-ea"/>
                <a:ea typeface="+mj-ea"/>
              </a:rPr>
              <a:t>  “topic”		( </a:t>
            </a:r>
            <a:r>
              <a:rPr lang="ko-KR" altLang="en-US" sz="1100">
                <a:latin typeface="+mj-ea"/>
                <a:ea typeface="+mj-ea"/>
              </a:rPr>
              <a:t>토픽명 </a:t>
            </a:r>
            <a:r>
              <a:rPr lang="en-US" altLang="ko-KR" sz="1100">
                <a:latin typeface="+mj-ea"/>
                <a:ea typeface="+mj-ea"/>
              </a:rPr>
              <a:t>)</a:t>
            </a:r>
          </a:p>
          <a:p>
            <a:r>
              <a:rPr lang="en-US" altLang="ko-KR" sz="1100">
                <a:latin typeface="+mj-ea"/>
                <a:ea typeface="+mj-ea"/>
              </a:rPr>
              <a:t>  “_type”		( state / command ) </a:t>
            </a:r>
          </a:p>
          <a:p>
            <a:r>
              <a:rPr lang="en-US" altLang="ko-KR" sz="1100">
                <a:latin typeface="+mj-ea"/>
                <a:ea typeface="+mj-ea"/>
              </a:rPr>
              <a:t>  “trans”		( ON / OFF / default / .... )</a:t>
            </a: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26E03E-C3C4-4B4E-8FF2-B27C2CA5254F}"/>
              </a:ext>
            </a:extLst>
          </p:cNvPr>
          <p:cNvSpPr/>
          <p:nvPr/>
        </p:nvSpPr>
        <p:spPr>
          <a:xfrm>
            <a:off x="5652120" y="2564904"/>
            <a:ext cx="720080" cy="1954381"/>
          </a:xfrm>
          <a:prstGeom prst="rightBrace">
            <a:avLst>
              <a:gd name="adj1" fmla="val 14947"/>
              <a:gd name="adj2" fmla="val 50488"/>
            </a:avLst>
          </a:prstGeom>
          <a:noFill/>
          <a:ln w="6350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F29E-E4DC-4A86-BFC9-0030474EC79F}"/>
              </a:ext>
            </a:extLst>
          </p:cNvPr>
          <p:cNvSpPr txBox="1"/>
          <p:nvPr/>
        </p:nvSpPr>
        <p:spPr>
          <a:xfrm>
            <a:off x="6516216" y="340925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+mn-ea"/>
                <a:ea typeface="+mn-ea"/>
              </a:rPr>
              <a:t>65byte </a:t>
            </a:r>
            <a:r>
              <a:rPr lang="ko-KR" altLang="en-US" sz="1400">
                <a:latin typeface="+mn-ea"/>
                <a:ea typeface="+mn-ea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5048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 형식이 아닌 이진수로 데이터를 보냄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보내는 </a:t>
            </a:r>
            <a:r>
              <a:rPr lang="ko-KR" altLang="en-US">
                <a:solidFill>
                  <a:srgbClr val="FF0000"/>
                </a:solidFill>
              </a:rPr>
              <a:t>데이터의 용량 ↓ ↓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en-US" altLang="ko-KR" sz="1600"/>
              <a:t>ex : 1000000000011010...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→ </a:t>
            </a:r>
            <a:r>
              <a:rPr lang="en-US" altLang="ko-KR"/>
              <a:t>binary code</a:t>
            </a:r>
            <a:endParaRPr lang="ko-KR" altLang="en-US" dirty="0"/>
          </a:p>
        </p:txBody>
      </p:sp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E5806309-9557-49FE-AF93-49EE6A7EF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32" y="3138253"/>
            <a:ext cx="914400" cy="914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4FBE1F-454F-4A19-85A7-2DEC48E04A9F}"/>
              </a:ext>
            </a:extLst>
          </p:cNvPr>
          <p:cNvSpPr/>
          <p:nvPr/>
        </p:nvSpPr>
        <p:spPr>
          <a:xfrm>
            <a:off x="2339752" y="3214926"/>
            <a:ext cx="1512168" cy="7694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>
                <a:latin typeface="+mn-ea"/>
                <a:ea typeface="+mn-ea"/>
              </a:rPr>
              <a:t>“key1”: “value1”</a:t>
            </a:r>
          </a:p>
          <a:p>
            <a:pPr algn="ctr"/>
            <a:r>
              <a:rPr lang="en-US" altLang="ko-KR" sz="1100">
                <a:latin typeface="+mn-ea"/>
              </a:rPr>
              <a:t>“key2”: “value2”</a:t>
            </a:r>
            <a:endParaRPr kumimoji="1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>
                <a:latin typeface="+mn-ea"/>
              </a:rPr>
              <a:t>“key3”: “value3”</a:t>
            </a:r>
            <a:endParaRPr lang="en-US" altLang="ko-KR" sz="1100">
              <a:latin typeface="+mn-ea"/>
              <a:ea typeface="+mn-ea"/>
            </a:endParaRPr>
          </a:p>
          <a:p>
            <a:pPr algn="ctr"/>
            <a:r>
              <a:rPr lang="en-US" altLang="ko-KR" sz="1100">
                <a:latin typeface="+mn-ea"/>
                <a:ea typeface="+mn-ea"/>
              </a:rPr>
              <a:t>…</a:t>
            </a:r>
            <a:endParaRPr lang="ko-KR" altLang="en-US" sz="1100">
              <a:latin typeface="+mn-ea"/>
            </a:endParaRPr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DAEFF698-FAF4-4D54-A413-3C0126A15482}"/>
              </a:ext>
            </a:extLst>
          </p:cNvPr>
          <p:cNvSpPr/>
          <p:nvPr/>
        </p:nvSpPr>
        <p:spPr>
          <a:xfrm>
            <a:off x="4320356" y="3415433"/>
            <a:ext cx="1008112" cy="360040"/>
          </a:xfrm>
          <a:prstGeom prst="stripedRightArrow">
            <a:avLst>
              <a:gd name="adj1" fmla="val 55291"/>
              <a:gd name="adj2" fmla="val 63228"/>
            </a:avLst>
          </a:prstGeom>
          <a:solidFill>
            <a:schemeClr val="tx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1" name="그래픽 20" descr="문서">
            <a:extLst>
              <a:ext uri="{FF2B5EF4-FFF2-40B4-BE49-F238E27FC236}">
                <a16:creationId xmlns:a16="http://schemas.microsoft.com/office/drawing/2014/main" id="{3D2AC643-B0F6-4B2A-B144-24EA974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32" y="4725144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85B276-64F0-4B0F-BC22-051574664ABF}"/>
              </a:ext>
            </a:extLst>
          </p:cNvPr>
          <p:cNvSpPr/>
          <p:nvPr/>
        </p:nvSpPr>
        <p:spPr>
          <a:xfrm>
            <a:off x="2339752" y="5043368"/>
            <a:ext cx="1512168" cy="26161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>
                <a:latin typeface="+mn-ea"/>
              </a:rPr>
              <a:t>100001110...</a:t>
            </a:r>
            <a:endParaRPr lang="ko-KR" altLang="en-US" sz="1100">
              <a:latin typeface="+mn-ea"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92712BA4-61EB-47FA-B1C6-A691617C9874}"/>
              </a:ext>
            </a:extLst>
          </p:cNvPr>
          <p:cNvSpPr/>
          <p:nvPr/>
        </p:nvSpPr>
        <p:spPr>
          <a:xfrm>
            <a:off x="4320356" y="4984596"/>
            <a:ext cx="1008112" cy="360040"/>
          </a:xfrm>
          <a:prstGeom prst="stripedRightArrow">
            <a:avLst>
              <a:gd name="adj1" fmla="val 55291"/>
              <a:gd name="adj2" fmla="val 63228"/>
            </a:avLst>
          </a:prstGeom>
          <a:solidFill>
            <a:schemeClr val="tx1">
              <a:alpha val="3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25" name="그래픽 24" descr="컴퓨터">
            <a:extLst>
              <a:ext uri="{FF2B5EF4-FFF2-40B4-BE49-F238E27FC236}">
                <a16:creationId xmlns:a16="http://schemas.microsoft.com/office/drawing/2014/main" id="{65EA27A6-710D-4C7B-BD17-DF4D01B52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5384" y="3084825"/>
            <a:ext cx="914400" cy="914400"/>
          </a:xfrm>
          <a:prstGeom prst="rect">
            <a:avLst/>
          </a:prstGeom>
        </p:spPr>
      </p:pic>
      <p:pic>
        <p:nvPicPr>
          <p:cNvPr id="26" name="그래픽 25" descr="컴퓨터">
            <a:extLst>
              <a:ext uri="{FF2B5EF4-FFF2-40B4-BE49-F238E27FC236}">
                <a16:creationId xmlns:a16="http://schemas.microsoft.com/office/drawing/2014/main" id="{64C72B9E-2186-4558-BBAC-A19833C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8835" y="470741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2656AD-1472-4939-9860-0B9464F861F9}"/>
              </a:ext>
            </a:extLst>
          </p:cNvPr>
          <p:cNvSpPr txBox="1"/>
          <p:nvPr/>
        </p:nvSpPr>
        <p:spPr>
          <a:xfrm>
            <a:off x="4430871" y="3815462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+mn-ea"/>
                <a:ea typeface="+mn-ea"/>
              </a:rPr>
              <a:t>65byte </a:t>
            </a:r>
            <a:r>
              <a:rPr lang="ko-KR" altLang="en-US" sz="1100">
                <a:latin typeface="+mn-ea"/>
              </a:rPr>
              <a:t>↑</a:t>
            </a:r>
            <a:r>
              <a:rPr lang="en-US" altLang="ko-KR" sz="1100">
                <a:latin typeface="+mn-ea"/>
                <a:ea typeface="+mn-ea"/>
              </a:rPr>
              <a:t> 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27B6FE-6BB8-4405-B66A-9F5C58B90D04}"/>
              </a:ext>
            </a:extLst>
          </p:cNvPr>
          <p:cNvSpPr txBox="1"/>
          <p:nvPr/>
        </p:nvSpPr>
        <p:spPr>
          <a:xfrm>
            <a:off x="4180260" y="5399638"/>
            <a:ext cx="1390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  <a:latin typeface="+mn-ea"/>
                <a:ea typeface="+mn-ea"/>
              </a:rPr>
              <a:t>20byte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↓ </a:t>
            </a:r>
            <a:r>
              <a:rPr lang="en-US" altLang="ko-KR" sz="1100">
                <a:latin typeface="+mn-ea"/>
                <a:ea typeface="+mn-ea"/>
              </a:rPr>
              <a:t>+ topic 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033A8-E3AA-4B1C-9508-116A1941515E}"/>
              </a:ext>
            </a:extLst>
          </p:cNvPr>
          <p:cNvSpPr txBox="1"/>
          <p:nvPr/>
        </p:nvSpPr>
        <p:spPr>
          <a:xfrm>
            <a:off x="1115616" y="278092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JSON )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58ED24-7844-4225-941D-E5F4B93FEFEB}"/>
              </a:ext>
            </a:extLst>
          </p:cNvPr>
          <p:cNvSpPr txBox="1"/>
          <p:nvPr/>
        </p:nvSpPr>
        <p:spPr>
          <a:xfrm>
            <a:off x="1115616" y="4421959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Binary code )</a:t>
            </a:r>
            <a:endParaRPr lang="ko-KR" altLang="en-US" sz="1100">
              <a:latin typeface="+mn-ea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19D82E-C30F-4D77-BCBF-3D0B426E12C2}"/>
              </a:ext>
            </a:extLst>
          </p:cNvPr>
          <p:cNvSpPr/>
          <p:nvPr/>
        </p:nvSpPr>
        <p:spPr>
          <a:xfrm>
            <a:off x="7016650" y="4640506"/>
            <a:ext cx="1512168" cy="110799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latin typeface="+mn-ea"/>
              </a:rPr>
              <a:t>data = 100001110...</a:t>
            </a:r>
          </a:p>
          <a:p>
            <a:r>
              <a:rPr lang="en-US" altLang="ko-KR" sz="1100">
                <a:latin typeface="+mn-ea"/>
              </a:rPr>
              <a:t>IF data[0:2] = 10</a:t>
            </a:r>
          </a:p>
          <a:p>
            <a:r>
              <a:rPr lang="en-US" altLang="ko-KR" sz="1100">
                <a:latin typeface="+mn-ea"/>
              </a:rPr>
              <a:t>{</a:t>
            </a:r>
          </a:p>
          <a:p>
            <a:r>
              <a:rPr lang="en-US" altLang="ko-KR" sz="1100">
                <a:latin typeface="+mn-ea"/>
              </a:rPr>
              <a:t>   item = “string”</a:t>
            </a:r>
          </a:p>
          <a:p>
            <a:r>
              <a:rPr lang="en-US" altLang="ko-KR" sz="1100">
                <a:latin typeface="+mn-ea"/>
              </a:rPr>
              <a:t>}</a:t>
            </a:r>
          </a:p>
          <a:p>
            <a:r>
              <a:rPr lang="en-US" altLang="ko-KR" sz="1100">
                <a:latin typeface="+mn-ea"/>
              </a:rPr>
              <a:t>...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F3792B-8ADE-4F7E-A0A7-3A8B8BD5C9A9}"/>
              </a:ext>
            </a:extLst>
          </p:cNvPr>
          <p:cNvSpPr/>
          <p:nvPr/>
        </p:nvSpPr>
        <p:spPr>
          <a:xfrm>
            <a:off x="7016650" y="3326581"/>
            <a:ext cx="1512168" cy="43088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>
                <a:latin typeface="+mn-ea"/>
              </a:rPr>
              <a:t>item = value1</a:t>
            </a:r>
          </a:p>
          <a:p>
            <a:r>
              <a:rPr lang="en-US" altLang="ko-KR" sz="1100">
                <a:latin typeface="+mn-ea"/>
              </a:rPr>
              <a:t>...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E96BDD-8A65-4FD9-A133-0D4AC0C0BA82}"/>
              </a:ext>
            </a:extLst>
          </p:cNvPr>
          <p:cNvSpPr/>
          <p:nvPr/>
        </p:nvSpPr>
        <p:spPr>
          <a:xfrm>
            <a:off x="4139952" y="3084825"/>
            <a:ext cx="1368152" cy="28644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6888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데이터를 보낼 때의 프로토콜 설계</a:t>
            </a:r>
            <a:endParaRPr lang="en-US" altLang="ko-KR"/>
          </a:p>
          <a:p>
            <a:pPr lvl="1"/>
            <a:r>
              <a:rPr lang="en-US" altLang="ko-KR"/>
              <a:t>topic</a:t>
            </a:r>
            <a:r>
              <a:rPr lang="ko-KR" altLang="en-US"/>
              <a:t>의 경우 </a:t>
            </a:r>
            <a:r>
              <a:rPr lang="en-US" altLang="ko-KR"/>
              <a:t>binary code </a:t>
            </a:r>
            <a:r>
              <a:rPr lang="ko-KR" altLang="en-US"/>
              <a:t>뒤에 문자열로 붙여 보냄</a:t>
            </a:r>
            <a:endParaRPr lang="en-US" altLang="ko-KR"/>
          </a:p>
          <a:p>
            <a:pPr lvl="2"/>
            <a:r>
              <a:rPr lang="ko-KR" altLang="en-US"/>
              <a:t>문자열이 몇 글자</a:t>
            </a:r>
            <a:r>
              <a:rPr lang="en-US" altLang="ko-KR"/>
              <a:t>, </a:t>
            </a:r>
            <a:r>
              <a:rPr lang="ko-KR" altLang="en-US"/>
              <a:t>어떤 글자로 올지 특정하기 어려움 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전송 할 데이터의 구조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FB9F8F-D3C1-4AF7-BC05-9E72D842854D}"/>
              </a:ext>
            </a:extLst>
          </p:cNvPr>
          <p:cNvGrpSpPr/>
          <p:nvPr/>
        </p:nvGrpSpPr>
        <p:grpSpPr>
          <a:xfrm>
            <a:off x="683568" y="2610629"/>
            <a:ext cx="8165979" cy="3482667"/>
            <a:chOff x="683568" y="2610629"/>
            <a:chExt cx="8165979" cy="34826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E67E0E5-0B84-4342-8235-B84BE70C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2610629"/>
              <a:ext cx="8165979" cy="3482667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3C22FED-98BD-44A4-B154-D0517CA82E20}"/>
                </a:ext>
              </a:extLst>
            </p:cNvPr>
            <p:cNvCxnSpPr>
              <a:cxnSpLocks/>
            </p:cNvCxnSpPr>
            <p:nvPr/>
          </p:nvCxnSpPr>
          <p:spPr>
            <a:xfrm>
              <a:off x="5048348" y="2610629"/>
              <a:ext cx="0" cy="80913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3214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클라이언트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 sz="1600"/>
              <a:t>가장 앞에 </a:t>
            </a:r>
            <a:r>
              <a:rPr lang="en-US" altLang="ko-KR" sz="1600"/>
              <a:t>‘1’</a:t>
            </a:r>
            <a:r>
              <a:rPr lang="ko-KR" altLang="en-US" sz="1600"/>
              <a:t>은 서두에 오는 </a:t>
            </a:r>
            <a:r>
              <a:rPr lang="en-US" altLang="ko-KR" sz="1600"/>
              <a:t>0</a:t>
            </a:r>
            <a:r>
              <a:rPr lang="ko-KR" altLang="en-US" sz="1600"/>
              <a:t>을 생략하지 않도록 임의로 작성해준 </a:t>
            </a:r>
            <a:r>
              <a:rPr lang="en-US" altLang="ko-KR" sz="1600"/>
              <a:t>bit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클라이언트 </a:t>
            </a:r>
            <a:r>
              <a:rPr lang="en-US" altLang="ko-KR"/>
              <a:t>(</a:t>
            </a:r>
            <a:r>
              <a:rPr lang="ko-KR" altLang="en-US"/>
              <a:t>센서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75D43-F156-4FBA-A7FB-A66307C0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2057400"/>
            <a:ext cx="5629275" cy="48006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318FF25-5AEA-4E4E-ACE5-E3096910FC86}"/>
              </a:ext>
            </a:extLst>
          </p:cNvPr>
          <p:cNvSpPr/>
          <p:nvPr/>
        </p:nvSpPr>
        <p:spPr>
          <a:xfrm>
            <a:off x="2906580" y="5075948"/>
            <a:ext cx="144016" cy="288032"/>
          </a:xfrm>
          <a:prstGeom prst="ellipse">
            <a:avLst/>
          </a:prstGeom>
          <a:noFill/>
          <a:ln w="28575" cap="flat" cmpd="sng" algn="ctr">
            <a:solidFill>
              <a:schemeClr val="tx1">
                <a:alpha val="5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09B28A-A869-4829-A80C-54D7B540A469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47665" y="2057401"/>
            <a:ext cx="1380006" cy="30607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4707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13958ED-261E-4D76-9299-93DB9273CE9F}"/>
              </a:ext>
            </a:extLst>
          </p:cNvPr>
          <p:cNvSpPr/>
          <p:nvPr/>
        </p:nvSpPr>
        <p:spPr>
          <a:xfrm>
            <a:off x="1006370" y="2636912"/>
            <a:ext cx="7598078" cy="1703864"/>
          </a:xfrm>
          <a:prstGeom prst="rect">
            <a:avLst/>
          </a:prstGeom>
          <a:solidFill>
            <a:srgbClr val="FFC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/>
              <a:t>bin ( </a:t>
            </a:r>
            <a:r>
              <a:rPr lang="ko-KR" altLang="en-US"/>
              <a:t>이진수 값</a:t>
            </a:r>
            <a:r>
              <a:rPr lang="en-US" altLang="ko-KR"/>
              <a:t> ) : </a:t>
            </a:r>
            <a:r>
              <a:rPr lang="ko-KR" altLang="en-US"/>
              <a:t>자료형이 </a:t>
            </a:r>
            <a:r>
              <a:rPr lang="en-US" altLang="ko-KR"/>
              <a:t>String.</a:t>
            </a:r>
          </a:p>
          <a:p>
            <a:pPr lvl="1"/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먼저 이진수 값을 정수화 시킨 후</a:t>
            </a:r>
            <a:r>
              <a:rPr lang="en-US" altLang="ko-KR"/>
              <a:t> String</a:t>
            </a:r>
            <a:r>
              <a:rPr lang="ko-KR" altLang="en-US"/>
              <a:t>으로 변환하여 보내는 것이 </a:t>
            </a:r>
            <a:r>
              <a:rPr lang="en-US" altLang="ko-KR"/>
              <a:t>byte</a:t>
            </a:r>
            <a:r>
              <a:rPr lang="ko-KR" altLang="en-US"/>
              <a:t>값을 덜 차지한다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보내는 데이터 </a:t>
            </a:r>
            <a:r>
              <a:rPr lang="en-US" altLang="ko-KR"/>
              <a:t>: </a:t>
            </a:r>
            <a:r>
              <a:rPr lang="ko-KR" altLang="en-US"/>
              <a:t>정수값 </a:t>
            </a:r>
            <a:r>
              <a:rPr lang="en-US" altLang="ko-KR" sz="1800"/>
              <a:t>(</a:t>
            </a:r>
            <a:r>
              <a:rPr lang="ko-KR" altLang="en-US" sz="1800"/>
              <a:t>단</a:t>
            </a:r>
            <a:r>
              <a:rPr lang="en-US" altLang="ko-KR" sz="1800"/>
              <a:t>, </a:t>
            </a:r>
            <a:r>
              <a:rPr lang="ko-KR" altLang="en-US" sz="1800"/>
              <a:t>자료형은</a:t>
            </a:r>
            <a:r>
              <a:rPr lang="en-US" altLang="ko-KR" sz="1800"/>
              <a:t> string)</a:t>
            </a:r>
            <a:r>
              <a:rPr lang="en-US" altLang="ko-KR"/>
              <a:t> , topic</a:t>
            </a:r>
          </a:p>
          <a:p>
            <a:pPr lvl="2"/>
            <a:r>
              <a:rPr lang="ko-KR" altLang="en-US"/>
              <a:t>두 문자열은 </a:t>
            </a:r>
            <a:r>
              <a:rPr lang="en-US" altLang="ko-KR"/>
              <a:t>( , ) </a:t>
            </a:r>
            <a:r>
              <a:rPr lang="ko-KR" altLang="en-US"/>
              <a:t>로 구분</a:t>
            </a:r>
            <a:r>
              <a:rPr lang="en-US" altLang="ko-KR"/>
              <a:t>.</a:t>
            </a:r>
            <a:r>
              <a:rPr lang="ko-KR" altLang="en-US"/>
              <a:t> 서버에서 </a:t>
            </a:r>
            <a:r>
              <a:rPr lang="en-US" altLang="ko-KR"/>
              <a:t>split </a:t>
            </a:r>
            <a:r>
              <a:rPr lang="ko-KR" altLang="en-US"/>
              <a:t>메소드로 배열화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전송 할 데이터의 구조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8EF66-086A-4E84-BF93-7D59064C4917}"/>
              </a:ext>
            </a:extLst>
          </p:cNvPr>
          <p:cNvSpPr txBox="1"/>
          <p:nvPr/>
        </p:nvSpPr>
        <p:spPr>
          <a:xfrm>
            <a:off x="1611791" y="3068960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+mn-ea"/>
                <a:ea typeface="+mn-ea"/>
              </a:rPr>
              <a:t>0b100010001000111 ( 18byte )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DF5EE-6F1F-4739-AFF3-5436F199749D}"/>
              </a:ext>
            </a:extLst>
          </p:cNvPr>
          <p:cNvSpPr txBox="1"/>
          <p:nvPr/>
        </p:nvSpPr>
        <p:spPr>
          <a:xfrm>
            <a:off x="1187624" y="270892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+mn-ea"/>
                <a:ea typeface="+mn-ea"/>
              </a:rPr>
              <a:t>1) </a:t>
            </a:r>
            <a:r>
              <a:rPr lang="ko-KR" altLang="en-US" sz="1800">
                <a:latin typeface="+mn-ea"/>
                <a:ea typeface="+mn-ea"/>
              </a:rPr>
              <a:t>이진수 문자열 그대로 보낼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42632-56B9-4984-9650-181FB6772651}"/>
              </a:ext>
            </a:extLst>
          </p:cNvPr>
          <p:cNvSpPr txBox="1"/>
          <p:nvPr/>
        </p:nvSpPr>
        <p:spPr>
          <a:xfrm>
            <a:off x="1611791" y="3861048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+mn-ea"/>
                <a:ea typeface="+mn-ea"/>
              </a:rPr>
              <a:t>0b100010001000111 </a:t>
            </a:r>
            <a:r>
              <a:rPr lang="ko-KR" altLang="en-US" sz="1400">
                <a:latin typeface="+mn-ea"/>
                <a:ea typeface="+mn-ea"/>
              </a:rPr>
              <a:t>→ </a:t>
            </a:r>
            <a:r>
              <a:rPr lang="en-US" altLang="ko-KR" sz="1400">
                <a:latin typeface="+mn-ea"/>
                <a:ea typeface="+mn-ea"/>
              </a:rPr>
              <a:t>17,479 </a:t>
            </a:r>
            <a:r>
              <a:rPr lang="en-US" altLang="ko-KR" sz="1400">
                <a:solidFill>
                  <a:srgbClr val="FF0000"/>
                </a:solidFill>
                <a:latin typeface="+mn-ea"/>
                <a:ea typeface="+mn-ea"/>
              </a:rPr>
              <a:t>( 5byte ) </a:t>
            </a:r>
            <a:endParaRPr lang="ko-KR" altLang="en-US" sz="1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3018C-5EC7-497B-BE00-32A322D953DF}"/>
              </a:ext>
            </a:extLst>
          </p:cNvPr>
          <p:cNvSpPr txBox="1"/>
          <p:nvPr/>
        </p:nvSpPr>
        <p:spPr>
          <a:xfrm>
            <a:off x="1187624" y="3501008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+mn-ea"/>
                <a:ea typeface="+mn-ea"/>
              </a:rPr>
              <a:t>2) </a:t>
            </a:r>
            <a:r>
              <a:rPr lang="ko-KR" altLang="en-US" sz="1800">
                <a:latin typeface="+mn-ea"/>
                <a:ea typeface="+mn-ea"/>
              </a:rPr>
              <a:t>정수로 형변환 후</a:t>
            </a:r>
            <a:r>
              <a:rPr lang="en-US" altLang="ko-KR" sz="1800">
                <a:latin typeface="+mn-ea"/>
                <a:ea typeface="+mn-ea"/>
              </a:rPr>
              <a:t>, </a:t>
            </a:r>
            <a:r>
              <a:rPr lang="ko-KR" altLang="en-US" sz="1800">
                <a:latin typeface="+mn-ea"/>
                <a:ea typeface="+mn-ea"/>
              </a:rPr>
              <a:t>다시 문자열로 형변환하여 보냈을 때</a:t>
            </a:r>
          </a:p>
        </p:txBody>
      </p:sp>
    </p:spTree>
    <p:extLst>
      <p:ext uri="{BB962C8B-B14F-4D97-AF65-F5344CB8AC3E}">
        <p14:creationId xmlns:p14="http://schemas.microsoft.com/office/powerpoint/2010/main" val="273280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수정한 클라이언트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클라이언트 </a:t>
            </a:r>
            <a:r>
              <a:rPr lang="en-US" altLang="ko-KR"/>
              <a:t>(</a:t>
            </a:r>
            <a:r>
              <a:rPr lang="ko-KR" altLang="en-US"/>
              <a:t>센서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0348C-E1F5-4AEB-8413-D61A4BAB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4" y="1736844"/>
            <a:ext cx="5629275" cy="4800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75DCBC-F615-416D-86B4-7931AD6D2CCF}"/>
              </a:ext>
            </a:extLst>
          </p:cNvPr>
          <p:cNvSpPr/>
          <p:nvPr/>
        </p:nvSpPr>
        <p:spPr>
          <a:xfrm>
            <a:off x="1763688" y="4869160"/>
            <a:ext cx="6192688" cy="864096"/>
          </a:xfrm>
          <a:prstGeom prst="rect">
            <a:avLst/>
          </a:prstGeom>
          <a:solidFill>
            <a:srgbClr val="FF0000">
              <a:alpha val="30000"/>
            </a:srgb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7281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/>
              <a:t>수정한 서버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서버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A3194-7374-41D8-B3BC-0E3CC5BE0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32"/>
          <a:stretch/>
        </p:blipFill>
        <p:spPr>
          <a:xfrm>
            <a:off x="467544" y="1700808"/>
            <a:ext cx="6067425" cy="4392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9D628-C58E-4FE2-B6C1-8B34257F7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2" t="66068" r="25232"/>
          <a:stretch/>
        </p:blipFill>
        <p:spPr>
          <a:xfrm>
            <a:off x="5363766" y="3897052"/>
            <a:ext cx="3456384" cy="2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66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30000"/>
          </a:srgbClr>
        </a:solidFill>
        <a:ln w="2857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" b="0" i="0" u="none" strike="noStrike" cap="none" normalizeH="0" baseline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11824</TotalTime>
  <Words>515</Words>
  <Application>Microsoft Office PowerPoint</Application>
  <PresentationFormat>화면 슬라이드 쇼(4:3)</PresentationFormat>
  <Paragraphs>151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OpenHab2 프로토콜 설계</vt:lpstr>
      <vt:lpstr>시도해야 할 과제</vt:lpstr>
      <vt:lpstr>LPWA : 전송가능한 데이터 크기</vt:lpstr>
      <vt:lpstr>JSON → binary code</vt:lpstr>
      <vt:lpstr>전송 할 데이터의 구조</vt:lpstr>
      <vt:lpstr>클라이언트 (센서)</vt:lpstr>
      <vt:lpstr>전송 할 데이터의 구조</vt:lpstr>
      <vt:lpstr>클라이언트 (센서)</vt:lpstr>
      <vt:lpstr>서버 </vt:lpstr>
      <vt:lpstr>Test </vt:lpstr>
      <vt:lpstr>Test </vt:lpstr>
      <vt:lpstr>Test </vt:lpstr>
      <vt:lpstr>센서의 정보 저장</vt:lpstr>
      <vt:lpstr>센서의 정보 저장</vt:lpstr>
      <vt:lpstr>센서의 정보 : items</vt:lpstr>
      <vt:lpstr>센서의 정보 : items</vt:lpstr>
      <vt:lpstr>센서의 정보 : sitemap</vt:lpstr>
      <vt:lpstr>센서의 정보 : 모니터링</vt:lpstr>
      <vt:lpstr>센서의 정보 : 모니터링</vt:lpstr>
      <vt:lpstr>시도해야 할 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이한범</cp:lastModifiedBy>
  <cp:revision>507</cp:revision>
  <cp:lastPrinted>2018-02-06T05:58:27Z</cp:lastPrinted>
  <dcterms:created xsi:type="dcterms:W3CDTF">2013-09-09T21:16:08Z</dcterms:created>
  <dcterms:modified xsi:type="dcterms:W3CDTF">2018-02-13T04:26:46Z</dcterms:modified>
</cp:coreProperties>
</file>