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34"/>
  </p:notesMasterIdLst>
  <p:sldIdLst>
    <p:sldId id="256" r:id="rId2"/>
    <p:sldId id="463" r:id="rId3"/>
    <p:sldId id="464" r:id="rId4"/>
    <p:sldId id="474" r:id="rId5"/>
    <p:sldId id="467" r:id="rId6"/>
    <p:sldId id="468" r:id="rId7"/>
    <p:sldId id="469" r:id="rId8"/>
    <p:sldId id="470" r:id="rId9"/>
    <p:sldId id="471" r:id="rId10"/>
    <p:sldId id="472" r:id="rId11"/>
    <p:sldId id="494" r:id="rId12"/>
    <p:sldId id="495" r:id="rId13"/>
    <p:sldId id="496" r:id="rId14"/>
    <p:sldId id="473" r:id="rId15"/>
    <p:sldId id="475" r:id="rId16"/>
    <p:sldId id="476" r:id="rId17"/>
    <p:sldId id="477" r:id="rId18"/>
    <p:sldId id="481" r:id="rId19"/>
    <p:sldId id="482" r:id="rId20"/>
    <p:sldId id="483" r:id="rId21"/>
    <p:sldId id="484" r:id="rId22"/>
    <p:sldId id="478" r:id="rId23"/>
    <p:sldId id="479" r:id="rId24"/>
    <p:sldId id="480" r:id="rId25"/>
    <p:sldId id="486" r:id="rId26"/>
    <p:sldId id="491" r:id="rId27"/>
    <p:sldId id="487" r:id="rId28"/>
    <p:sldId id="490" r:id="rId29"/>
    <p:sldId id="488" r:id="rId30"/>
    <p:sldId id="493" r:id="rId31"/>
    <p:sldId id="465" r:id="rId32"/>
    <p:sldId id="393" r:id="rId33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>
    <p:extLst>
      <p:ext uri="{19B8F6BF-5375-455C-9EA6-DF929625EA0E}">
        <p15:presenceInfo xmlns:p15="http://schemas.microsoft.com/office/powerpoint/2012/main" userId="731aa0b77b1843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0000FF"/>
    <a:srgbClr val="8E8E8E"/>
    <a:srgbClr val="800000"/>
    <a:srgbClr val="00CC99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29" autoAdjust="0"/>
    <p:restoredTop sz="96366" autoAdjust="0"/>
  </p:normalViewPr>
  <p:slideViewPr>
    <p:cSldViewPr>
      <p:cViewPr varScale="1">
        <p:scale>
          <a:sx n="114" d="100"/>
          <a:sy n="114" d="100"/>
        </p:scale>
        <p:origin x="190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3378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61" y="4690503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615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352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772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285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2105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9771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5187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5981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5266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7190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171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7691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8148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7177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0524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3412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1165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0014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3435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3043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0927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381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2267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676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761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026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640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831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167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322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이한범</a:t>
            </a:r>
            <a:endParaRPr lang="en-US" altLang="ko-KR" sz="1800" b="1">
              <a:latin typeface="HY헤드라인M"/>
              <a:ea typeface="HY헤드라인M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</a:t>
            </a:r>
            <a:r>
              <a:rPr lang="en-US" altLang="ko-KR" sz="1800" b="1">
                <a:latin typeface="Arial"/>
                <a:ea typeface="굴림"/>
              </a:rPr>
              <a:t>: vkak006@</a:t>
            </a:r>
            <a:r>
              <a:rPr lang="en-US" altLang="ko-KR" sz="1800" b="1" dirty="0">
                <a:latin typeface="Arial"/>
                <a:ea typeface="굴림"/>
              </a:rPr>
              <a:t>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이한범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>
                <a:latin typeface="Arial"/>
                <a:ea typeface="굴림"/>
              </a:rPr>
              <a:t>Email : vkak006@naver.com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hab.org/addons/transformations/map/readme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hab.org/addons/transformations/regex/readme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Home Network - OpenHab2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 err="1"/>
              <a:t>컴퓨터시스템연구실</a:t>
            </a:r>
            <a:endParaRPr lang="en-US" altLang="ko-KR" dirty="0"/>
          </a:p>
          <a:p>
            <a:endParaRPr lang="en-US" altLang="ko-KR"/>
          </a:p>
          <a:p>
            <a:r>
              <a:rPr lang="ko-KR" altLang="en-US"/>
              <a:t>이한범</a:t>
            </a:r>
            <a:endParaRPr lang="en-US" altLang="ko-KR" dirty="0"/>
          </a:p>
          <a:p>
            <a:r>
              <a:rPr lang="en-US" altLang="ko-KR"/>
              <a:t>18.02.27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/>
              <a:t>/ver40/server </a:t>
            </a:r>
            <a:r>
              <a:rPr lang="ko-KR" altLang="en-US"/>
              <a:t>실행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pPr lvl="1"/>
            <a:r>
              <a:rPr lang="ko-KR" altLang="en-US"/>
              <a:t>경로가 달라 실행시 에러 발생</a:t>
            </a:r>
            <a:endParaRPr lang="en-US" altLang="ko-KR"/>
          </a:p>
          <a:p>
            <a:pPr lvl="1"/>
            <a:r>
              <a:rPr lang="ko-KR" altLang="en-US"/>
              <a:t>경로 수정</a:t>
            </a: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Makefile </a:t>
            </a:r>
            <a:r>
              <a:rPr lang="ko-KR" altLang="en-US"/>
              <a:t>빌드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459484-30A1-4186-AED4-B9C58E26B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64" y="1744340"/>
            <a:ext cx="7626538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983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/>
              <a:t>경로가 작성되어있는 코드확인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server41.c , gsn_push.c </a:t>
            </a:r>
            <a:r>
              <a:rPr lang="ko-KR" altLang="en-US"/>
              <a:t>파일 내 경로수정</a:t>
            </a:r>
            <a:endParaRPr lang="en-US" altLang="ko-KR"/>
          </a:p>
          <a:p>
            <a:pPr lvl="1"/>
            <a:r>
              <a:rPr lang="en-US" altLang="ko-KR"/>
              <a:t>/home/</a:t>
            </a:r>
            <a:r>
              <a:rPr lang="en-US" altLang="ko-KR">
                <a:solidFill>
                  <a:srgbClr val="FF0000"/>
                </a:solidFill>
              </a:rPr>
              <a:t>sjlee</a:t>
            </a:r>
            <a:r>
              <a:rPr lang="en-US" altLang="ko-KR"/>
              <a:t>/.....	</a:t>
            </a:r>
            <a:r>
              <a:rPr lang="ko-KR" altLang="en-US"/>
              <a:t>→ </a:t>
            </a:r>
            <a:r>
              <a:rPr lang="en-US" altLang="ko-KR"/>
              <a:t>/home/</a:t>
            </a:r>
            <a:r>
              <a:rPr lang="en-US" altLang="ko-KR">
                <a:solidFill>
                  <a:srgbClr val="FF0000"/>
                </a:solidFill>
              </a:rPr>
              <a:t>ubuntu</a:t>
            </a:r>
            <a:r>
              <a:rPr lang="en-US" altLang="ko-KR"/>
              <a:t> ...</a:t>
            </a:r>
          </a:p>
          <a:p>
            <a:pPr marL="457200" lvl="1" indent="0">
              <a:buNone/>
            </a:pP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Makefile </a:t>
            </a:r>
            <a:r>
              <a:rPr lang="ko-KR" altLang="en-US"/>
              <a:t>빌드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8A0108-57A8-4A8D-B116-BE9F40A4D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700808"/>
            <a:ext cx="8069002" cy="172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180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/>
              <a:t>경로 수정 후 빌드</a:t>
            </a:r>
            <a:endParaRPr lang="en-US" altLang="ko-KR"/>
          </a:p>
          <a:p>
            <a:pPr marL="457200" lvl="1" indent="0">
              <a:buNone/>
            </a:pP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Makefile </a:t>
            </a:r>
            <a:r>
              <a:rPr lang="ko-KR" altLang="en-US"/>
              <a:t>빌드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CA8984-A479-4A9F-BAE2-EA4B3AC76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398" y="2097881"/>
            <a:ext cx="8334375" cy="31813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FBCEC51-293C-46B5-8698-07F2F6DF89CA}"/>
              </a:ext>
            </a:extLst>
          </p:cNvPr>
          <p:cNvSpPr/>
          <p:nvPr/>
        </p:nvSpPr>
        <p:spPr>
          <a:xfrm>
            <a:off x="1258682" y="1600903"/>
            <a:ext cx="6696744" cy="276999"/>
          </a:xfrm>
          <a:prstGeom prst="rect">
            <a:avLst/>
          </a:prstGeom>
          <a:solidFill>
            <a:srgbClr val="FFFF99"/>
          </a:solidFill>
          <a:ln w="28575" cap="flat" cmpd="sng" algn="ctr">
            <a:noFill/>
            <a:prstDash val="solid"/>
            <a:rou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rPr>
              <a:t>$ </a:t>
            </a:r>
            <a:r>
              <a:rPr lang="en-US" altLang="ko-KR" sz="1200">
                <a:latin typeface="+mn-ea"/>
                <a:ea typeface="+mn-ea"/>
              </a:rPr>
              <a:t>make   -f   Makefile41</a:t>
            </a: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65453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/>
              <a:t>빌드 된 파일 실행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lvl="1"/>
            <a:r>
              <a:rPr lang="ko-KR" altLang="en-US"/>
              <a:t>실제 센서가 연결된 것이 한개도 없으며</a:t>
            </a:r>
            <a:r>
              <a:rPr lang="en-US" altLang="ko-KR"/>
              <a:t>, </a:t>
            </a:r>
            <a:r>
              <a:rPr lang="ko-KR" altLang="en-US"/>
              <a:t>실제 센서 연결 후 확인 해 보아야 함</a:t>
            </a:r>
            <a:r>
              <a:rPr lang="en-US" altLang="ko-KR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Makefile </a:t>
            </a:r>
            <a:r>
              <a:rPr lang="ko-KR" altLang="en-US"/>
              <a:t>빌드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CB7AEE-8F54-454E-B06A-8E6F01572596}"/>
              </a:ext>
            </a:extLst>
          </p:cNvPr>
          <p:cNvSpPr/>
          <p:nvPr/>
        </p:nvSpPr>
        <p:spPr>
          <a:xfrm>
            <a:off x="1258682" y="1600903"/>
            <a:ext cx="6696744" cy="276999"/>
          </a:xfrm>
          <a:prstGeom prst="rect">
            <a:avLst/>
          </a:prstGeom>
          <a:solidFill>
            <a:srgbClr val="FFFF99"/>
          </a:solidFill>
          <a:ln w="28575" cap="flat" cmpd="sng" algn="ctr">
            <a:noFill/>
            <a:prstDash val="solid"/>
            <a:rou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rPr>
              <a:t>$ </a:t>
            </a:r>
            <a:r>
              <a:rPr lang="en-US" altLang="ko-KR" sz="1200">
                <a:latin typeface="+mn-ea"/>
                <a:ea typeface="+mn-ea"/>
              </a:rPr>
              <a:t>./server41</a:t>
            </a: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174B8E-131F-4CCF-A2AB-3A44731D8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982" y="2046384"/>
            <a:ext cx="5689582" cy="265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611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/>
              <a:t>서치 라이트 </a:t>
            </a:r>
            <a:r>
              <a:rPr lang="en-US" altLang="ko-KR"/>
              <a:t>(</a:t>
            </a:r>
            <a:r>
              <a:rPr lang="ko-KR" altLang="en-US"/>
              <a:t>외부등</a:t>
            </a:r>
            <a:r>
              <a:rPr lang="en-US" altLang="ko-KR"/>
              <a:t>)</a:t>
            </a:r>
            <a:r>
              <a:rPr lang="ko-KR" altLang="en-US"/>
              <a:t>의 경우 </a:t>
            </a:r>
            <a:r>
              <a:rPr lang="en-US" altLang="ko-KR"/>
              <a:t>TCP/IP </a:t>
            </a:r>
            <a:r>
              <a:rPr lang="ko-KR" altLang="en-US"/>
              <a:t>통신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실제 센서가 아닌 가상의 센서로 테스트를 하여</a:t>
            </a:r>
            <a:r>
              <a:rPr lang="en-US" altLang="ko-KR"/>
              <a:t>, </a:t>
            </a:r>
            <a:r>
              <a:rPr lang="ko-KR" altLang="en-US"/>
              <a:t>제대로 </a:t>
            </a:r>
            <a:r>
              <a:rPr lang="en-US" altLang="ko-KR"/>
              <a:t>TCP/IP </a:t>
            </a:r>
            <a:r>
              <a:rPr lang="ko-KR" altLang="en-US"/>
              <a:t>통신이 되는지 테스트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필요시 되는 </a:t>
            </a:r>
            <a:r>
              <a:rPr lang="en-US" altLang="ko-KR"/>
              <a:t>add-on </a:t>
            </a:r>
            <a:r>
              <a:rPr lang="ko-KR" altLang="en-US"/>
              <a:t>설치</a:t>
            </a:r>
            <a:endParaRPr lang="en-US" altLang="ko-KR"/>
          </a:p>
          <a:p>
            <a:pPr lvl="1"/>
            <a:r>
              <a:rPr lang="en-US" altLang="ko-KR"/>
              <a:t>items </a:t>
            </a:r>
            <a:r>
              <a:rPr lang="ko-KR" altLang="en-US"/>
              <a:t>파일 작성</a:t>
            </a:r>
            <a:endParaRPr lang="en-US" altLang="ko-KR"/>
          </a:p>
          <a:p>
            <a:pPr lvl="1"/>
            <a:r>
              <a:rPr lang="ko-KR" altLang="en-US"/>
              <a:t>테스트를 위해 센서역할을 해줄 </a:t>
            </a:r>
            <a:r>
              <a:rPr lang="en-US" altLang="ko-KR"/>
              <a:t>python server </a:t>
            </a:r>
            <a:r>
              <a:rPr lang="ko-KR" altLang="en-US"/>
              <a:t>파일 작성</a:t>
            </a: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서치라이트 제어 </a:t>
            </a:r>
            <a:r>
              <a:rPr lang="en-US" altLang="ko-KR"/>
              <a:t>test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8965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/>
              <a:t>Add-on </a:t>
            </a:r>
            <a:r>
              <a:rPr lang="ko-KR" altLang="en-US"/>
              <a:t>설치</a:t>
            </a:r>
            <a:endParaRPr lang="en-US" altLang="ko-KR"/>
          </a:p>
          <a:p>
            <a:pPr lvl="1"/>
            <a:r>
              <a:rPr lang="en-US" altLang="ko-KR"/>
              <a:t>TCP / UDP Binding </a:t>
            </a:r>
            <a:r>
              <a:rPr lang="ko-KR" altLang="en-US"/>
              <a:t>설치</a:t>
            </a: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Openhab2 : Add-on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3579C3-50A8-4B5F-A73E-9B31304C0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7" y="2098114"/>
            <a:ext cx="5328592" cy="445837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C5046EF-B21E-49DE-B91F-EFE0E9397B50}"/>
              </a:ext>
            </a:extLst>
          </p:cNvPr>
          <p:cNvSpPr/>
          <p:nvPr/>
        </p:nvSpPr>
        <p:spPr>
          <a:xfrm>
            <a:off x="2555776" y="4941168"/>
            <a:ext cx="2232248" cy="129614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477285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/>
              <a:t>Add-on </a:t>
            </a:r>
            <a:r>
              <a:rPr lang="ko-KR" altLang="en-US"/>
              <a:t>설치</a:t>
            </a:r>
            <a:endParaRPr lang="en-US" altLang="ko-KR"/>
          </a:p>
          <a:p>
            <a:pPr lvl="1"/>
            <a:r>
              <a:rPr lang="en-US" altLang="ko-KR"/>
              <a:t>TCP / UDP Binding </a:t>
            </a:r>
            <a:r>
              <a:rPr lang="ko-KR" altLang="en-US"/>
              <a:t>설치</a:t>
            </a: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Openhab2 : Add-on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9ABC0F-0607-4865-A598-7CE5C03D2B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77"/>
          <a:stretch/>
        </p:blipFill>
        <p:spPr>
          <a:xfrm>
            <a:off x="816883" y="2026473"/>
            <a:ext cx="8263645" cy="432048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71C0F84-6629-443A-8063-E1BD8425D110}"/>
              </a:ext>
            </a:extLst>
          </p:cNvPr>
          <p:cNvSpPr/>
          <p:nvPr/>
        </p:nvSpPr>
        <p:spPr>
          <a:xfrm>
            <a:off x="816883" y="3212976"/>
            <a:ext cx="874797" cy="2880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3549989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/>
              <a:t>Add-on </a:t>
            </a:r>
            <a:r>
              <a:rPr lang="ko-KR" altLang="en-US"/>
              <a:t>설치</a:t>
            </a:r>
            <a:endParaRPr lang="en-US" altLang="ko-KR"/>
          </a:p>
          <a:p>
            <a:pPr lvl="1"/>
            <a:r>
              <a:rPr lang="en-US" altLang="ko-KR"/>
              <a:t>TCP / UDP Binding </a:t>
            </a:r>
            <a:r>
              <a:rPr lang="ko-KR" altLang="en-US"/>
              <a:t>설치</a:t>
            </a:r>
            <a:endParaRPr lang="en-US" altLang="ko-KR"/>
          </a:p>
          <a:p>
            <a:pPr lvl="1"/>
            <a:r>
              <a:rPr lang="ko-KR" altLang="en-US"/>
              <a:t>설치 전에는 </a:t>
            </a:r>
            <a:r>
              <a:rPr lang="en-US" altLang="ko-KR"/>
              <a:t>INSTALL </a:t>
            </a:r>
            <a:r>
              <a:rPr lang="ko-KR" altLang="en-US"/>
              <a:t>이라 되어있다</a:t>
            </a:r>
            <a:r>
              <a:rPr lang="en-US" altLang="ko-KR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Openhab2 : Add-on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962A66-9E17-44D5-9D6A-D6EF6212D0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550"/>
          <a:stretch/>
        </p:blipFill>
        <p:spPr>
          <a:xfrm>
            <a:off x="1907704" y="2636912"/>
            <a:ext cx="5976664" cy="408539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71C0F84-6629-443A-8063-E1BD8425D110}"/>
              </a:ext>
            </a:extLst>
          </p:cNvPr>
          <p:cNvSpPr/>
          <p:nvPr/>
        </p:nvSpPr>
        <p:spPr>
          <a:xfrm>
            <a:off x="2571375" y="3641800"/>
            <a:ext cx="920505" cy="35445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93A193-DA29-4EA3-83CC-269EA13DBB17}"/>
              </a:ext>
            </a:extLst>
          </p:cNvPr>
          <p:cNvSpPr/>
          <p:nvPr/>
        </p:nvSpPr>
        <p:spPr>
          <a:xfrm>
            <a:off x="2073327" y="4073339"/>
            <a:ext cx="920505" cy="180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CEDBCA8-AE64-4DB4-B671-CB38B0A41BD6}"/>
              </a:ext>
            </a:extLst>
          </p:cNvPr>
          <p:cNvSpPr/>
          <p:nvPr/>
        </p:nvSpPr>
        <p:spPr>
          <a:xfrm>
            <a:off x="6439312" y="4404856"/>
            <a:ext cx="1080120" cy="43346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861038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/>
              <a:t>Add-on </a:t>
            </a:r>
            <a:r>
              <a:rPr lang="ko-KR" altLang="en-US"/>
              <a:t>설치</a:t>
            </a:r>
            <a:endParaRPr lang="en-US" altLang="ko-KR"/>
          </a:p>
          <a:p>
            <a:pPr lvl="1"/>
            <a:r>
              <a:rPr lang="en-US" altLang="ko-KR"/>
              <a:t>Transformations : MAP, REGEX </a:t>
            </a:r>
            <a:r>
              <a:rPr lang="ko-KR" altLang="en-US"/>
              <a:t>설치</a:t>
            </a:r>
            <a:endParaRPr lang="en-US" altLang="ko-KR"/>
          </a:p>
          <a:p>
            <a:pPr lvl="2"/>
            <a:r>
              <a:rPr lang="en-US" altLang="ko-KR"/>
              <a:t>Transformations</a:t>
            </a:r>
            <a:r>
              <a:rPr lang="ko-KR" altLang="en-US"/>
              <a:t>는 특정 함수를 사용해 받거나 보내고자 하는 데이터를 변환가능하도록 해줌</a:t>
            </a:r>
            <a:r>
              <a:rPr lang="en-US" altLang="ko-KR"/>
              <a:t>.</a:t>
            </a:r>
            <a:br>
              <a:rPr lang="en-US" altLang="ko-KR"/>
            </a:b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marL="914400" lvl="2" indent="0">
              <a:buNone/>
            </a:pP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Openhab2 : Add-on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0D67550-6488-412C-ADF2-F9BFECEFBE50}"/>
              </a:ext>
            </a:extLst>
          </p:cNvPr>
          <p:cNvGrpSpPr/>
          <p:nvPr/>
        </p:nvGrpSpPr>
        <p:grpSpPr>
          <a:xfrm>
            <a:off x="1716847" y="2780928"/>
            <a:ext cx="6174888" cy="2498408"/>
            <a:chOff x="1716847" y="2132856"/>
            <a:chExt cx="6174888" cy="249840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CD6D64B-1416-430D-BAFF-6003630414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7089" y="2132856"/>
              <a:ext cx="6134646" cy="1754714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20EAF22-98EC-4003-ABEF-CD6B58E58B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9223"/>
            <a:stretch/>
          </p:blipFill>
          <p:spPr>
            <a:xfrm>
              <a:off x="1716847" y="3887570"/>
              <a:ext cx="6110081" cy="7436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5760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/>
              <a:t>MAP</a:t>
            </a:r>
          </a:p>
          <a:p>
            <a:pPr lvl="1"/>
            <a:r>
              <a:rPr lang="en-US" altLang="ko-KR"/>
              <a:t>document</a:t>
            </a:r>
            <a:r>
              <a:rPr lang="en-US" altLang="ko-KR" sz="1800"/>
              <a:t> : </a:t>
            </a:r>
            <a:r>
              <a:rPr lang="en-US" altLang="ko-KR" sz="1200">
                <a:hlinkClick r:id="rId3"/>
              </a:rPr>
              <a:t>https://docs.openhab.org/addons/transformations/map/readme.html</a:t>
            </a:r>
            <a:endParaRPr lang="en-US" altLang="ko-KR" sz="1200"/>
          </a:p>
          <a:p>
            <a:pPr lvl="1"/>
            <a:r>
              <a:rPr lang="ko-KR" altLang="en-US"/>
              <a:t>입력 내용을 다른 문자열에 매핑하여 입력을 변환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pPr lvl="1"/>
            <a:r>
              <a:rPr lang="en-US" altLang="ko-KR"/>
              <a:t>transform </a:t>
            </a:r>
            <a:r>
              <a:rPr lang="ko-KR" altLang="en-US"/>
              <a:t>폴더 아래에 </a:t>
            </a:r>
            <a:r>
              <a:rPr lang="en-US" altLang="ko-KR"/>
              <a:t>___.map </a:t>
            </a:r>
            <a:r>
              <a:rPr lang="ko-KR" altLang="en-US"/>
              <a:t>파일 수정</a:t>
            </a:r>
            <a:endParaRPr lang="en-US" altLang="ko-KR"/>
          </a:p>
          <a:p>
            <a:pPr lvl="2"/>
            <a:r>
              <a:rPr lang="en-US" altLang="ko-KR"/>
              <a:t>ex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search_light.map</a:t>
            </a:r>
            <a:br>
              <a:rPr lang="en-US" altLang="ko-KR"/>
            </a:b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marL="914400" lvl="2" indent="0">
              <a:buNone/>
            </a:pP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Openhab2 : Transformations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406026C-8BCC-4AFE-9EAA-8C74237FE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4077072"/>
            <a:ext cx="7515225" cy="184185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F4291A1-4E2E-49B0-9563-19293D3380DA}"/>
              </a:ext>
            </a:extLst>
          </p:cNvPr>
          <p:cNvSpPr/>
          <p:nvPr/>
        </p:nvSpPr>
        <p:spPr>
          <a:xfrm>
            <a:off x="5340897" y="4581128"/>
            <a:ext cx="974496" cy="25164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814E294-6878-4123-B481-B40928A7C6B7}"/>
              </a:ext>
            </a:extLst>
          </p:cNvPr>
          <p:cNvSpPr/>
          <p:nvPr/>
        </p:nvSpPr>
        <p:spPr>
          <a:xfrm>
            <a:off x="3612705" y="5301208"/>
            <a:ext cx="1584176" cy="25164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562833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/>
              <a:t>Openhab</a:t>
            </a:r>
            <a:r>
              <a:rPr lang="ko-KR" altLang="en-US"/>
              <a:t>를 통해 제어해야하는 센서</a:t>
            </a:r>
            <a:endParaRPr lang="en-US" altLang="ko-KR"/>
          </a:p>
          <a:p>
            <a:pPr lvl="1"/>
            <a:r>
              <a:rPr lang="ko-KR" altLang="en-US"/>
              <a:t>조명</a:t>
            </a:r>
            <a:r>
              <a:rPr lang="en-US" altLang="ko-KR"/>
              <a:t>	</a:t>
            </a:r>
          </a:p>
          <a:p>
            <a:pPr lvl="2"/>
            <a:r>
              <a:rPr lang="en-US" altLang="ko-KR"/>
              <a:t>Serial Binding</a:t>
            </a:r>
          </a:p>
          <a:p>
            <a:pPr lvl="1"/>
            <a:r>
              <a:rPr lang="ko-KR" altLang="en-US"/>
              <a:t>보일러 </a:t>
            </a:r>
            <a:r>
              <a:rPr lang="en-US" altLang="ko-KR"/>
              <a:t>(</a:t>
            </a:r>
            <a:r>
              <a:rPr lang="ko-KR" altLang="en-US"/>
              <a:t>월패드</a:t>
            </a:r>
            <a:r>
              <a:rPr lang="en-US" altLang="ko-KR"/>
              <a:t>)</a:t>
            </a:r>
          </a:p>
          <a:p>
            <a:pPr lvl="2"/>
            <a:r>
              <a:rPr lang="en-US" altLang="ko-KR"/>
              <a:t>Serial Binding</a:t>
            </a:r>
          </a:p>
          <a:p>
            <a:pPr lvl="2"/>
            <a:endParaRPr lang="en-US" altLang="ko-KR"/>
          </a:p>
          <a:p>
            <a:pPr lvl="1"/>
            <a:r>
              <a:rPr lang="ko-KR" altLang="en-US"/>
              <a:t>서치 라이트</a:t>
            </a:r>
            <a:r>
              <a:rPr lang="en-US" altLang="ko-KR"/>
              <a:t>(</a:t>
            </a:r>
            <a:r>
              <a:rPr lang="ko-KR" altLang="en-US"/>
              <a:t>외부등</a:t>
            </a:r>
            <a:r>
              <a:rPr lang="en-US" altLang="ko-KR"/>
              <a:t>)</a:t>
            </a:r>
          </a:p>
          <a:p>
            <a:pPr lvl="2"/>
            <a:r>
              <a:rPr lang="en-US" altLang="ko-KR"/>
              <a:t>TCP/IP Binding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Home network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428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/>
              <a:t>search_light.map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lvl="1"/>
            <a:r>
              <a:rPr lang="en-US" altLang="ko-KR"/>
              <a:t>ON</a:t>
            </a:r>
            <a:r>
              <a:rPr lang="ko-KR" altLang="en-US"/>
              <a:t>이라는 데이터를 받으면 </a:t>
            </a:r>
            <a:r>
              <a:rPr lang="en-US" altLang="ko-KR"/>
              <a:t>trun_ON_searchlight </a:t>
            </a:r>
            <a:r>
              <a:rPr lang="ko-KR" altLang="en-US"/>
              <a:t>라는 문자열 데이터로 매핑</a:t>
            </a:r>
            <a:endParaRPr lang="en-US" altLang="ko-KR"/>
          </a:p>
          <a:p>
            <a:pPr lvl="1"/>
            <a:r>
              <a:rPr lang="en-US" altLang="ko-KR"/>
              <a:t>OFF </a:t>
            </a:r>
            <a:r>
              <a:rPr lang="ko-KR" altLang="en-US"/>
              <a:t>또한 코드와 동일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pPr lvl="1"/>
            <a:r>
              <a:rPr lang="ko-KR" altLang="en-US"/>
              <a:t>코드에</a:t>
            </a:r>
            <a:r>
              <a:rPr lang="en-US" altLang="ko-KR"/>
              <a:t> </a:t>
            </a:r>
            <a:r>
              <a:rPr lang="ko-KR" altLang="en-US"/>
              <a:t>내용 작성시 </a:t>
            </a:r>
            <a:r>
              <a:rPr lang="en-US" altLang="ko-KR"/>
              <a:t>‘MAP(</a:t>
            </a:r>
            <a:r>
              <a:rPr lang="ko-KR" altLang="en-US"/>
              <a:t>파일이름</a:t>
            </a:r>
            <a:r>
              <a:rPr lang="en-US" altLang="ko-KR"/>
              <a:t>.map)’</a:t>
            </a:r>
            <a:br>
              <a:rPr lang="en-US" altLang="ko-KR"/>
            </a:b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marL="914400" lvl="2" indent="0">
              <a:buNone/>
            </a:pP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Openhab2 : Transformations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2577F5-A20D-468B-881D-13BB9453F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399" y="1700808"/>
            <a:ext cx="629602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141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/>
              <a:t>REGEX</a:t>
            </a:r>
          </a:p>
          <a:p>
            <a:pPr lvl="1"/>
            <a:r>
              <a:rPr lang="en-US" altLang="ko-KR"/>
              <a:t>document</a:t>
            </a:r>
            <a:r>
              <a:rPr lang="en-US" altLang="ko-KR" sz="1800"/>
              <a:t> : </a:t>
            </a:r>
            <a:r>
              <a:rPr lang="en-US" altLang="ko-KR" sz="1200">
                <a:hlinkClick r:id="rId3"/>
              </a:rPr>
              <a:t>https://docs.openhab.org/addons/transformations/regex/readme.html</a:t>
            </a:r>
            <a:endParaRPr lang="en-US" altLang="ko-KR" sz="1200"/>
          </a:p>
          <a:p>
            <a:pPr lvl="1"/>
            <a:r>
              <a:rPr lang="ko-KR" altLang="en-US"/>
              <a:t>정규식을 적용하여 문자열을 변형시킴</a:t>
            </a:r>
            <a:endParaRPr lang="en-US" altLang="ko-KR"/>
          </a:p>
          <a:p>
            <a:pPr lvl="1"/>
            <a:r>
              <a:rPr lang="en-US" altLang="ko-KR"/>
              <a:t>item, rule, sitemaps</a:t>
            </a:r>
            <a:r>
              <a:rPr lang="ko-KR" altLang="en-US"/>
              <a:t>등</a:t>
            </a:r>
            <a:r>
              <a:rPr lang="en-US" altLang="ko-KR"/>
              <a:t>.. </a:t>
            </a:r>
            <a:r>
              <a:rPr lang="ko-KR" altLang="en-US"/>
              <a:t>코드 작성내용에 포함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marL="457200" lvl="1" indent="0">
              <a:buNone/>
            </a:pPr>
            <a:br>
              <a:rPr lang="en-US" altLang="ko-KR"/>
            </a:b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marL="914400" lvl="2" indent="0">
              <a:buNone/>
            </a:pP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Openhab2 : Transformations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2EFAD33-B444-4808-AF61-4F32ACB09F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8997" b="73623"/>
          <a:stretch/>
        </p:blipFill>
        <p:spPr>
          <a:xfrm>
            <a:off x="899592" y="3426247"/>
            <a:ext cx="7304323" cy="122688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4974933-2394-4C00-9C47-12FFA9CFCF11}"/>
              </a:ext>
            </a:extLst>
          </p:cNvPr>
          <p:cNvSpPr/>
          <p:nvPr/>
        </p:nvSpPr>
        <p:spPr>
          <a:xfrm>
            <a:off x="6588224" y="3916987"/>
            <a:ext cx="1515541" cy="23209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204437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/>
              <a:t>TCP / UDP Binding </a:t>
            </a:r>
            <a:r>
              <a:rPr lang="ko-KR" altLang="en-US"/>
              <a:t>설정파일 확인</a:t>
            </a:r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여러 요소중 필요한 것을 골라 사용</a:t>
            </a: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Openhab2 : tcp.cfg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47B5E53-8BFC-4817-95A9-8BF68D3713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7201"/>
          <a:stretch/>
        </p:blipFill>
        <p:spPr>
          <a:xfrm>
            <a:off x="1187624" y="2567580"/>
            <a:ext cx="6649194" cy="394282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9A0C900-4548-451A-9BF3-4311D3B293E0}"/>
              </a:ext>
            </a:extLst>
          </p:cNvPr>
          <p:cNvSpPr/>
          <p:nvPr/>
        </p:nvSpPr>
        <p:spPr>
          <a:xfrm>
            <a:off x="1476040" y="1671547"/>
            <a:ext cx="6696744" cy="276999"/>
          </a:xfrm>
          <a:prstGeom prst="rect">
            <a:avLst/>
          </a:prstGeom>
          <a:solidFill>
            <a:srgbClr val="FFFF99"/>
          </a:solidFill>
          <a:ln w="28575" cap="flat" cmpd="sng" algn="ctr">
            <a:noFill/>
            <a:prstDash val="solid"/>
            <a:rou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kumimoji="1" lang="en-US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rPr>
              <a:t>$ sudo vim</a:t>
            </a:r>
            <a:r>
              <a:rPr kumimoji="1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200">
                <a:latin typeface="+mn-ea"/>
                <a:ea typeface="+mn-ea"/>
              </a:rPr>
              <a:t>/etc/openhab2/service/tcp.cfg</a:t>
            </a:r>
          </a:p>
        </p:txBody>
      </p:sp>
    </p:spTree>
    <p:extLst>
      <p:ext uri="{BB962C8B-B14F-4D97-AF65-F5344CB8AC3E}">
        <p14:creationId xmlns:p14="http://schemas.microsoft.com/office/powerpoint/2010/main" val="21804316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/>
              <a:t>TCP / UDP Binding </a:t>
            </a:r>
            <a:r>
              <a:rPr lang="ko-KR" altLang="en-US"/>
              <a:t>설정파일 확인</a:t>
            </a:r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여러 요소중 필요한 것을 골라 사용</a:t>
            </a:r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Openhab2 : tcp.cfg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9CCAA1-A6AE-4C85-8196-7B5BEB29A5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09" b="40550"/>
          <a:stretch/>
        </p:blipFill>
        <p:spPr>
          <a:xfrm>
            <a:off x="1619672" y="2708920"/>
            <a:ext cx="6649194" cy="317855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3C2BC73-2BDE-4FCC-8DD4-E09D48C1C9AE}"/>
              </a:ext>
            </a:extLst>
          </p:cNvPr>
          <p:cNvSpPr/>
          <p:nvPr/>
        </p:nvSpPr>
        <p:spPr>
          <a:xfrm>
            <a:off x="1476040" y="1671547"/>
            <a:ext cx="6696744" cy="276999"/>
          </a:xfrm>
          <a:prstGeom prst="rect">
            <a:avLst/>
          </a:prstGeom>
          <a:solidFill>
            <a:srgbClr val="FFFF99"/>
          </a:solidFill>
          <a:ln w="28575" cap="flat" cmpd="sng" algn="ctr">
            <a:noFill/>
            <a:prstDash val="solid"/>
            <a:rou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kumimoji="1" lang="en-US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rPr>
              <a:t>$ sudo vim</a:t>
            </a:r>
            <a:r>
              <a:rPr kumimoji="1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200">
                <a:latin typeface="+mn-ea"/>
                <a:ea typeface="+mn-ea"/>
              </a:rPr>
              <a:t>/etc/openhab2/service/tcp.cfg</a:t>
            </a:r>
          </a:p>
        </p:txBody>
      </p:sp>
    </p:spTree>
    <p:extLst>
      <p:ext uri="{BB962C8B-B14F-4D97-AF65-F5344CB8AC3E}">
        <p14:creationId xmlns:p14="http://schemas.microsoft.com/office/powerpoint/2010/main" val="2533550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/>
              <a:t>search_light.items</a:t>
            </a:r>
          </a:p>
          <a:p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pPr marL="457200" lvl="1" indent="0">
              <a:buNone/>
            </a:pPr>
            <a:endParaRPr lang="en-US" altLang="ko-KR" sz="2000"/>
          </a:p>
          <a:p>
            <a:pPr lvl="1"/>
            <a:r>
              <a:rPr lang="en-US" altLang="ko-KR" sz="2000"/>
              <a:t>SL_1 : </a:t>
            </a:r>
            <a:r>
              <a:rPr lang="ko-KR" altLang="en-US" sz="2000"/>
              <a:t>스위치</a:t>
            </a:r>
            <a:r>
              <a:rPr lang="en-US" altLang="ko-KR" sz="2000"/>
              <a:t>. </a:t>
            </a:r>
            <a:r>
              <a:rPr lang="ko-KR" altLang="en-US" sz="2000"/>
              <a:t>원하고자 하는 </a:t>
            </a:r>
            <a:r>
              <a:rPr lang="en-US" altLang="ko-KR" sz="2000"/>
              <a:t>ip</a:t>
            </a:r>
            <a:r>
              <a:rPr lang="ko-KR" altLang="en-US" sz="2000"/>
              <a:t>주소에 데이터 송신</a:t>
            </a:r>
            <a:endParaRPr lang="en-US" altLang="ko-KR" sz="20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Openhab2 : items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84B2E5-F8CF-406A-9C9C-85FAFC31F1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01" b="88130"/>
          <a:stretch/>
        </p:blipFill>
        <p:spPr>
          <a:xfrm>
            <a:off x="828675" y="1630073"/>
            <a:ext cx="8175856" cy="38829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F78CB23-43D0-4979-A210-FA2D01CE3BD1}"/>
              </a:ext>
            </a:extLst>
          </p:cNvPr>
          <p:cNvSpPr/>
          <p:nvPr/>
        </p:nvSpPr>
        <p:spPr>
          <a:xfrm>
            <a:off x="1094188" y="2061173"/>
            <a:ext cx="7704856" cy="461665"/>
          </a:xfrm>
          <a:prstGeom prst="rect">
            <a:avLst/>
          </a:prstGeom>
          <a:solidFill>
            <a:srgbClr val="FFFF99"/>
          </a:solidFill>
          <a:ln w="28575" cap="flat" cmpd="sng" algn="ctr">
            <a:noFill/>
            <a:prstDash val="solid"/>
            <a:rou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>
                <a:latin typeface="+mn-ea"/>
                <a:ea typeface="+mn-ea"/>
              </a:rPr>
              <a:t>Switch SL_1  "Search Light" 	{tcp = "&gt;[ON:127.0.0.1:8000:'MAP(search_light.map)'], &gt;[OFF:...]”}</a:t>
            </a:r>
          </a:p>
          <a:p>
            <a:r>
              <a:rPr lang="en-US" altLang="ko-KR" sz="1200">
                <a:latin typeface="+mn-ea"/>
                <a:ea typeface="+mn-ea"/>
              </a:rPr>
              <a:t>			// tcp = “</a:t>
            </a:r>
            <a:r>
              <a:rPr lang="ko-KR" altLang="en-US" sz="1200">
                <a:latin typeface="+mn-ea"/>
                <a:ea typeface="+mn-ea"/>
              </a:rPr>
              <a:t>방향</a:t>
            </a:r>
            <a:r>
              <a:rPr lang="en-US" altLang="ko-KR" sz="1200">
                <a:latin typeface="+mn-ea"/>
                <a:ea typeface="+mn-ea"/>
              </a:rPr>
              <a:t>”[</a:t>
            </a:r>
            <a:r>
              <a:rPr lang="ko-KR" altLang="en-US" sz="1200">
                <a:latin typeface="+mn-ea"/>
                <a:ea typeface="+mn-ea"/>
              </a:rPr>
              <a:t>커맨드</a:t>
            </a:r>
            <a:r>
              <a:rPr lang="en-US" altLang="ko-KR" sz="1200">
                <a:latin typeface="+mn-ea"/>
                <a:ea typeface="+mn-ea"/>
              </a:rPr>
              <a:t> : host ip : port : transformation]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DBB0F9-386E-4D53-95B1-5FDCE5406C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6805"/>
          <a:stretch/>
        </p:blipFill>
        <p:spPr>
          <a:xfrm>
            <a:off x="1156445" y="3342145"/>
            <a:ext cx="7335933" cy="145500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58D464E-84E8-49F2-995F-560C2DD49ECD}"/>
              </a:ext>
            </a:extLst>
          </p:cNvPr>
          <p:cNvSpPr/>
          <p:nvPr/>
        </p:nvSpPr>
        <p:spPr>
          <a:xfrm>
            <a:off x="4716016" y="4348851"/>
            <a:ext cx="3672408" cy="360040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912180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/>
              <a:t>tcp_server.py</a:t>
            </a:r>
          </a:p>
          <a:p>
            <a:pPr lvl="1"/>
            <a:r>
              <a:rPr lang="en-US" altLang="ko-KR"/>
              <a:t>openhab</a:t>
            </a:r>
            <a:r>
              <a:rPr lang="ko-KR" altLang="en-US"/>
              <a:t>의 조작을 받을 </a:t>
            </a:r>
            <a:r>
              <a:rPr lang="en-US" altLang="ko-KR"/>
              <a:t>tcp server </a:t>
            </a:r>
            <a:r>
              <a:rPr lang="ko-KR" altLang="en-US"/>
              <a:t>작성</a:t>
            </a:r>
            <a:endParaRPr lang="en-US" altLang="ko-KR"/>
          </a:p>
          <a:p>
            <a:pPr lvl="1"/>
            <a:r>
              <a:rPr lang="en-US" altLang="ko-KR"/>
              <a:t>odroid </a:t>
            </a:r>
            <a:r>
              <a:rPr lang="ko-KR" altLang="en-US"/>
              <a:t>내부에서 실행되는 서버</a:t>
            </a: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더미 센서 </a:t>
            </a:r>
            <a:r>
              <a:rPr lang="en-US" altLang="ko-KR"/>
              <a:t>: python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F247F0-4DEC-4334-A4B5-6D57A0D6DAB6}"/>
              </a:ext>
            </a:extLst>
          </p:cNvPr>
          <p:cNvSpPr/>
          <p:nvPr/>
        </p:nvSpPr>
        <p:spPr>
          <a:xfrm>
            <a:off x="3779912" y="3140968"/>
            <a:ext cx="1723266" cy="457909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E149927-5B23-4DCF-A971-3461437C5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245" y="2636912"/>
            <a:ext cx="55626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3704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/>
              <a:t>최초 한번은 보내지지만 그 이후 안보내짐</a:t>
            </a:r>
            <a:endParaRPr lang="en-US" altLang="ko-KR"/>
          </a:p>
          <a:p>
            <a:pPr lvl="1"/>
            <a:r>
              <a:rPr lang="en-US" altLang="ko-KR" sz="2000"/>
              <a:t>tcp</a:t>
            </a:r>
            <a:r>
              <a:rPr lang="ko-KR" altLang="en-US" sz="2000"/>
              <a:t> </a:t>
            </a:r>
            <a:r>
              <a:rPr lang="en-US" altLang="ko-KR" sz="2000"/>
              <a:t>server</a:t>
            </a:r>
            <a:r>
              <a:rPr lang="ko-KR" altLang="en-US" sz="2000"/>
              <a:t> 실행 및 전송된 데이터 확인</a:t>
            </a:r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r>
              <a:rPr lang="en-US" altLang="ko-KR" sz="2000"/>
              <a:t>/var/log/openhab2/event.log</a:t>
            </a:r>
          </a:p>
          <a:p>
            <a:pPr lvl="1"/>
            <a:r>
              <a:rPr lang="en-US" altLang="ko-KR" sz="2000"/>
              <a:t>ON / OFF </a:t>
            </a:r>
            <a:r>
              <a:rPr lang="ko-KR" altLang="en-US" sz="2000"/>
              <a:t>조작을 여러번 시도해도 추가적으로 데이터 전송 </a:t>
            </a:r>
            <a:r>
              <a:rPr lang="en-US" altLang="ko-KR" sz="2000"/>
              <a:t>x</a:t>
            </a:r>
          </a:p>
          <a:p>
            <a:pPr lvl="1"/>
            <a:endParaRPr lang="en-US" altLang="ko-KR" sz="20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시행착오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47094E8-1130-43D9-8761-2CC8BF28D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427" y="1988840"/>
            <a:ext cx="8205570" cy="90353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5209C4A-EED8-4C9B-AA9F-463C71480A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9040"/>
          <a:stretch/>
        </p:blipFill>
        <p:spPr>
          <a:xfrm>
            <a:off x="855354" y="4025590"/>
            <a:ext cx="8157643" cy="249975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3761B5B-3DA6-48A8-B678-67FB068B8584}"/>
              </a:ext>
            </a:extLst>
          </p:cNvPr>
          <p:cNvSpPr/>
          <p:nvPr/>
        </p:nvSpPr>
        <p:spPr>
          <a:xfrm>
            <a:off x="855354" y="5483779"/>
            <a:ext cx="6596966" cy="900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38089689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/>
              <a:t>최초 한번은 보내지지만 그 이후 안보내짐</a:t>
            </a:r>
            <a:endParaRPr lang="en-US" altLang="ko-KR"/>
          </a:p>
          <a:p>
            <a:pPr lvl="1"/>
            <a:r>
              <a:rPr lang="en-US" altLang="ko-KR" sz="2000"/>
              <a:t>/var/log/openhab2/openhab.log</a:t>
            </a:r>
          </a:p>
          <a:p>
            <a:pPr lvl="1"/>
            <a:r>
              <a:rPr lang="ko-KR" altLang="en-US" sz="2000"/>
              <a:t>설정했던 포트로 재연결시도를 무한반복</a:t>
            </a:r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시행착오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4C4908-63C0-465A-AE5C-39013332B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381175"/>
            <a:ext cx="6981850" cy="415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9422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/>
              <a:t>포트확인</a:t>
            </a:r>
            <a:endParaRPr lang="en-US" altLang="ko-KR"/>
          </a:p>
          <a:p>
            <a:pPr lvl="1"/>
            <a:r>
              <a:rPr lang="ko-KR" altLang="en-US" sz="2000"/>
              <a:t>서버프로그램 실행 시 개방된 포트 현황</a:t>
            </a:r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1100"/>
          </a:p>
          <a:p>
            <a:pPr lvl="1"/>
            <a:endParaRPr lang="en-US" altLang="ko-KR" sz="2000"/>
          </a:p>
          <a:p>
            <a:pPr lvl="1"/>
            <a:r>
              <a:rPr lang="ko-KR" altLang="en-US" sz="2000"/>
              <a:t>서버프로그램 종료시 개방된 포트 현황</a:t>
            </a:r>
            <a:endParaRPr lang="en-US" altLang="ko-KR" sz="2000"/>
          </a:p>
          <a:p>
            <a:pPr lvl="1"/>
            <a:endParaRPr lang="en-US" altLang="ko-KR" sz="20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시행착오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068648-8210-4FF4-BA82-A382D1BD0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695" y="4476750"/>
            <a:ext cx="5838825" cy="184785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743C296E-EEB6-4666-AD84-2F07F4E9E2BA}"/>
              </a:ext>
            </a:extLst>
          </p:cNvPr>
          <p:cNvGrpSpPr/>
          <p:nvPr/>
        </p:nvGrpSpPr>
        <p:grpSpPr>
          <a:xfrm>
            <a:off x="1008695" y="1916832"/>
            <a:ext cx="5857875" cy="1990725"/>
            <a:chOff x="1008695" y="1916832"/>
            <a:chExt cx="5857875" cy="199072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EDE76B0-4731-4B9A-9D6B-303ABF3B36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8695" y="1916832"/>
              <a:ext cx="5857875" cy="1990725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8EBA5BC-B737-4EC9-8596-022392077F82}"/>
                </a:ext>
              </a:extLst>
            </p:cNvPr>
            <p:cNvSpPr/>
            <p:nvPr/>
          </p:nvSpPr>
          <p:spPr>
            <a:xfrm>
              <a:off x="1008695" y="2636912"/>
              <a:ext cx="5748944" cy="195498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3563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/>
              <a:t>간단한 작성으로 </a:t>
            </a:r>
            <a:r>
              <a:rPr lang="en-US" altLang="ko-KR"/>
              <a:t>tcp </a:t>
            </a:r>
            <a:r>
              <a:rPr lang="ko-KR" altLang="en-US"/>
              <a:t>서버 </a:t>
            </a:r>
            <a:r>
              <a:rPr lang="en-US" altLang="ko-KR"/>
              <a:t>/ </a:t>
            </a:r>
            <a:r>
              <a:rPr lang="ko-KR" altLang="en-US"/>
              <a:t>클라이언트 생성</a:t>
            </a:r>
            <a:endParaRPr lang="en-US" altLang="ko-KR"/>
          </a:p>
          <a:p>
            <a:pPr lvl="1"/>
            <a:r>
              <a:rPr lang="en-US" altLang="ko-KR"/>
              <a:t>nc </a:t>
            </a:r>
            <a:r>
              <a:rPr lang="ko-KR" altLang="en-US"/>
              <a:t>명령어를 통해 서버 실행</a:t>
            </a:r>
            <a:endParaRPr lang="en-US" altLang="ko-KR"/>
          </a:p>
          <a:p>
            <a:pPr lvl="1"/>
            <a:r>
              <a:rPr lang="en-US" altLang="ko-KR"/>
              <a:t>openhab</a:t>
            </a:r>
            <a:r>
              <a:rPr lang="ko-KR" altLang="en-US"/>
              <a:t>가 보내는 데이터 수신 확인</a:t>
            </a:r>
            <a:endParaRPr lang="en-US" altLang="ko-KR"/>
          </a:p>
          <a:p>
            <a:pPr lvl="1"/>
            <a:r>
              <a:rPr lang="en-US" altLang="ko-KR"/>
              <a:t>-l : listen </a:t>
            </a:r>
            <a:r>
              <a:rPr lang="ko-KR" altLang="en-US"/>
              <a:t>모드로 </a:t>
            </a:r>
            <a:r>
              <a:rPr lang="en-US" altLang="ko-KR"/>
              <a:t>nc </a:t>
            </a:r>
            <a:r>
              <a:rPr lang="ko-KR" altLang="en-US"/>
              <a:t>실행</a:t>
            </a:r>
            <a:r>
              <a:rPr lang="en-US" altLang="ko-KR"/>
              <a:t>. </a:t>
            </a:r>
            <a:r>
              <a:rPr lang="ko-KR" altLang="en-US"/>
              <a:t>서버실행시 사용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 sz="20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nc(netcat) </a:t>
            </a:r>
            <a:r>
              <a:rPr lang="ko-KR" altLang="en-US"/>
              <a:t>명령어 사용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D4BEA23-1389-4BDC-BC3E-E3274EF6F0D7}"/>
              </a:ext>
            </a:extLst>
          </p:cNvPr>
          <p:cNvGrpSpPr/>
          <p:nvPr/>
        </p:nvGrpSpPr>
        <p:grpSpPr>
          <a:xfrm>
            <a:off x="1691680" y="4534619"/>
            <a:ext cx="5857875" cy="1990725"/>
            <a:chOff x="1008695" y="1916832"/>
            <a:chExt cx="5857875" cy="199072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2A467BC-E845-47FD-8029-214F5CC49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8695" y="1916832"/>
              <a:ext cx="5857875" cy="199072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6B5DEF6-742F-44BA-BC1F-C5804081C02E}"/>
                </a:ext>
              </a:extLst>
            </p:cNvPr>
            <p:cNvSpPr/>
            <p:nvPr/>
          </p:nvSpPr>
          <p:spPr>
            <a:xfrm>
              <a:off x="1008695" y="2636912"/>
              <a:ext cx="5748944" cy="195498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66B10569-C14B-4EBF-9304-668D233555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1763"/>
          <a:stretch/>
        </p:blipFill>
        <p:spPr>
          <a:xfrm>
            <a:off x="1691681" y="3356992"/>
            <a:ext cx="5748943" cy="9429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8FDA2F7-F167-4FD2-A70A-7A7EBA4616CF}"/>
              </a:ext>
            </a:extLst>
          </p:cNvPr>
          <p:cNvSpPr/>
          <p:nvPr/>
        </p:nvSpPr>
        <p:spPr>
          <a:xfrm>
            <a:off x="1403648" y="2895327"/>
            <a:ext cx="6696744" cy="461665"/>
          </a:xfrm>
          <a:prstGeom prst="rect">
            <a:avLst/>
          </a:prstGeom>
          <a:solidFill>
            <a:srgbClr val="FFFF99"/>
          </a:solidFill>
          <a:ln w="28575" cap="flat" cmpd="sng" algn="ctr">
            <a:noFill/>
            <a:prstDash val="solid"/>
            <a:rou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rPr>
              <a:t>$ nc -l 8000</a:t>
            </a: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200">
                <a:latin typeface="+mn-ea"/>
                <a:ea typeface="+mn-ea"/>
              </a:rPr>
              <a:t>// nc [options] </a:t>
            </a:r>
            <a:r>
              <a:rPr lang="en-US" altLang="ko-KR" sz="1200" strike="sngStrike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[target host]</a:t>
            </a:r>
            <a:r>
              <a:rPr lang="en-US" altLang="ko-KR" sz="1200">
                <a:latin typeface="+mn-ea"/>
                <a:ea typeface="+mn-ea"/>
              </a:rPr>
              <a:t> [ports]</a:t>
            </a: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76084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/>
              <a:t>서치 라이트 </a:t>
            </a:r>
            <a:r>
              <a:rPr lang="en-US" altLang="ko-KR" sz="2400"/>
              <a:t>(</a:t>
            </a:r>
            <a:r>
              <a:rPr lang="ko-KR" altLang="en-US" sz="2400"/>
              <a:t>외부등 </a:t>
            </a:r>
            <a:r>
              <a:rPr lang="en-US" altLang="ko-KR" sz="2400"/>
              <a:t>8</a:t>
            </a:r>
            <a:r>
              <a:rPr lang="ko-KR" altLang="en-US" sz="2400"/>
              <a:t>개</a:t>
            </a:r>
            <a:r>
              <a:rPr lang="en-US" altLang="ko-KR" sz="2400"/>
              <a:t>)</a:t>
            </a:r>
          </a:p>
          <a:p>
            <a:pPr lvl="1"/>
            <a:r>
              <a:rPr lang="en-US" altLang="ko-KR"/>
              <a:t>TCP/IP </a:t>
            </a:r>
            <a:r>
              <a:rPr lang="ko-KR" altLang="en-US"/>
              <a:t>소켓 통신</a:t>
            </a:r>
            <a:endParaRPr lang="en-US" altLang="ko-KR"/>
          </a:p>
          <a:p>
            <a:pPr lvl="1"/>
            <a:r>
              <a:rPr lang="en-US" altLang="ko-KR"/>
              <a:t>char</a:t>
            </a:r>
            <a:r>
              <a:rPr lang="ko-KR" altLang="en-US"/>
              <a:t>형 변수 </a:t>
            </a:r>
            <a:r>
              <a:rPr lang="en-US" altLang="ko-KR"/>
              <a:t>‘c’</a:t>
            </a:r>
            <a:r>
              <a:rPr lang="ko-KR" altLang="en-US"/>
              <a:t> 사용</a:t>
            </a:r>
            <a:endParaRPr lang="en-US" altLang="ko-KR"/>
          </a:p>
          <a:p>
            <a:pPr lvl="2"/>
            <a:r>
              <a:rPr lang="en-US" altLang="ko-KR"/>
              <a:t>ON</a:t>
            </a:r>
            <a:r>
              <a:rPr lang="ko-KR" altLang="en-US"/>
              <a:t>  </a:t>
            </a:r>
            <a:r>
              <a:rPr lang="en-US" altLang="ko-KR"/>
              <a:t>:  c = ‘ i ’</a:t>
            </a:r>
          </a:p>
          <a:p>
            <a:pPr lvl="2"/>
            <a:r>
              <a:rPr lang="en-US" altLang="ko-KR"/>
              <a:t>OFF :  c = ‘ o ’</a:t>
            </a:r>
          </a:p>
          <a:p>
            <a:pPr lvl="1"/>
            <a:r>
              <a:rPr lang="en-US" altLang="ko-KR"/>
              <a:t>char</a:t>
            </a:r>
            <a:r>
              <a:rPr lang="ko-KR" altLang="en-US"/>
              <a:t>형 값을 보내주어</a:t>
            </a:r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   ON/OFF</a:t>
            </a:r>
            <a:r>
              <a:rPr lang="ko-KR" altLang="en-US"/>
              <a:t> 제어</a:t>
            </a:r>
            <a:r>
              <a:rPr lang="en-US" altLang="ko-KR"/>
              <a:t>?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Home network - </a:t>
            </a:r>
            <a:r>
              <a:rPr lang="ko-KR" altLang="en-US"/>
              <a:t>서치라이트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B60E21-2225-45C8-8FD7-F838CC7A99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53" r="21745"/>
          <a:stretch/>
        </p:blipFill>
        <p:spPr>
          <a:xfrm>
            <a:off x="5148064" y="1069313"/>
            <a:ext cx="3878966" cy="567452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E006FF2-111A-4D6D-A84B-E23BFC7DE15E}"/>
              </a:ext>
            </a:extLst>
          </p:cNvPr>
          <p:cNvSpPr/>
          <p:nvPr/>
        </p:nvSpPr>
        <p:spPr>
          <a:xfrm>
            <a:off x="5183022" y="1828106"/>
            <a:ext cx="1261185" cy="2160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97B9A0D-4573-40D8-837E-36E3458328CE}"/>
              </a:ext>
            </a:extLst>
          </p:cNvPr>
          <p:cNvSpPr/>
          <p:nvPr/>
        </p:nvSpPr>
        <p:spPr>
          <a:xfrm>
            <a:off x="5215921" y="3284983"/>
            <a:ext cx="2548792" cy="48167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F80981B-B53B-49EF-8252-954CBEDE92E3}"/>
              </a:ext>
            </a:extLst>
          </p:cNvPr>
          <p:cNvSpPr/>
          <p:nvPr/>
        </p:nvSpPr>
        <p:spPr>
          <a:xfrm>
            <a:off x="5215921" y="3998047"/>
            <a:ext cx="2741738" cy="48167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7992011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472831"/>
          </a:xfrm>
        </p:spPr>
        <p:txBody>
          <a:bodyPr>
            <a:normAutofit/>
          </a:bodyPr>
          <a:lstStyle/>
          <a:p>
            <a:r>
              <a:rPr lang="ko-KR" altLang="en-US"/>
              <a:t>서버 실행</a:t>
            </a:r>
            <a:endParaRPr lang="en-US" altLang="ko-KR"/>
          </a:p>
          <a:p>
            <a:r>
              <a:rPr lang="en-US" altLang="ko-KR"/>
              <a:t>UI</a:t>
            </a:r>
            <a:r>
              <a:rPr lang="ko-KR" altLang="en-US"/>
              <a:t>에서 </a:t>
            </a:r>
            <a:r>
              <a:rPr lang="en-US" altLang="ko-KR"/>
              <a:t>ON / OFF </a:t>
            </a:r>
            <a:r>
              <a:rPr lang="ko-KR" altLang="en-US"/>
              <a:t>조작 시 보내지는 메세지 확인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lvl="1"/>
            <a:r>
              <a:rPr lang="ko-KR" altLang="en-US"/>
              <a:t>출력 결과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파이썬 파일 코드에 오류가 있다고 판단</a:t>
            </a:r>
            <a:r>
              <a:rPr lang="en-US" altLang="ko-KR"/>
              <a:t>..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실행 결과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91A09FB-5A50-4692-B7A4-BCB106416E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621"/>
          <a:stretch/>
        </p:blipFill>
        <p:spPr>
          <a:xfrm>
            <a:off x="1601007" y="3112025"/>
            <a:ext cx="6381750" cy="91159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1A69779-B8AF-4477-834C-3FF947FE28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448"/>
          <a:stretch/>
        </p:blipFill>
        <p:spPr>
          <a:xfrm>
            <a:off x="1601007" y="2130938"/>
            <a:ext cx="6391275" cy="93727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E583C65-834B-44BB-9C54-CFC182FE1F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650" y="4574824"/>
            <a:ext cx="7960941" cy="115892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95B0E15-45EA-41B3-B98E-97ED66BE7D26}"/>
              </a:ext>
            </a:extLst>
          </p:cNvPr>
          <p:cNvSpPr/>
          <p:nvPr/>
        </p:nvSpPr>
        <p:spPr>
          <a:xfrm>
            <a:off x="683568" y="4988343"/>
            <a:ext cx="3018637" cy="180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7068387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/>
              <a:t>실제 센서가 필요로하는 제어신호로 작성</a:t>
            </a:r>
            <a:endParaRPr lang="en-US" altLang="ko-KR"/>
          </a:p>
          <a:p>
            <a:pPr lvl="1"/>
            <a:r>
              <a:rPr lang="ko-KR" altLang="en-US"/>
              <a:t>어떤 값을 보내주어야 하는지</a:t>
            </a:r>
            <a:endParaRPr lang="en-US" altLang="ko-KR"/>
          </a:p>
          <a:p>
            <a:pPr lvl="1"/>
            <a:r>
              <a:rPr lang="ko-KR" altLang="en-US"/>
              <a:t>설정파일</a:t>
            </a:r>
            <a:r>
              <a:rPr lang="en-US" altLang="ko-KR"/>
              <a:t>(</a:t>
            </a:r>
            <a:r>
              <a:rPr lang="ko-KR" altLang="en-US"/>
              <a:t> </a:t>
            </a:r>
            <a:r>
              <a:rPr lang="en-US" altLang="ko-KR"/>
              <a:t>tcp.cfg ) </a:t>
            </a:r>
            <a:r>
              <a:rPr lang="ko-KR" altLang="en-US"/>
              <a:t>수정 시 어느부분을 추가하고 삭제하여야 하는지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Serial binding</a:t>
            </a:r>
            <a:r>
              <a:rPr lang="ko-KR" altLang="en-US"/>
              <a:t> 테스트</a:t>
            </a:r>
            <a:endParaRPr lang="en-US" altLang="ko-KR"/>
          </a:p>
          <a:p>
            <a:pPr lvl="1"/>
            <a:r>
              <a:rPr lang="ko-KR" altLang="en-US"/>
              <a:t>스위치 조작으로 제어신호 보내기 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상황인지 </a:t>
            </a:r>
            <a:r>
              <a:rPr lang="en-US" altLang="ko-KR"/>
              <a:t>( rule )</a:t>
            </a:r>
          </a:p>
          <a:p>
            <a:pPr lvl="1"/>
            <a:r>
              <a:rPr lang="ko-KR" altLang="en-US"/>
              <a:t>선행작업 </a:t>
            </a:r>
            <a:r>
              <a:rPr lang="en-US" altLang="ko-KR"/>
              <a:t>: </a:t>
            </a:r>
            <a:r>
              <a:rPr lang="ko-KR" altLang="en-US"/>
              <a:t>실제 센서값 읽어오기 </a:t>
            </a:r>
            <a:r>
              <a:rPr lang="en-US" altLang="ko-KR"/>
              <a:t>- </a:t>
            </a:r>
            <a:r>
              <a:rPr lang="ko-KR" altLang="en-US"/>
              <a:t>테스트 하였음</a:t>
            </a:r>
            <a:endParaRPr lang="en-US" altLang="ko-KR"/>
          </a:p>
          <a:p>
            <a:pPr lvl="1"/>
            <a:r>
              <a:rPr lang="ko-KR" altLang="en-US"/>
              <a:t>받은 센서값을 통해 </a:t>
            </a:r>
            <a:r>
              <a:rPr lang="en-US" altLang="ko-KR"/>
              <a:t>switch </a:t>
            </a:r>
            <a:r>
              <a:rPr lang="ko-KR" altLang="en-US"/>
              <a:t>조작 테스트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해결해야 할 과제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19049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/>
              <a:t>서치 라이트 소스코드 </a:t>
            </a:r>
            <a:r>
              <a:rPr lang="en-US" altLang="ko-KR"/>
              <a:t>/ </a:t>
            </a:r>
            <a:r>
              <a:rPr lang="ko-KR" altLang="en-US"/>
              <a:t>프로토콜 파일</a:t>
            </a:r>
            <a:endParaRPr lang="en-US" altLang="ko-KR"/>
          </a:p>
          <a:p>
            <a:pPr lvl="1"/>
            <a:r>
              <a:rPr lang="en-US" altLang="ko-KR"/>
              <a:t>light_control.c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Home network - </a:t>
            </a:r>
            <a:r>
              <a:rPr lang="ko-KR" altLang="en-US"/>
              <a:t>서치라이트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21F519-F692-478B-A6F0-77184FD56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023" y="1785536"/>
            <a:ext cx="4498801" cy="472487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495BA1A-6B9E-47F7-A083-8B3C84361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3628113"/>
            <a:ext cx="4398894" cy="288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954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/>
              <a:t>소스코드를 사용하기 위해 </a:t>
            </a:r>
            <a:r>
              <a:rPr lang="en-US" altLang="ko-KR"/>
              <a:t>odroid</a:t>
            </a:r>
            <a:r>
              <a:rPr lang="ko-KR" altLang="en-US"/>
              <a:t>에 저장</a:t>
            </a:r>
            <a:endParaRPr lang="en-US" altLang="ko-KR"/>
          </a:p>
          <a:p>
            <a:pPr lvl="1"/>
            <a:r>
              <a:rPr lang="en-US" altLang="ko-KR"/>
              <a:t>FTP</a:t>
            </a:r>
            <a:r>
              <a:rPr lang="ko-KR" altLang="en-US"/>
              <a:t>를 통해 파일 전송</a:t>
            </a:r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Odroid </a:t>
            </a:r>
            <a:r>
              <a:rPr lang="ko-KR" altLang="en-US"/>
              <a:t>파일 옮기기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2CE9C3-F60F-4A37-959E-5746A9945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673" y="2053273"/>
            <a:ext cx="5375258" cy="4516453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2045B9C7-8A2B-45EE-B7BF-FED58482B295}"/>
              </a:ext>
            </a:extLst>
          </p:cNvPr>
          <p:cNvGrpSpPr/>
          <p:nvPr/>
        </p:nvGrpSpPr>
        <p:grpSpPr>
          <a:xfrm>
            <a:off x="6596682" y="2996952"/>
            <a:ext cx="2296493" cy="2608746"/>
            <a:chOff x="6667995" y="1955444"/>
            <a:chExt cx="2296493" cy="2608746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96C05C9-9E08-4DFA-8155-1354A921BD48}"/>
                </a:ext>
              </a:extLst>
            </p:cNvPr>
            <p:cNvSpPr/>
            <p:nvPr/>
          </p:nvSpPr>
          <p:spPr>
            <a:xfrm>
              <a:off x="6667995" y="2404190"/>
              <a:ext cx="2296493" cy="21600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7A988EDA-5760-4D11-99B3-B616470893B3}"/>
                </a:ext>
              </a:extLst>
            </p:cNvPr>
            <p:cNvGrpSpPr/>
            <p:nvPr/>
          </p:nvGrpSpPr>
          <p:grpSpPr>
            <a:xfrm>
              <a:off x="6667995" y="2708920"/>
              <a:ext cx="2229989" cy="1587951"/>
              <a:chOff x="6667995" y="2708920"/>
              <a:chExt cx="2229989" cy="1587951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943ED3C9-B3B8-4E34-A59C-E2AFF9C65E19}"/>
                  </a:ext>
                </a:extLst>
              </p:cNvPr>
              <p:cNvGrpSpPr/>
              <p:nvPr/>
            </p:nvGrpSpPr>
            <p:grpSpPr>
              <a:xfrm>
                <a:off x="6667995" y="2708920"/>
                <a:ext cx="710451" cy="529360"/>
                <a:chOff x="6667995" y="2708920"/>
                <a:chExt cx="710451" cy="529360"/>
              </a:xfrm>
            </p:grpSpPr>
            <p:pic>
              <p:nvPicPr>
                <p:cNvPr id="10" name="그래픽 9" descr="문서">
                  <a:extLst>
                    <a:ext uri="{FF2B5EF4-FFF2-40B4-BE49-F238E27FC236}">
                      <a16:creationId xmlns:a16="http://schemas.microsoft.com/office/drawing/2014/main" id="{BEDE3A43-C6A8-416C-9439-6D18700F27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47093" y="2708920"/>
                  <a:ext cx="346357" cy="346357"/>
                </a:xfrm>
                <a:prstGeom prst="rect">
                  <a:avLst/>
                </a:prstGeom>
              </p:spPr>
            </p:pic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D507219-1B9B-43B6-BD8C-ABCB7A8E21BB}"/>
                    </a:ext>
                  </a:extLst>
                </p:cNvPr>
                <p:cNvSpPr txBox="1"/>
                <p:nvPr/>
              </p:nvSpPr>
              <p:spPr>
                <a:xfrm>
                  <a:off x="6667995" y="3022836"/>
                  <a:ext cx="710451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ko-KR" sz="800">
                      <a:latin typeface="+mn-ea"/>
                      <a:ea typeface="+mn-ea"/>
                    </a:rPr>
                    <a:t>server41.c</a:t>
                  </a:r>
                  <a:endParaRPr lang="ko-KR" altLang="en-US" sz="800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61A59552-61B3-4653-AEE1-D89E42977183}"/>
                  </a:ext>
                </a:extLst>
              </p:cNvPr>
              <p:cNvGrpSpPr/>
              <p:nvPr/>
            </p:nvGrpSpPr>
            <p:grpSpPr>
              <a:xfrm>
                <a:off x="7459977" y="2708920"/>
                <a:ext cx="671980" cy="529360"/>
                <a:chOff x="7459977" y="2708920"/>
                <a:chExt cx="671980" cy="529360"/>
              </a:xfrm>
            </p:grpSpPr>
            <p:pic>
              <p:nvPicPr>
                <p:cNvPr id="12" name="그래픽 11" descr="문서">
                  <a:extLst>
                    <a:ext uri="{FF2B5EF4-FFF2-40B4-BE49-F238E27FC236}">
                      <a16:creationId xmlns:a16="http://schemas.microsoft.com/office/drawing/2014/main" id="{CAD1B038-BA0F-4AFE-B984-1EC4B3E4A3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19839" y="2708920"/>
                  <a:ext cx="346357" cy="346357"/>
                </a:xfrm>
                <a:prstGeom prst="rect">
                  <a:avLst/>
                </a:prstGeom>
              </p:spPr>
            </p:pic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EBD17B2-5F3D-4BF6-9D5F-FB008A00AB64}"/>
                    </a:ext>
                  </a:extLst>
                </p:cNvPr>
                <p:cNvSpPr txBox="1"/>
                <p:nvPr/>
              </p:nvSpPr>
              <p:spPr>
                <a:xfrm>
                  <a:off x="7459977" y="3022836"/>
                  <a:ext cx="67198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800">
                      <a:latin typeface="+mn-ea"/>
                      <a:ea typeface="+mn-ea"/>
                    </a:rPr>
                    <a:t>network.c</a:t>
                  </a:r>
                  <a:endParaRPr lang="ko-KR" altLang="en-US" sz="800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12144F0A-CC55-4D50-A901-14AA8D2F20A1}"/>
                  </a:ext>
                </a:extLst>
              </p:cNvPr>
              <p:cNvGrpSpPr/>
              <p:nvPr/>
            </p:nvGrpSpPr>
            <p:grpSpPr>
              <a:xfrm>
                <a:off x="8216386" y="2708920"/>
                <a:ext cx="681598" cy="529360"/>
                <a:chOff x="7455168" y="2708920"/>
                <a:chExt cx="681598" cy="529360"/>
              </a:xfrm>
            </p:grpSpPr>
            <p:pic>
              <p:nvPicPr>
                <p:cNvPr id="17" name="그래픽 16" descr="문서">
                  <a:extLst>
                    <a:ext uri="{FF2B5EF4-FFF2-40B4-BE49-F238E27FC236}">
                      <a16:creationId xmlns:a16="http://schemas.microsoft.com/office/drawing/2014/main" id="{83A806F3-E9F4-4258-B688-F69B823700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19839" y="2708920"/>
                  <a:ext cx="346357" cy="346357"/>
                </a:xfrm>
                <a:prstGeom prst="rect">
                  <a:avLst/>
                </a:prstGeom>
              </p:spPr>
            </p:pic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7860393-2B9E-4FD7-8DF5-4CEF5F0DA0D3}"/>
                    </a:ext>
                  </a:extLst>
                </p:cNvPr>
                <p:cNvSpPr txBox="1"/>
                <p:nvPr/>
              </p:nvSpPr>
              <p:spPr>
                <a:xfrm>
                  <a:off x="7455168" y="3022836"/>
                  <a:ext cx="68159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800">
                      <a:latin typeface="+mn-ea"/>
                      <a:ea typeface="+mn-ea"/>
                    </a:rPr>
                    <a:t>common.c</a:t>
                  </a:r>
                  <a:endParaRPr lang="ko-KR" altLang="en-US" sz="800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FF779E91-08A2-4293-BEC8-F581DEACECD8}"/>
                  </a:ext>
                </a:extLst>
              </p:cNvPr>
              <p:cNvGrpSpPr/>
              <p:nvPr/>
            </p:nvGrpSpPr>
            <p:grpSpPr>
              <a:xfrm>
                <a:off x="6707525" y="3287516"/>
                <a:ext cx="625492" cy="529360"/>
                <a:chOff x="7483221" y="2708920"/>
                <a:chExt cx="625492" cy="529360"/>
              </a:xfrm>
            </p:grpSpPr>
            <p:pic>
              <p:nvPicPr>
                <p:cNvPr id="20" name="그래픽 19" descr="문서">
                  <a:extLst>
                    <a:ext uri="{FF2B5EF4-FFF2-40B4-BE49-F238E27FC236}">
                      <a16:creationId xmlns:a16="http://schemas.microsoft.com/office/drawing/2014/main" id="{B2FC5242-9C59-45F0-913C-F014AB7E39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19839" y="2708920"/>
                  <a:ext cx="346357" cy="346357"/>
                </a:xfrm>
                <a:prstGeom prst="rect">
                  <a:avLst/>
                </a:prstGeom>
              </p:spPr>
            </p:pic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F7AB688-1DA2-42AB-9774-5DFE3D805113}"/>
                    </a:ext>
                  </a:extLst>
                </p:cNvPr>
                <p:cNvSpPr txBox="1"/>
                <p:nvPr/>
              </p:nvSpPr>
              <p:spPr>
                <a:xfrm>
                  <a:off x="7483221" y="3022836"/>
                  <a:ext cx="62549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800">
                      <a:latin typeface="+mn-ea"/>
                      <a:ea typeface="+mn-ea"/>
                    </a:rPr>
                    <a:t>light...ol.c</a:t>
                  </a:r>
                  <a:endParaRPr lang="ko-KR" altLang="en-US" sz="800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F20C2DC3-0E5E-4855-90B6-1ECC95A57E2C}"/>
                  </a:ext>
                </a:extLst>
              </p:cNvPr>
              <p:cNvGrpSpPr/>
              <p:nvPr/>
            </p:nvGrpSpPr>
            <p:grpSpPr>
              <a:xfrm>
                <a:off x="7622334" y="3287516"/>
                <a:ext cx="346357" cy="529360"/>
                <a:chOff x="7619839" y="2708920"/>
                <a:chExt cx="346357" cy="529360"/>
              </a:xfrm>
            </p:grpSpPr>
            <p:pic>
              <p:nvPicPr>
                <p:cNvPr id="23" name="그래픽 22" descr="문서">
                  <a:extLst>
                    <a:ext uri="{FF2B5EF4-FFF2-40B4-BE49-F238E27FC236}">
                      <a16:creationId xmlns:a16="http://schemas.microsoft.com/office/drawing/2014/main" id="{5E464509-D881-497B-889B-93298BAD6C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19839" y="2708920"/>
                  <a:ext cx="346357" cy="346357"/>
                </a:xfrm>
                <a:prstGeom prst="rect">
                  <a:avLst/>
                </a:prstGeom>
              </p:spPr>
            </p:pic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BA27317-F895-47CE-B3A0-6F80DF81496C}"/>
                    </a:ext>
                  </a:extLst>
                </p:cNvPr>
                <p:cNvSpPr txBox="1"/>
                <p:nvPr/>
              </p:nvSpPr>
              <p:spPr>
                <a:xfrm>
                  <a:off x="7672375" y="3022836"/>
                  <a:ext cx="24718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800">
                      <a:latin typeface="+mn-ea"/>
                      <a:ea typeface="+mn-ea"/>
                    </a:rPr>
                    <a:t>...</a:t>
                  </a:r>
                  <a:endParaRPr lang="ko-KR" altLang="en-US" sz="800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B1378F6F-13F0-43F8-8EC3-CD99123E2480}"/>
                  </a:ext>
                </a:extLst>
              </p:cNvPr>
              <p:cNvGrpSpPr/>
              <p:nvPr/>
            </p:nvGrpSpPr>
            <p:grpSpPr>
              <a:xfrm>
                <a:off x="8370193" y="3287516"/>
                <a:ext cx="346357" cy="529360"/>
                <a:chOff x="7619839" y="2708920"/>
                <a:chExt cx="346357" cy="529360"/>
              </a:xfrm>
            </p:grpSpPr>
            <p:pic>
              <p:nvPicPr>
                <p:cNvPr id="26" name="그래픽 25" descr="문서">
                  <a:extLst>
                    <a:ext uri="{FF2B5EF4-FFF2-40B4-BE49-F238E27FC236}">
                      <a16:creationId xmlns:a16="http://schemas.microsoft.com/office/drawing/2014/main" id="{CB0EC4FE-C8C4-482E-9535-4BF6CE62D1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19839" y="2708920"/>
                  <a:ext cx="346357" cy="346357"/>
                </a:xfrm>
                <a:prstGeom prst="rect">
                  <a:avLst/>
                </a:prstGeom>
              </p:spPr>
            </p:pic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1E9B86C-7666-40E5-8522-F7890EBE8BD5}"/>
                    </a:ext>
                  </a:extLst>
                </p:cNvPr>
                <p:cNvSpPr txBox="1"/>
                <p:nvPr/>
              </p:nvSpPr>
              <p:spPr>
                <a:xfrm>
                  <a:off x="7672375" y="3022836"/>
                  <a:ext cx="24718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800">
                      <a:latin typeface="+mn-ea"/>
                      <a:ea typeface="+mn-ea"/>
                    </a:rPr>
                    <a:t>...</a:t>
                  </a:r>
                  <a:endParaRPr lang="ko-KR" altLang="en-US" sz="800"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B0B1935-CDC5-4A3C-83AD-D783301D0C19}"/>
                  </a:ext>
                </a:extLst>
              </p:cNvPr>
              <p:cNvSpPr txBox="1"/>
              <p:nvPr/>
            </p:nvSpPr>
            <p:spPr>
              <a:xfrm>
                <a:off x="7669425" y="4081427"/>
                <a:ext cx="24718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>
                    <a:latin typeface="+mn-ea"/>
                    <a:ea typeface="+mn-ea"/>
                  </a:rPr>
                  <a:t>...</a:t>
                </a:r>
                <a:endParaRPr lang="ko-KR" altLang="en-US" sz="800">
                  <a:latin typeface="+mn-ea"/>
                  <a:ea typeface="+mn-ea"/>
                </a:endParaRPr>
              </a:p>
            </p:txBody>
          </p:sp>
        </p:grp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2FFDD1E-4C66-4887-8A04-C5FF4F539EA8}"/>
                </a:ext>
              </a:extLst>
            </p:cNvPr>
            <p:cNvSpPr/>
            <p:nvPr/>
          </p:nvSpPr>
          <p:spPr>
            <a:xfrm>
              <a:off x="6960977" y="2310721"/>
              <a:ext cx="529795" cy="215444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1" lang="en-US" altLang="ko-KR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latin typeface="+mn-ea"/>
                  <a:ea typeface="+mn-ea"/>
                </a:rPr>
                <a:t>ver40</a:t>
              </a:r>
              <a:endParaRPr kumimoji="1" lang="ko-KR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pic>
          <p:nvPicPr>
            <p:cNvPr id="7" name="그래픽 6" descr="열린 폴더">
              <a:extLst>
                <a:ext uri="{FF2B5EF4-FFF2-40B4-BE49-F238E27FC236}">
                  <a16:creationId xmlns:a16="http://schemas.microsoft.com/office/drawing/2014/main" id="{1B529775-422D-4F79-8F7C-646D8F862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025328" y="1955444"/>
              <a:ext cx="465444" cy="465444"/>
            </a:xfrm>
            <a:prstGeom prst="rect">
              <a:avLst/>
            </a:prstGeom>
          </p:spPr>
        </p:pic>
      </p:grpSp>
      <p:sp>
        <p:nvSpPr>
          <p:cNvPr id="34" name="화살표: 왼쪽 33">
            <a:extLst>
              <a:ext uri="{FF2B5EF4-FFF2-40B4-BE49-F238E27FC236}">
                <a16:creationId xmlns:a16="http://schemas.microsoft.com/office/drawing/2014/main" id="{466B9462-223D-4D9C-BC2E-81296A9A0BA0}"/>
              </a:ext>
            </a:extLst>
          </p:cNvPr>
          <p:cNvSpPr/>
          <p:nvPr/>
        </p:nvSpPr>
        <p:spPr>
          <a:xfrm rot="20018332">
            <a:off x="4666491" y="3767101"/>
            <a:ext cx="2159325" cy="290477"/>
          </a:xfrm>
          <a:prstGeom prst="leftArrow">
            <a:avLst>
              <a:gd name="adj1" fmla="val 24345"/>
              <a:gd name="adj2" fmla="val 50000"/>
            </a:avLst>
          </a:prstGeom>
          <a:solidFill>
            <a:srgbClr val="FF0000">
              <a:alpha val="70000"/>
            </a:srgbClr>
          </a:solidFill>
          <a:ln w="28575" cap="flat" cmpd="sng" algn="ctr">
            <a:noFill/>
            <a:prstDash val="solid"/>
            <a:rou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D79F8A1-8F87-46E0-8D71-52A876C57507}"/>
              </a:ext>
            </a:extLst>
          </p:cNvPr>
          <p:cNvSpPr/>
          <p:nvPr/>
        </p:nvSpPr>
        <p:spPr>
          <a:xfrm>
            <a:off x="4056677" y="4448219"/>
            <a:ext cx="576064" cy="14731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9C7A2B1-8E30-471E-A387-E67FC0FD33D0}"/>
              </a:ext>
            </a:extLst>
          </p:cNvPr>
          <p:cNvSpPr txBox="1"/>
          <p:nvPr/>
        </p:nvSpPr>
        <p:spPr>
          <a:xfrm rot="19939528">
            <a:off x="4925716" y="4206129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100">
                <a:solidFill>
                  <a:srgbClr val="FF0000"/>
                </a:solidFill>
                <a:latin typeface="+mn-ea"/>
                <a:ea typeface="+mn-ea"/>
              </a:rPr>
              <a:t>업로드</a:t>
            </a:r>
          </a:p>
        </p:txBody>
      </p:sp>
    </p:spTree>
    <p:extLst>
      <p:ext uri="{BB962C8B-B14F-4D97-AF65-F5344CB8AC3E}">
        <p14:creationId xmlns:p14="http://schemas.microsoft.com/office/powerpoint/2010/main" val="2001598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/>
              <a:t>업로드 확인</a:t>
            </a: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Odroid </a:t>
            </a:r>
            <a:r>
              <a:rPr lang="ko-KR" altLang="en-US"/>
              <a:t>파일 옮기기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DFAAFC-DBAE-4558-B98F-0614DF35C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783" y="1674405"/>
            <a:ext cx="6169258" cy="518359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EE9D576-DA33-4845-ABC3-7517F6377782}"/>
              </a:ext>
            </a:extLst>
          </p:cNvPr>
          <p:cNvSpPr/>
          <p:nvPr/>
        </p:nvSpPr>
        <p:spPr>
          <a:xfrm>
            <a:off x="4824412" y="4653136"/>
            <a:ext cx="3084629" cy="115212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173532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/>
              <a:t>다수의 파일로 구성된 프로그램의 컴파일을 자동화 시켜주는 명령어 생성 프로그램</a:t>
            </a:r>
            <a:endParaRPr lang="en-US" altLang="ko-KR"/>
          </a:p>
          <a:p>
            <a:pPr lvl="1"/>
            <a:r>
              <a:rPr lang="ko-KR" altLang="en-US"/>
              <a:t>최신버전인 </a:t>
            </a:r>
            <a:r>
              <a:rPr lang="en-US" altLang="ko-KR"/>
              <a:t>Makefile41 </a:t>
            </a:r>
            <a:r>
              <a:rPr lang="ko-KR" altLang="en-US"/>
              <a:t>빌드</a:t>
            </a:r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이름이 </a:t>
            </a:r>
            <a:r>
              <a:rPr lang="en-US" altLang="ko-KR"/>
              <a:t>‘Makefile’</a:t>
            </a:r>
            <a:r>
              <a:rPr lang="ko-KR" altLang="en-US"/>
              <a:t>일 경우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그 외의 경우</a:t>
            </a:r>
            <a:endParaRPr lang="en-US" altLang="ko-KR"/>
          </a:p>
          <a:p>
            <a:pPr lvl="2"/>
            <a:r>
              <a:rPr lang="en-US" altLang="ko-KR"/>
              <a:t>-f : </a:t>
            </a:r>
            <a:r>
              <a:rPr lang="ko-KR" altLang="en-US"/>
              <a:t>목록파일 이름 지정</a:t>
            </a: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Makefile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173D488-A2B4-4E2B-8B87-96771A1B3121}"/>
              </a:ext>
            </a:extLst>
          </p:cNvPr>
          <p:cNvSpPr/>
          <p:nvPr/>
        </p:nvSpPr>
        <p:spPr>
          <a:xfrm>
            <a:off x="1403648" y="3356992"/>
            <a:ext cx="6696744" cy="276999"/>
          </a:xfrm>
          <a:prstGeom prst="rect">
            <a:avLst/>
          </a:prstGeom>
          <a:solidFill>
            <a:srgbClr val="FFFF99"/>
          </a:solidFill>
          <a:ln w="28575" cap="flat" cmpd="sng" algn="ctr">
            <a:noFill/>
            <a:prstDash val="solid"/>
            <a:rou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rPr>
              <a:t>$ </a:t>
            </a:r>
            <a:r>
              <a:rPr lang="en-US" altLang="ko-KR" sz="1200">
                <a:latin typeface="+mn-ea"/>
                <a:ea typeface="+mn-ea"/>
              </a:rPr>
              <a:t>make</a:t>
            </a: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A08CF4-3D55-4F01-B51A-ADEB5D84A98F}"/>
              </a:ext>
            </a:extLst>
          </p:cNvPr>
          <p:cNvSpPr/>
          <p:nvPr/>
        </p:nvSpPr>
        <p:spPr>
          <a:xfrm>
            <a:off x="1403648" y="5013176"/>
            <a:ext cx="6696744" cy="276999"/>
          </a:xfrm>
          <a:prstGeom prst="rect">
            <a:avLst/>
          </a:prstGeom>
          <a:solidFill>
            <a:srgbClr val="FFFF99"/>
          </a:solidFill>
          <a:ln w="28575" cap="flat" cmpd="sng" algn="ctr">
            <a:noFill/>
            <a:prstDash val="solid"/>
            <a:rou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rPr>
              <a:t>$ </a:t>
            </a:r>
            <a:r>
              <a:rPr lang="en-US" altLang="ko-KR" sz="1200">
                <a:latin typeface="+mn-ea"/>
                <a:ea typeface="+mn-ea"/>
              </a:rPr>
              <a:t>make   -f   Makefile41</a:t>
            </a: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0556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/>
              <a:t>odroid</a:t>
            </a:r>
            <a:r>
              <a:rPr lang="ko-KR" altLang="en-US"/>
              <a:t>의 </a:t>
            </a:r>
            <a:r>
              <a:rPr lang="en-US" altLang="ko-KR"/>
              <a:t>ubuntu</a:t>
            </a:r>
            <a:r>
              <a:rPr lang="ko-KR" altLang="en-US"/>
              <a:t>계정에 저장한 코드 확인</a:t>
            </a:r>
            <a:endParaRPr lang="en-US" altLang="ko-KR"/>
          </a:p>
          <a:p>
            <a:pPr lvl="1"/>
            <a:r>
              <a:rPr lang="en-US" altLang="ko-KR"/>
              <a:t>Makefile41 </a:t>
            </a:r>
            <a:r>
              <a:rPr lang="ko-KR" altLang="en-US"/>
              <a:t>빌드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pPr lvl="1"/>
            <a:r>
              <a:rPr lang="ko-KR" altLang="en-US"/>
              <a:t>빌드 결과</a:t>
            </a: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Makefile </a:t>
            </a:r>
            <a:r>
              <a:rPr lang="ko-KR" altLang="en-US"/>
              <a:t>빌드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9AA5E1-B35B-4F98-92BC-AA2AB9EE75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123"/>
          <a:stretch/>
        </p:blipFill>
        <p:spPr>
          <a:xfrm>
            <a:off x="2271297" y="2034295"/>
            <a:ext cx="5616624" cy="161072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0A22370-3489-4C0B-81B4-4EDD45001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1297" y="4293096"/>
            <a:ext cx="5616624" cy="192035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05CB972-F42B-4856-8A6E-5CE8B189A345}"/>
              </a:ext>
            </a:extLst>
          </p:cNvPr>
          <p:cNvSpPr/>
          <p:nvPr/>
        </p:nvSpPr>
        <p:spPr>
          <a:xfrm>
            <a:off x="2271297" y="5085184"/>
            <a:ext cx="2156687" cy="16809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3786385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/>
              <a:t>odroid</a:t>
            </a:r>
            <a:r>
              <a:rPr lang="ko-KR" altLang="en-US"/>
              <a:t>의 </a:t>
            </a:r>
            <a:r>
              <a:rPr lang="en-US" altLang="ko-KR"/>
              <a:t>ubuntu</a:t>
            </a:r>
            <a:r>
              <a:rPr lang="ko-KR" altLang="en-US"/>
              <a:t>계정에 저장한 코드 확인</a:t>
            </a:r>
            <a:endParaRPr lang="en-US" altLang="ko-KR"/>
          </a:p>
          <a:p>
            <a:pPr lvl="1"/>
            <a:r>
              <a:rPr lang="en-US" altLang="ko-KR"/>
              <a:t>server41</a:t>
            </a:r>
            <a:r>
              <a:rPr lang="ko-KR" altLang="en-US"/>
              <a:t> 파일 생성</a:t>
            </a:r>
            <a:endParaRPr lang="en-US" altLang="ko-KR"/>
          </a:p>
          <a:p>
            <a:pPr lvl="1"/>
            <a:endParaRPr lang="en-US" altLang="ko-KR"/>
          </a:p>
          <a:p>
            <a:pPr marL="457200" lvl="1" indent="0">
              <a:buNone/>
            </a:pP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Makefile </a:t>
            </a:r>
            <a:r>
              <a:rPr lang="ko-KR" altLang="en-US"/>
              <a:t>빌드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CB00A8-5F4E-4BD0-AE8C-A9F66F51A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2132856"/>
            <a:ext cx="6296025" cy="33718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060C411-C009-4D57-8D5A-1739547864E5}"/>
              </a:ext>
            </a:extLst>
          </p:cNvPr>
          <p:cNvSpPr/>
          <p:nvPr/>
        </p:nvSpPr>
        <p:spPr>
          <a:xfrm>
            <a:off x="4139952" y="4869160"/>
            <a:ext cx="767608" cy="15584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421296574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rgbClr val="FF0000"/>
          </a:solidFill>
          <a:prstDash val="solid"/>
          <a:round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100" b="0" i="0" u="none" strike="noStrike" cap="none" normalizeH="0" baseline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rgbClr val="FF0000"/>
          </a:solidFill>
          <a:prstDash val="sysDot"/>
          <a:round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l">
          <a:defRPr sz="1100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12996</TotalTime>
  <Words>800</Words>
  <Application>Microsoft Office PowerPoint</Application>
  <PresentationFormat>화면 슬라이드 쇼(4:3)</PresentationFormat>
  <Paragraphs>265</Paragraphs>
  <Slides>32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Home Network - OpenHab2</vt:lpstr>
      <vt:lpstr>Home network</vt:lpstr>
      <vt:lpstr>Home network - 서치라이트</vt:lpstr>
      <vt:lpstr>Home network - 서치라이트</vt:lpstr>
      <vt:lpstr>Odroid 파일 옮기기</vt:lpstr>
      <vt:lpstr>Odroid 파일 옮기기</vt:lpstr>
      <vt:lpstr>Makefile</vt:lpstr>
      <vt:lpstr>Makefile 빌드</vt:lpstr>
      <vt:lpstr>Makefile 빌드</vt:lpstr>
      <vt:lpstr>Makefile 빌드</vt:lpstr>
      <vt:lpstr>Makefile 빌드</vt:lpstr>
      <vt:lpstr>Makefile 빌드</vt:lpstr>
      <vt:lpstr>Makefile 빌드</vt:lpstr>
      <vt:lpstr>서치라이트 제어 test</vt:lpstr>
      <vt:lpstr>Openhab2 : Add-on</vt:lpstr>
      <vt:lpstr>Openhab2 : Add-on</vt:lpstr>
      <vt:lpstr>Openhab2 : Add-on</vt:lpstr>
      <vt:lpstr>Openhab2 : Add-on</vt:lpstr>
      <vt:lpstr>Openhab2 : Transformations</vt:lpstr>
      <vt:lpstr>Openhab2 : Transformations</vt:lpstr>
      <vt:lpstr>Openhab2 : Transformations</vt:lpstr>
      <vt:lpstr>Openhab2 : tcp.cfg</vt:lpstr>
      <vt:lpstr>Openhab2 : tcp.cfg</vt:lpstr>
      <vt:lpstr>Openhab2 : items</vt:lpstr>
      <vt:lpstr>더미 센서 : python</vt:lpstr>
      <vt:lpstr>시행착오</vt:lpstr>
      <vt:lpstr>시행착오</vt:lpstr>
      <vt:lpstr>시행착오</vt:lpstr>
      <vt:lpstr>nc(netcat) 명령어 사용</vt:lpstr>
      <vt:lpstr>실행 결과</vt:lpstr>
      <vt:lpstr>해결해야 할 과제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세미나 #8 -sMap-</dc:title>
  <dc:creator>Nineking</dc:creator>
  <cp:lastModifiedBy>한범 이</cp:lastModifiedBy>
  <cp:revision>609</cp:revision>
  <cp:lastPrinted>2018-02-06T05:58:27Z</cp:lastPrinted>
  <dcterms:created xsi:type="dcterms:W3CDTF">2013-09-09T21:16:08Z</dcterms:created>
  <dcterms:modified xsi:type="dcterms:W3CDTF">2018-02-27T03:08:27Z</dcterms:modified>
</cp:coreProperties>
</file>