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56" r:id="rId2"/>
    <p:sldId id="463" r:id="rId3"/>
    <p:sldId id="469" r:id="rId4"/>
    <p:sldId id="471" r:id="rId5"/>
    <p:sldId id="470" r:id="rId6"/>
    <p:sldId id="466" r:id="rId7"/>
    <p:sldId id="468" r:id="rId8"/>
    <p:sldId id="467" r:id="rId9"/>
    <p:sldId id="472" r:id="rId10"/>
    <p:sldId id="473" r:id="rId11"/>
    <p:sldId id="474" r:id="rId12"/>
    <p:sldId id="475" r:id="rId13"/>
    <p:sldId id="476" r:id="rId14"/>
    <p:sldId id="477" r:id="rId15"/>
    <p:sldId id="393" r:id="rId1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8E8E8E"/>
    <a:srgbClr val="800000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6366" autoAdjust="0"/>
  </p:normalViewPr>
  <p:slideViewPr>
    <p:cSldViewPr>
      <p:cViewPr varScale="1">
        <p:scale>
          <a:sx n="114" d="100"/>
          <a:sy n="114" d="100"/>
        </p:scale>
        <p:origin x="20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2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42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79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80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6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7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3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8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37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2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715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1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1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security- OpenHab2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  <a:endParaRPr lang="en-US" altLang="ko-KR" dirty="0"/>
          </a:p>
          <a:p>
            <a:r>
              <a:rPr lang="en-US" altLang="ko-KR"/>
              <a:t>18.02.27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다른 서브넷에서 접속시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결과 </a:t>
            </a:r>
            <a:r>
              <a:rPr lang="en-US" altLang="ko-KR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DDCC26-973D-4195-BED4-F97606F4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68" y="1753905"/>
            <a:ext cx="5416087" cy="47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6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OpenHAB</a:t>
            </a:r>
            <a:r>
              <a:rPr lang="ko-KR" altLang="en-US"/>
              <a:t> 앱을 통해 접속시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결과 </a:t>
            </a:r>
            <a:r>
              <a:rPr lang="en-US" altLang="ko-KR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AC88A-C520-4A13-BA21-546F51AB0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00746"/>
            <a:ext cx="2700424" cy="48096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DA1C8D-4ACC-4484-8D4B-7E595059C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68631"/>
            <a:ext cx="2718455" cy="48417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0236B1-7DCE-466F-A92A-75BA1240431C}"/>
              </a:ext>
            </a:extLst>
          </p:cNvPr>
          <p:cNvSpPr/>
          <p:nvPr/>
        </p:nvSpPr>
        <p:spPr>
          <a:xfrm>
            <a:off x="2339752" y="3212976"/>
            <a:ext cx="1368152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2DD6E5-13C8-4B42-B861-71A0AD666741}"/>
              </a:ext>
            </a:extLst>
          </p:cNvPr>
          <p:cNvSpPr/>
          <p:nvPr/>
        </p:nvSpPr>
        <p:spPr>
          <a:xfrm>
            <a:off x="2195736" y="3506794"/>
            <a:ext cx="720080" cy="5383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A0C875B-22AC-4509-9418-77BEC4B48468}"/>
              </a:ext>
            </a:extLst>
          </p:cNvPr>
          <p:cNvSpPr/>
          <p:nvPr/>
        </p:nvSpPr>
        <p:spPr>
          <a:xfrm>
            <a:off x="4419059" y="4221088"/>
            <a:ext cx="648072" cy="175971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90605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Apache</a:t>
            </a:r>
            <a:r>
              <a:rPr lang="ko-KR" altLang="en-US"/>
              <a:t>용 </a:t>
            </a:r>
            <a:r>
              <a:rPr lang="en-US" altLang="ko-KR"/>
              <a:t>HTPPS </a:t>
            </a:r>
            <a:r>
              <a:rPr lang="ko-KR" altLang="en-US"/>
              <a:t>설치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mod_ssl </a:t>
            </a:r>
            <a:r>
              <a:rPr lang="ko-KR" altLang="en-US"/>
              <a:t>활성화 </a:t>
            </a:r>
            <a:r>
              <a:rPr lang="en-US" altLang="ko-KR" sz="1800"/>
              <a:t>(ssl</a:t>
            </a:r>
            <a:r>
              <a:rPr lang="ko-KR" altLang="en-US" sz="1800"/>
              <a:t> 모듈들 활성화</a:t>
            </a:r>
            <a:r>
              <a:rPr lang="en-US" altLang="ko-KR" sz="1800"/>
              <a:t>)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추가적으로 </a:t>
            </a:r>
            <a:r>
              <a:rPr lang="en-US" altLang="ko-KR"/>
              <a:t>000-default.conf</a:t>
            </a:r>
            <a:r>
              <a:rPr lang="ko-KR" altLang="en-US"/>
              <a:t> 파일에 코드 추가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Apache web server </a:t>
            </a:r>
            <a:r>
              <a:rPr lang="ko-KR" altLang="en-US"/>
              <a:t>보안설정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CFEDBB-192C-4F19-BDC7-9C527AE49334}"/>
              </a:ext>
            </a:extLst>
          </p:cNvPr>
          <p:cNvSpPr/>
          <p:nvPr/>
        </p:nvSpPr>
        <p:spPr>
          <a:xfrm>
            <a:off x="1332024" y="1628800"/>
            <a:ext cx="6984776" cy="400110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sudo apt-get update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>
                <a:latin typeface="+mn-ea"/>
                <a:ea typeface="+mn-ea"/>
              </a:rPr>
              <a:t>sudo apt-get install openssl ssl-cert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521F88-0BC9-4131-ABCA-E0BE2F4CA132}"/>
              </a:ext>
            </a:extLst>
          </p:cNvPr>
          <p:cNvSpPr/>
          <p:nvPr/>
        </p:nvSpPr>
        <p:spPr>
          <a:xfrm>
            <a:off x="1332024" y="2578229"/>
            <a:ext cx="6984776" cy="246221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sudo a2enmod ssl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96C31C-F636-4B0F-A098-E0BBF0F0D802}"/>
              </a:ext>
            </a:extLst>
          </p:cNvPr>
          <p:cNvSpPr/>
          <p:nvPr/>
        </p:nvSpPr>
        <p:spPr>
          <a:xfrm>
            <a:off x="1332024" y="3493803"/>
            <a:ext cx="6984776" cy="2246769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latin typeface="+mn-ea"/>
                <a:ea typeface="+mn-ea"/>
              </a:rPr>
              <a:t>&lt;VirtualHost *:443&gt; </a:t>
            </a:r>
          </a:p>
          <a:p>
            <a:r>
              <a:rPr lang="en-US" altLang="ko-KR" sz="1000">
                <a:latin typeface="+mn-ea"/>
                <a:ea typeface="+mn-ea"/>
              </a:rPr>
              <a:t>	SSLEngine on </a:t>
            </a:r>
          </a:p>
          <a:p>
            <a:r>
              <a:rPr lang="en-US" altLang="ko-KR" sz="1000">
                <a:latin typeface="+mn-ea"/>
                <a:ea typeface="+mn-ea"/>
              </a:rPr>
              <a:t>	SSLCertificateFile 	/etc/ssl/certs/ssl-cert-snakeoil.pem </a:t>
            </a:r>
          </a:p>
          <a:p>
            <a:r>
              <a:rPr lang="en-US" altLang="ko-KR" sz="1000">
                <a:latin typeface="+mn-ea"/>
                <a:ea typeface="+mn-ea"/>
              </a:rPr>
              <a:t>	SSLCertificateKeyFile 	/etc/ssl/private/ssl-cert-snakeoil.key </a:t>
            </a:r>
          </a:p>
          <a:p>
            <a:r>
              <a:rPr lang="en-US" altLang="ko-KR" sz="1000">
                <a:latin typeface="+mn-ea"/>
                <a:ea typeface="+mn-ea"/>
              </a:rPr>
              <a:t>	ProxyPass / http://127.0.0.1:8080/ </a:t>
            </a:r>
          </a:p>
          <a:p>
            <a:r>
              <a:rPr lang="en-US" altLang="ko-KR" sz="1000">
                <a:latin typeface="+mn-ea"/>
                <a:ea typeface="+mn-ea"/>
              </a:rPr>
              <a:t>	ProxyPassReverse / http://127.0.0.1:8080/ </a:t>
            </a:r>
          </a:p>
          <a:p>
            <a:r>
              <a:rPr lang="en-US" altLang="ko-KR" sz="1000">
                <a:latin typeface="+mn-ea"/>
                <a:ea typeface="+mn-ea"/>
              </a:rPr>
              <a:t>	RequestHeader set X-Forwarded-Proto "https" env=HTTPS </a:t>
            </a:r>
          </a:p>
          <a:p>
            <a:r>
              <a:rPr lang="en-US" altLang="ko-KR" sz="1000">
                <a:latin typeface="+mn-ea"/>
                <a:ea typeface="+mn-ea"/>
              </a:rPr>
              <a:t>	&lt;Location /&gt; </a:t>
            </a:r>
          </a:p>
          <a:p>
            <a:r>
              <a:rPr lang="en-US" altLang="ko-KR" sz="1000">
                <a:latin typeface="+mn-ea"/>
                <a:ea typeface="+mn-ea"/>
              </a:rPr>
              <a:t>		AuthType Basic </a:t>
            </a:r>
          </a:p>
          <a:p>
            <a:r>
              <a:rPr lang="en-US" altLang="ko-KR" sz="1000">
                <a:latin typeface="+mn-ea"/>
                <a:ea typeface="+mn-ea"/>
              </a:rPr>
              <a:t>		AuthName "OpenHab2 Restricted" </a:t>
            </a:r>
          </a:p>
          <a:p>
            <a:r>
              <a:rPr lang="en-US" altLang="ko-KR" sz="1000">
                <a:latin typeface="+mn-ea"/>
                <a:ea typeface="+mn-ea"/>
              </a:rPr>
              <a:t>		AuthUserFile /etc/apache2/.htpasswd </a:t>
            </a:r>
          </a:p>
          <a:p>
            <a:r>
              <a:rPr lang="en-US" altLang="ko-KR" sz="1000">
                <a:latin typeface="+mn-ea"/>
                <a:ea typeface="+mn-ea"/>
              </a:rPr>
              <a:t>		Require valid-user </a:t>
            </a:r>
          </a:p>
          <a:p>
            <a:r>
              <a:rPr lang="en-US" altLang="ko-KR" sz="1000">
                <a:latin typeface="+mn-ea"/>
                <a:ea typeface="+mn-ea"/>
              </a:rPr>
              <a:t>	&lt;/Location&gt; </a:t>
            </a:r>
          </a:p>
          <a:p>
            <a:r>
              <a:rPr lang="en-US" altLang="ko-KR" sz="1000">
                <a:latin typeface="+mn-ea"/>
                <a:ea typeface="+mn-ea"/>
              </a:rPr>
              <a:t>&lt;/VirtualHost&gt;</a:t>
            </a:r>
            <a:endParaRPr kumimoji="1" lang="ko-KR" altLang="en-US" sz="2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82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결과 </a:t>
            </a:r>
            <a:r>
              <a:rPr lang="en-US" altLang="ko-KR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B17ECB-D8ED-4867-8E66-310283012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489" y="1772816"/>
            <a:ext cx="5829846" cy="43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9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결과 </a:t>
            </a:r>
            <a:r>
              <a:rPr lang="en-US" altLang="ko-KR"/>
              <a:t>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093638-EBAA-46A9-A217-CE3E25D4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67323"/>
            <a:ext cx="5984528" cy="51572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9F02FF7-749E-43F5-88FC-019BA73CB88A}"/>
              </a:ext>
            </a:extLst>
          </p:cNvPr>
          <p:cNvSpPr/>
          <p:nvPr/>
        </p:nvSpPr>
        <p:spPr>
          <a:xfrm>
            <a:off x="2394982" y="1086069"/>
            <a:ext cx="1296144" cy="3602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77588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OpenHAB</a:t>
            </a:r>
            <a:r>
              <a:rPr lang="ko-KR" altLang="en-US"/>
              <a:t>를 통해 센서를 조작할 시</a:t>
            </a:r>
            <a:r>
              <a:rPr lang="en-US" altLang="ko-KR"/>
              <a:t>, </a:t>
            </a:r>
            <a:r>
              <a:rPr lang="ko-KR" altLang="en-US"/>
              <a:t>외부인이 멋대로 조작하지 못하도록 해야함</a:t>
            </a:r>
            <a:endParaRPr lang="en-US" altLang="ko-KR"/>
          </a:p>
          <a:p>
            <a:pPr lvl="1"/>
            <a:r>
              <a:rPr lang="en-US" altLang="ko-KR"/>
              <a:t>OpenHAB</a:t>
            </a:r>
            <a:r>
              <a:rPr lang="ko-KR" altLang="en-US"/>
              <a:t> 웹서버 접속시 로그인이 필요하도록 설정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문제점</a:t>
            </a:r>
            <a:endParaRPr lang="en-US" altLang="ko-KR"/>
          </a:p>
          <a:p>
            <a:pPr lvl="1"/>
            <a:r>
              <a:rPr lang="en-US" altLang="ko-KR"/>
              <a:t>OpenHAB</a:t>
            </a:r>
            <a:r>
              <a:rPr lang="ko-KR" altLang="en-US"/>
              <a:t> 그 자체에는 별개의 보안수단이 없음</a:t>
            </a:r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 web server </a:t>
            </a:r>
            <a:r>
              <a:rPr lang="ko-KR" altLang="en-US"/>
              <a:t>보안문제</a:t>
            </a:r>
            <a:endParaRPr lang="ko-KR" altLang="en-US" dirty="0"/>
          </a:p>
        </p:txBody>
      </p:sp>
      <p:pic>
        <p:nvPicPr>
          <p:cNvPr id="1026" name="Picture 2" descr="openhab에 대한 이미지 검색결과">
            <a:extLst>
              <a:ext uri="{FF2B5EF4-FFF2-40B4-BE49-F238E27FC236}">
                <a16:creationId xmlns:a16="http://schemas.microsoft.com/office/drawing/2014/main" id="{FC35956D-1891-424A-9083-4502FF88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200842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23FE579-F0D5-4E88-BEAD-D9BD48D3291A}"/>
              </a:ext>
            </a:extLst>
          </p:cNvPr>
          <p:cNvGrpSpPr/>
          <p:nvPr/>
        </p:nvGrpSpPr>
        <p:grpSpPr>
          <a:xfrm>
            <a:off x="5436096" y="3121948"/>
            <a:ext cx="2037404" cy="566608"/>
            <a:chOff x="4279506" y="3392996"/>
            <a:chExt cx="2037404" cy="5666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65C9B3-1A46-43F2-BC6D-ED7A7BB1CB83}"/>
                </a:ext>
              </a:extLst>
            </p:cNvPr>
            <p:cNvSpPr txBox="1"/>
            <p:nvPr/>
          </p:nvSpPr>
          <p:spPr>
            <a:xfrm>
              <a:off x="4279506" y="3473112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100">
                  <a:latin typeface="+mn-ea"/>
                  <a:ea typeface="+mn-ea"/>
                </a:rPr>
                <a:t>USER ID	:</a:t>
              </a:r>
            </a:p>
            <a:p>
              <a:pPr algn="l"/>
              <a:r>
                <a:rPr lang="en-US" altLang="ko-KR" sz="1100">
                  <a:latin typeface="+mn-ea"/>
                  <a:ea typeface="+mn-ea"/>
                </a:rPr>
                <a:t>PASSWORD	:</a:t>
              </a:r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FA49410-522E-4FB9-9C13-002EA11DB8C6}"/>
                </a:ext>
              </a:extLst>
            </p:cNvPr>
            <p:cNvSpPr/>
            <p:nvPr/>
          </p:nvSpPr>
          <p:spPr>
            <a:xfrm>
              <a:off x="4279506" y="3392996"/>
              <a:ext cx="2037404" cy="56660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7899108-8939-4B85-AC55-018066DFEE9E}"/>
                </a:ext>
              </a:extLst>
            </p:cNvPr>
            <p:cNvSpPr/>
            <p:nvPr/>
          </p:nvSpPr>
          <p:spPr>
            <a:xfrm>
              <a:off x="5422768" y="3524155"/>
              <a:ext cx="818641" cy="134154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0068D59-A11A-433F-B581-5890683CCE45}"/>
                </a:ext>
              </a:extLst>
            </p:cNvPr>
            <p:cNvSpPr/>
            <p:nvPr/>
          </p:nvSpPr>
          <p:spPr>
            <a:xfrm>
              <a:off x="5422768" y="3719865"/>
              <a:ext cx="818641" cy="134154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B06B71EC-8F74-4841-ACD3-FAFFC95DC86E}"/>
              </a:ext>
            </a:extLst>
          </p:cNvPr>
          <p:cNvSpPr/>
          <p:nvPr/>
        </p:nvSpPr>
        <p:spPr>
          <a:xfrm>
            <a:off x="4212954" y="3261123"/>
            <a:ext cx="936104" cy="312767"/>
          </a:xfrm>
          <a:prstGeom prst="lef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53090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OpenHAB</a:t>
            </a:r>
            <a:r>
              <a:rPr lang="ko-KR" altLang="en-US"/>
              <a:t> 웹서버에 접근할 때 계정과 비밀번호를 물어보도록 하기 위해 </a:t>
            </a:r>
            <a:r>
              <a:rPr lang="en-US" altLang="ko-KR"/>
              <a:t>apache </a:t>
            </a:r>
            <a:r>
              <a:rPr lang="ko-KR" altLang="en-US"/>
              <a:t>웹 서버 이용</a:t>
            </a:r>
            <a:endParaRPr lang="en-US" altLang="ko-KR"/>
          </a:p>
          <a:p>
            <a:pPr lvl="1"/>
            <a:r>
              <a:rPr lang="ko-KR" altLang="en-US"/>
              <a:t>보안 설정을 위해 사용</a:t>
            </a:r>
            <a:r>
              <a:rPr lang="en-US" altLang="ko-KR"/>
              <a:t>. </a:t>
            </a:r>
            <a:r>
              <a:rPr lang="ko-KR" altLang="en-US"/>
              <a:t>해당 </a:t>
            </a:r>
            <a:r>
              <a:rPr lang="en-US" altLang="ko-KR"/>
              <a:t>proxy </a:t>
            </a:r>
            <a:r>
              <a:rPr lang="ko-KR" altLang="en-US"/>
              <a:t>서버에 접속할 때 설정한 계정과 비밀번호를 알아야 접속 가능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OpenHAB</a:t>
            </a:r>
            <a:r>
              <a:rPr lang="ko-KR" altLang="en-US"/>
              <a:t>보다 더 세밀한 로그를 확인 가능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combined </a:t>
            </a:r>
            <a:r>
              <a:rPr lang="ko-KR" altLang="en-US"/>
              <a:t>로그형식 </a:t>
            </a:r>
            <a:r>
              <a:rPr lang="en-US" altLang="ko-KR" sz="1600"/>
              <a:t>( </a:t>
            </a:r>
            <a:r>
              <a:rPr lang="ko-KR" altLang="en-US" sz="1600"/>
              <a:t>접속 </a:t>
            </a:r>
            <a:r>
              <a:rPr lang="en-US" altLang="ko-KR" sz="1600"/>
              <a:t>ip, </a:t>
            </a:r>
            <a:r>
              <a:rPr lang="ko-KR" altLang="en-US" sz="1600"/>
              <a:t>시간</a:t>
            </a:r>
            <a:r>
              <a:rPr lang="en-US" altLang="ko-KR" sz="1600"/>
              <a:t>, </a:t>
            </a:r>
            <a:r>
              <a:rPr lang="ko-KR" altLang="en-US" sz="1600"/>
              <a:t>요청 메소드</a:t>
            </a:r>
            <a:r>
              <a:rPr lang="en-US" altLang="ko-KR" sz="1600"/>
              <a:t>, </a:t>
            </a:r>
            <a:r>
              <a:rPr lang="ko-KR" altLang="en-US" sz="1600"/>
              <a:t>접근파일 등</a:t>
            </a:r>
            <a:r>
              <a:rPr lang="en-US" altLang="ko-KR" sz="1600"/>
              <a:t>.. )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Apache web server </a:t>
            </a:r>
            <a:r>
              <a:rPr lang="ko-KR" altLang="en-US"/>
              <a:t>소개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89B171-895E-49E1-A453-7CE3A045DA62}"/>
              </a:ext>
            </a:extLst>
          </p:cNvPr>
          <p:cNvGrpSpPr/>
          <p:nvPr/>
        </p:nvGrpSpPr>
        <p:grpSpPr>
          <a:xfrm>
            <a:off x="1907704" y="2708920"/>
            <a:ext cx="5303470" cy="1777140"/>
            <a:chOff x="1957978" y="2060848"/>
            <a:chExt cx="5303470" cy="1777140"/>
          </a:xfrm>
        </p:grpSpPr>
        <p:pic>
          <p:nvPicPr>
            <p:cNvPr id="11" name="Picture 2" descr="openhab에 대한 이미지 검색결과">
              <a:extLst>
                <a:ext uri="{FF2B5EF4-FFF2-40B4-BE49-F238E27FC236}">
                  <a16:creationId xmlns:a16="http://schemas.microsoft.com/office/drawing/2014/main" id="{7C37E267-262E-4777-AEFA-87E65453E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7978" y="2506004"/>
              <a:ext cx="1368152" cy="93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3D6286E-75F5-44FA-BE72-7B6894CBE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901" y="2564904"/>
              <a:ext cx="553711" cy="55371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09AA70-147C-414C-B0EB-2B78AEE203B6}"/>
                </a:ext>
              </a:extLst>
            </p:cNvPr>
            <p:cNvSpPr txBox="1"/>
            <p:nvPr/>
          </p:nvSpPr>
          <p:spPr>
            <a:xfrm>
              <a:off x="4250612" y="3173617"/>
              <a:ext cx="10502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100">
                  <a:latin typeface="+mn-ea"/>
                  <a:ea typeface="+mn-ea"/>
                </a:rPr>
                <a:t>proxy</a:t>
              </a:r>
              <a:r>
                <a:rPr lang="ko-KR" altLang="en-US" sz="1100">
                  <a:latin typeface="+mn-ea"/>
                  <a:ea typeface="+mn-ea"/>
                </a:rPr>
                <a:t> </a:t>
              </a:r>
              <a:r>
                <a:rPr lang="en-US" altLang="ko-KR" sz="1100">
                  <a:latin typeface="+mn-ea"/>
                  <a:ea typeface="+mn-ea"/>
                </a:rPr>
                <a:t>server</a:t>
              </a:r>
              <a:endParaRPr lang="ko-KR" altLang="en-US" sz="1100">
                <a:latin typeface="+mn-ea"/>
                <a:ea typeface="+mn-ea"/>
              </a:endParaRPr>
            </a:p>
          </p:txBody>
        </p:sp>
        <p:pic>
          <p:nvPicPr>
            <p:cNvPr id="14" name="그래픽 13" descr="컴퓨터">
              <a:extLst>
                <a:ext uri="{FF2B5EF4-FFF2-40B4-BE49-F238E27FC236}">
                  <a16:creationId xmlns:a16="http://schemas.microsoft.com/office/drawing/2014/main" id="{43286F22-05C7-4B50-89DD-0B2903D02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44208" y="2060848"/>
              <a:ext cx="817240" cy="817240"/>
            </a:xfrm>
            <a:prstGeom prst="rect">
              <a:avLst/>
            </a:prstGeom>
          </p:spPr>
        </p:pic>
        <p:pic>
          <p:nvPicPr>
            <p:cNvPr id="15" name="그래픽 14" descr="스마트폰">
              <a:extLst>
                <a:ext uri="{FF2B5EF4-FFF2-40B4-BE49-F238E27FC236}">
                  <a16:creationId xmlns:a16="http://schemas.microsoft.com/office/drawing/2014/main" id="{CCB72BA1-4EA0-465B-B27E-265A79705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9515" y="3258218"/>
              <a:ext cx="579770" cy="579770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08131CA-06A4-4883-B57B-C9463B69B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072" y="2506004"/>
              <a:ext cx="1104241" cy="3720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tailEnd type="triangle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BB32913-B29E-46FC-894B-562ACFFA50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6341" y="2944537"/>
              <a:ext cx="1097972" cy="49069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tailEnd type="triangle"/>
            </a:ln>
            <a:effectLst/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2D56F44-82F2-4784-9178-2A171983E5AA}"/>
                </a:ext>
              </a:extLst>
            </p:cNvPr>
            <p:cNvCxnSpPr/>
            <p:nvPr/>
          </p:nvCxnSpPr>
          <p:spPr>
            <a:xfrm flipH="1">
              <a:off x="3326130" y="2878088"/>
              <a:ext cx="92448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ot"/>
              <a:round/>
              <a:tailEnd type="triangle"/>
            </a:ln>
            <a:effectLst/>
          </p:spPr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F69B78-AD44-4AC7-A57E-98939495F688}"/>
              </a:ext>
            </a:extLst>
          </p:cNvPr>
          <p:cNvSpPr/>
          <p:nvPr/>
        </p:nvSpPr>
        <p:spPr>
          <a:xfrm>
            <a:off x="1466265" y="5401583"/>
            <a:ext cx="6518434" cy="246221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000">
                <a:latin typeface="+mn-ea"/>
                <a:ea typeface="+mn-ea"/>
              </a:rPr>
              <a:t>경로 </a:t>
            </a:r>
            <a:r>
              <a:rPr lang="en-US" altLang="ko-KR" sz="1000">
                <a:latin typeface="+mn-ea"/>
                <a:ea typeface="+mn-ea"/>
              </a:rPr>
              <a:t>: /var/log/apache2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B3361C-30B0-4752-A61F-F407482C5D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6131" y="5689615"/>
            <a:ext cx="3790950" cy="48577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FFCFC4-7FE0-4D87-ABC0-9850484BCB84}"/>
              </a:ext>
            </a:extLst>
          </p:cNvPr>
          <p:cNvSpPr/>
          <p:nvPr/>
        </p:nvSpPr>
        <p:spPr>
          <a:xfrm>
            <a:off x="4200338" y="5977647"/>
            <a:ext cx="3684030" cy="2114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05551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sz="2400"/>
              <a:t>PC</a:t>
            </a:r>
            <a:r>
              <a:rPr lang="ko-KR" altLang="en-US" sz="2400"/>
              <a:t>는 </a:t>
            </a:r>
            <a:r>
              <a:rPr lang="en-US" altLang="ko-KR" sz="2400"/>
              <a:t>Proxy server. Forword Proxy Server</a:t>
            </a:r>
            <a:r>
              <a:rPr lang="ko-KR" altLang="en-US" sz="2400"/>
              <a:t>는 </a:t>
            </a:r>
            <a:r>
              <a:rPr lang="en-US" altLang="ko-KR" sz="2400"/>
              <a:t>PC</a:t>
            </a:r>
            <a:r>
              <a:rPr lang="ko-KR" altLang="en-US" sz="2400"/>
              <a:t>의 웹 브라우저를 대신하여 </a:t>
            </a:r>
            <a:r>
              <a:rPr lang="en-US" altLang="ko-KR" sz="2400"/>
              <a:t>Web</a:t>
            </a:r>
            <a:r>
              <a:rPr lang="ko-KR" altLang="en-US" sz="2400"/>
              <a:t>서버에 요청</a:t>
            </a:r>
            <a:endParaRPr lang="en-US" altLang="ko-KR" sz="2400"/>
          </a:p>
          <a:p>
            <a:pPr lvl="1"/>
            <a:r>
              <a:rPr lang="ko-KR" altLang="en-US" sz="2000"/>
              <a:t>즉</a:t>
            </a:r>
            <a:r>
              <a:rPr lang="en-US" altLang="ko-KR" sz="2000"/>
              <a:t>, </a:t>
            </a:r>
            <a:r>
              <a:rPr lang="ko-KR" altLang="en-US" sz="2000"/>
              <a:t>프록시 서버를 설정하여 프록시 서버를 통해 원하고자 하는 웹서버와 데이터를 주고받음</a:t>
            </a:r>
            <a:r>
              <a:rPr lang="en-US" altLang="ko-KR" sz="2000"/>
              <a:t>.</a:t>
            </a:r>
            <a:endParaRPr lang="en-US" altLang="ko-KR"/>
          </a:p>
          <a:p>
            <a:pPr lvl="1"/>
            <a:r>
              <a:rPr lang="ko-KR" altLang="en-US" sz="2000"/>
              <a:t>클라이언트가 빠른 응답을 얻을 수 있음</a:t>
            </a:r>
            <a:endParaRPr lang="en-US" altLang="ko-KR" sz="2000"/>
          </a:p>
          <a:p>
            <a:pPr lvl="1"/>
            <a:r>
              <a:rPr lang="ko-KR" altLang="en-US" sz="2000"/>
              <a:t>네트워크 사용량 줄이기 가능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Forward Proxy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3FDD460-0473-4B0D-A7B4-E8DFBE28B7D8}"/>
              </a:ext>
            </a:extLst>
          </p:cNvPr>
          <p:cNvGrpSpPr/>
          <p:nvPr/>
        </p:nvGrpSpPr>
        <p:grpSpPr>
          <a:xfrm>
            <a:off x="2647013" y="3740092"/>
            <a:ext cx="4829134" cy="1777140"/>
            <a:chOff x="2432314" y="2060848"/>
            <a:chExt cx="4829134" cy="177714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209F8A-974A-480D-BE9F-792BE088F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901" y="2564904"/>
              <a:ext cx="553711" cy="55371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2C6B13-7117-46AB-928D-C0A91514ED01}"/>
                </a:ext>
              </a:extLst>
            </p:cNvPr>
            <p:cNvSpPr txBox="1"/>
            <p:nvPr/>
          </p:nvSpPr>
          <p:spPr>
            <a:xfrm>
              <a:off x="4182485" y="3170074"/>
              <a:ext cx="1186542" cy="423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Forward Proxy</a:t>
              </a:r>
            </a:p>
            <a:p>
              <a:pPr algn="ctr"/>
              <a:r>
                <a:rPr lang="en-US" altLang="ko-KR" sz="1000">
                  <a:latin typeface="+mn-ea"/>
                  <a:ea typeface="+mn-ea"/>
                </a:rPr>
                <a:t>www.proxy.com</a:t>
              </a:r>
              <a:endParaRPr lang="ko-KR" altLang="en-US" sz="1000">
                <a:latin typeface="+mn-ea"/>
                <a:ea typeface="+mn-ea"/>
              </a:endParaRPr>
            </a:p>
          </p:txBody>
        </p:sp>
        <p:pic>
          <p:nvPicPr>
            <p:cNvPr id="14" name="그래픽 13" descr="컴퓨터">
              <a:extLst>
                <a:ext uri="{FF2B5EF4-FFF2-40B4-BE49-F238E27FC236}">
                  <a16:creationId xmlns:a16="http://schemas.microsoft.com/office/drawing/2014/main" id="{BCAF49A1-1CF6-44AE-8046-8DFF19030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4208" y="2060848"/>
              <a:ext cx="817240" cy="817240"/>
            </a:xfrm>
            <a:prstGeom prst="rect">
              <a:avLst/>
            </a:prstGeom>
          </p:spPr>
        </p:pic>
        <p:pic>
          <p:nvPicPr>
            <p:cNvPr id="15" name="그래픽 14" descr="스마트폰">
              <a:extLst>
                <a:ext uri="{FF2B5EF4-FFF2-40B4-BE49-F238E27FC236}">
                  <a16:creationId xmlns:a16="http://schemas.microsoft.com/office/drawing/2014/main" id="{1B1E5D51-9FB2-4CEF-AE80-EEE3F7C56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39515" y="3258218"/>
              <a:ext cx="579770" cy="579770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F75168D-CA2A-4340-8A73-17DD0D905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3141" y="2506004"/>
              <a:ext cx="2981173" cy="3720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tailEnd type="triangle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57AC0AB-5F10-4BC1-8095-1E4EF95EA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3141" y="2973892"/>
              <a:ext cx="2981172" cy="46133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tailEnd type="triangle"/>
            </a:ln>
            <a:effectLst/>
          </p:spPr>
        </p:cxn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CBD7350-767C-4C76-B76A-E9AD2F482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0872" y="2564904"/>
              <a:ext cx="553711" cy="55371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6362B4-7B29-43E3-AF12-7C450BF9B41F}"/>
                </a:ext>
              </a:extLst>
            </p:cNvPr>
            <p:cNvSpPr txBox="1"/>
            <p:nvPr/>
          </p:nvSpPr>
          <p:spPr>
            <a:xfrm>
              <a:off x="2432314" y="3170074"/>
              <a:ext cx="910827" cy="423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server</a:t>
              </a:r>
            </a:p>
            <a:p>
              <a:pPr algn="ctr"/>
              <a:r>
                <a:rPr lang="en-US" altLang="ko-KR" sz="1000">
                  <a:latin typeface="+mn-ea"/>
                  <a:ea typeface="+mn-ea"/>
                </a:rPr>
                <a:t>www.a.com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pic>
        <p:nvPicPr>
          <p:cNvPr id="8" name="Picture 2" descr="아파치 웹에 대한 이미지 검색결과">
            <a:extLst>
              <a:ext uri="{FF2B5EF4-FFF2-40B4-BE49-F238E27FC236}">
                <a16:creationId xmlns:a16="http://schemas.microsoft.com/office/drawing/2014/main" id="{98B36D85-15E9-4C1F-8671-6D6645326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082" y="3740092"/>
            <a:ext cx="500712" cy="5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48A2EC-C36F-4EFD-A611-1C52999B8EAC}"/>
              </a:ext>
            </a:extLst>
          </p:cNvPr>
          <p:cNvSpPr txBox="1"/>
          <p:nvPr/>
        </p:nvSpPr>
        <p:spPr>
          <a:xfrm>
            <a:off x="7042360" y="3399579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>
                <a:latin typeface="+mn-ea"/>
                <a:ea typeface="+mn-ea"/>
              </a:rPr>
              <a:t>Proxy </a:t>
            </a:r>
            <a:r>
              <a:rPr lang="ko-KR" altLang="en-US" sz="900">
                <a:latin typeface="+mn-ea"/>
                <a:ea typeface="+mn-ea"/>
              </a:rPr>
              <a:t>설정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91554E-4B38-41DF-9453-9B63D549E2B2}"/>
              </a:ext>
            </a:extLst>
          </p:cNvPr>
          <p:cNvSpPr txBox="1"/>
          <p:nvPr/>
        </p:nvSpPr>
        <p:spPr>
          <a:xfrm rot="21128775">
            <a:off x="5464492" y="4002328"/>
            <a:ext cx="893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>
                <a:latin typeface="+mn-ea"/>
                <a:ea typeface="+mn-ea"/>
              </a:rPr>
              <a:t>www.a.com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8414B38B-BF2C-4F0F-B180-5D5867948A30}"/>
              </a:ext>
            </a:extLst>
          </p:cNvPr>
          <p:cNvSpPr/>
          <p:nvPr/>
        </p:nvSpPr>
        <p:spPr>
          <a:xfrm>
            <a:off x="6876256" y="3284984"/>
            <a:ext cx="1080120" cy="455108"/>
          </a:xfrm>
          <a:prstGeom prst="wedgeEllipse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31069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sz="2400"/>
              <a:t>내부 서버가 직접 서비스를 제공하는 것이 아닌</a:t>
            </a:r>
            <a:r>
              <a:rPr lang="en-US" altLang="ko-KR" sz="2400"/>
              <a:t>, Reverse</a:t>
            </a:r>
            <a:r>
              <a:rPr lang="ko-KR" altLang="en-US" sz="2400"/>
              <a:t> </a:t>
            </a:r>
            <a:r>
              <a:rPr lang="en-US" altLang="ko-KR" sz="2400"/>
              <a:t>Proxy </a:t>
            </a:r>
            <a:r>
              <a:rPr lang="ko-KR" altLang="en-US" sz="2400"/>
              <a:t>서버가 내부 서버에서 데이터를 받은 후 클라이언트에 전달</a:t>
            </a:r>
            <a:r>
              <a:rPr lang="en-US" altLang="ko-KR" sz="2400"/>
              <a:t>.</a:t>
            </a:r>
          </a:p>
          <a:p>
            <a:pPr lvl="1"/>
            <a:r>
              <a:rPr lang="ko-KR" altLang="en-US" sz="2000"/>
              <a:t>즉</a:t>
            </a:r>
            <a:r>
              <a:rPr lang="en-US" altLang="ko-KR" sz="2000"/>
              <a:t>, Forward Proxy </a:t>
            </a:r>
            <a:r>
              <a:rPr lang="ko-KR" altLang="en-US" sz="2000"/>
              <a:t>서버와 달리 </a:t>
            </a:r>
            <a:r>
              <a:rPr lang="en-US" altLang="ko-KR" sz="2000"/>
              <a:t>Reverse Proxy </a:t>
            </a:r>
            <a:r>
              <a:rPr lang="ko-KR" altLang="en-US" sz="2000"/>
              <a:t>서버와 통신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보안을 위해 사용하기 좋음</a:t>
            </a:r>
            <a:r>
              <a:rPr lang="en-US" altLang="ko-KR" sz="2000"/>
              <a:t>.</a:t>
            </a:r>
          </a:p>
          <a:p>
            <a:pPr lvl="1"/>
            <a:endParaRPr lang="en-US" altLang="ko-KR" sz="20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pPr lvl="1"/>
            <a:r>
              <a:rPr lang="en-US" altLang="ko-KR" sz="2000"/>
              <a:t>apache </a:t>
            </a:r>
            <a:r>
              <a:rPr lang="ko-KR" altLang="en-US" sz="2000"/>
              <a:t>웹 서버만 내부망의 서버에 접근 가능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이번에 </a:t>
            </a:r>
            <a:r>
              <a:rPr lang="en-US" altLang="ko-KR" sz="2000"/>
              <a:t>Reverse Proxy server</a:t>
            </a:r>
            <a:r>
              <a:rPr lang="ko-KR" altLang="en-US" sz="2000"/>
              <a:t>를 이용함</a:t>
            </a:r>
            <a:r>
              <a:rPr lang="en-US" altLang="ko-KR" sz="2000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Reverse Proxy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B53224-9699-4A44-AD9E-E450A92C997E}"/>
              </a:ext>
            </a:extLst>
          </p:cNvPr>
          <p:cNvGrpSpPr/>
          <p:nvPr/>
        </p:nvGrpSpPr>
        <p:grpSpPr>
          <a:xfrm>
            <a:off x="2483768" y="3068960"/>
            <a:ext cx="4992379" cy="2286223"/>
            <a:chOff x="2483768" y="2294905"/>
            <a:chExt cx="4992379" cy="228622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A89F49C-1455-4DF0-A3FD-F35C38E1C9C6}"/>
                </a:ext>
              </a:extLst>
            </p:cNvPr>
            <p:cNvGrpSpPr/>
            <p:nvPr/>
          </p:nvGrpSpPr>
          <p:grpSpPr>
            <a:xfrm>
              <a:off x="2647013" y="2564904"/>
              <a:ext cx="4829134" cy="1777140"/>
              <a:chOff x="2432314" y="2060848"/>
              <a:chExt cx="4829134" cy="177714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8332443-2231-49D0-8A21-B428D2BC4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8901" y="2564904"/>
                <a:ext cx="553711" cy="55371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240F5F-CB49-42C7-B7AD-FE3AF7171200}"/>
                  </a:ext>
                </a:extLst>
              </p:cNvPr>
              <p:cNvSpPr txBox="1"/>
              <p:nvPr/>
            </p:nvSpPr>
            <p:spPr>
              <a:xfrm>
                <a:off x="4182485" y="3170074"/>
                <a:ext cx="1186542" cy="423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>
                    <a:latin typeface="+mn-ea"/>
                    <a:ea typeface="+mn-ea"/>
                  </a:rPr>
                  <a:t>Reverse Proxy</a:t>
                </a:r>
              </a:p>
              <a:p>
                <a:pPr algn="ctr"/>
                <a:r>
                  <a:rPr lang="en-US" altLang="ko-KR" sz="1000">
                    <a:latin typeface="+mn-ea"/>
                    <a:ea typeface="+mn-ea"/>
                  </a:rPr>
                  <a:t>www.proxy.com</a:t>
                </a:r>
                <a:endParaRPr lang="ko-KR" altLang="en-US" sz="1000">
                  <a:latin typeface="+mn-ea"/>
                  <a:ea typeface="+mn-ea"/>
                </a:endParaRPr>
              </a:p>
            </p:txBody>
          </p:sp>
          <p:pic>
            <p:nvPicPr>
              <p:cNvPr id="8" name="그래픽 7" descr="컴퓨터">
                <a:extLst>
                  <a:ext uri="{FF2B5EF4-FFF2-40B4-BE49-F238E27FC236}">
                    <a16:creationId xmlns:a16="http://schemas.microsoft.com/office/drawing/2014/main" id="{D351508B-A664-4717-B035-C99A269A2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44208" y="2060848"/>
                <a:ext cx="817240" cy="817240"/>
              </a:xfrm>
              <a:prstGeom prst="rect">
                <a:avLst/>
              </a:prstGeom>
            </p:spPr>
          </p:pic>
          <p:pic>
            <p:nvPicPr>
              <p:cNvPr id="10" name="그래픽 9" descr="스마트폰">
                <a:extLst>
                  <a:ext uri="{FF2B5EF4-FFF2-40B4-BE49-F238E27FC236}">
                    <a16:creationId xmlns:a16="http://schemas.microsoft.com/office/drawing/2014/main" id="{E704A935-3D8A-4BAC-BA71-940E1514B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39515" y="3258218"/>
                <a:ext cx="579770" cy="579770"/>
              </a:xfrm>
              <a:prstGeom prst="rect">
                <a:avLst/>
              </a:prstGeom>
            </p:spPr>
          </p:pic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35BF7C2B-DB34-4D04-969C-1BAA023C0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0072" y="2506004"/>
                <a:ext cx="1104241" cy="37208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tailEnd type="triangle"/>
              </a:ln>
              <a:effectLst/>
            </p:spPr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CC1D3CBB-5392-44A8-9B1C-FEE1C0A91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26341" y="2944537"/>
                <a:ext cx="1097972" cy="49069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tailEnd type="triangle"/>
              </a:ln>
              <a:effectLst/>
            </p:spPr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EA85D611-F845-4FDE-ADF7-2F2CEDF00A35}"/>
                  </a:ext>
                </a:extLst>
              </p:cNvPr>
              <p:cNvCxnSpPr/>
              <p:nvPr/>
            </p:nvCxnSpPr>
            <p:spPr>
              <a:xfrm flipH="1">
                <a:off x="3326130" y="2878088"/>
                <a:ext cx="92448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ysDot"/>
                <a:round/>
                <a:tailEnd type="triangle"/>
              </a:ln>
              <a:effectLst/>
            </p:spPr>
          </p:cxn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FFE399D1-EA74-4576-92D3-F13406A11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0872" y="2564904"/>
                <a:ext cx="553711" cy="553711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8BE82E-E3E0-4D4E-850C-2FB21A03A6E3}"/>
                  </a:ext>
                </a:extLst>
              </p:cNvPr>
              <p:cNvSpPr txBox="1"/>
              <p:nvPr/>
            </p:nvSpPr>
            <p:spPr>
              <a:xfrm>
                <a:off x="2432314" y="3170074"/>
                <a:ext cx="910827" cy="423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>
                    <a:latin typeface="+mn-ea"/>
                    <a:ea typeface="+mn-ea"/>
                  </a:rPr>
                  <a:t>server</a:t>
                </a:r>
              </a:p>
              <a:p>
                <a:pPr algn="ctr"/>
                <a:r>
                  <a:rPr lang="en-US" altLang="ko-KR" sz="1000">
                    <a:latin typeface="+mn-ea"/>
                    <a:ea typeface="+mn-ea"/>
                  </a:rPr>
                  <a:t>www.a.com</a:t>
                </a:r>
                <a:endParaRPr lang="ko-KR" altLang="en-US" sz="1000">
                  <a:latin typeface="+mn-ea"/>
                  <a:ea typeface="+mn-ea"/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1E7190-7F33-4B03-A492-7B2AD8624FB9}"/>
                </a:ext>
              </a:extLst>
            </p:cNvPr>
            <p:cNvSpPr/>
            <p:nvPr/>
          </p:nvSpPr>
          <p:spPr>
            <a:xfrm>
              <a:off x="2483768" y="2420888"/>
              <a:ext cx="1224136" cy="216024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8F2AEF-56F7-4D16-B2A1-F83F27179718}"/>
                </a:ext>
              </a:extLst>
            </p:cNvPr>
            <p:cNvSpPr txBox="1"/>
            <p:nvPr/>
          </p:nvSpPr>
          <p:spPr>
            <a:xfrm>
              <a:off x="2785672" y="2294905"/>
              <a:ext cx="60785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100">
                  <a:latin typeface="+mn-ea"/>
                  <a:ea typeface="+mn-ea"/>
                </a:rPr>
                <a:t>내부망</a:t>
              </a:r>
            </a:p>
          </p:txBody>
        </p:sp>
        <p:pic>
          <p:nvPicPr>
            <p:cNvPr id="3074" name="Picture 2" descr="아파치 웹에 대한 이미지 검색결과">
              <a:extLst>
                <a:ext uri="{FF2B5EF4-FFF2-40B4-BE49-F238E27FC236}">
                  <a16:creationId xmlns:a16="http://schemas.microsoft.com/office/drawing/2014/main" id="{CAB887F4-206A-4D11-A4F6-D64C654483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082" y="2564904"/>
              <a:ext cx="500712" cy="50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08910A-F92B-4C17-9F16-6348247B360C}"/>
                </a:ext>
              </a:extLst>
            </p:cNvPr>
            <p:cNvSpPr txBox="1"/>
            <p:nvPr/>
          </p:nvSpPr>
          <p:spPr>
            <a:xfrm rot="20451149">
              <a:off x="5408848" y="2941644"/>
              <a:ext cx="1156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>
                  <a:latin typeface="+mn-ea"/>
                  <a:ea typeface="+mn-ea"/>
                </a:rPr>
                <a:t>www.proxy.com/a</a:t>
              </a:r>
              <a:endParaRPr lang="ko-KR" altLang="en-US" sz="900">
                <a:latin typeface="+mn-ea"/>
                <a:ea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D5A1B9-D186-469E-A4C1-4E065A67244A}"/>
                </a:ext>
              </a:extLst>
            </p:cNvPr>
            <p:cNvSpPr txBox="1"/>
            <p:nvPr/>
          </p:nvSpPr>
          <p:spPr>
            <a:xfrm>
              <a:off x="3745918" y="3151312"/>
              <a:ext cx="8098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>
                  <a:solidFill>
                    <a:srgbClr val="FF0000"/>
                  </a:solidFill>
                  <a:latin typeface="+mn-ea"/>
                  <a:ea typeface="+mn-ea"/>
                </a:rPr>
                <a:t>www.a.com</a:t>
              </a:r>
              <a:endParaRPr lang="ko-KR" altLang="en-US" sz="90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16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sz="2400"/>
              <a:t>Apache web</a:t>
            </a:r>
            <a:r>
              <a:rPr lang="ko-KR" altLang="en-US" sz="2400"/>
              <a:t> </a:t>
            </a:r>
            <a:r>
              <a:rPr lang="en-US" altLang="ko-KR" sz="2400"/>
              <a:t>server</a:t>
            </a:r>
            <a:r>
              <a:rPr lang="ko-KR" altLang="en-US" sz="2400"/>
              <a:t>를 통해 우회 </a:t>
            </a:r>
            <a:r>
              <a:rPr lang="en-US" altLang="ko-KR" sz="2400"/>
              <a:t>&amp; OpenHAB </a:t>
            </a:r>
            <a:r>
              <a:rPr lang="ko-KR" altLang="en-US" sz="2400"/>
              <a:t>웹 서버 접속시 설정한 계정 </a:t>
            </a:r>
            <a:r>
              <a:rPr lang="en-US" altLang="ko-KR" sz="2400"/>
              <a:t>/ </a:t>
            </a:r>
            <a:r>
              <a:rPr lang="ko-KR" altLang="en-US" sz="2400"/>
              <a:t>비밀번호를 묻도록 설정</a:t>
            </a:r>
            <a:r>
              <a:rPr lang="en-US" altLang="ko-KR" sz="2400"/>
              <a:t>.</a:t>
            </a:r>
            <a:endParaRPr lang="en-US" altLang="ko-KR"/>
          </a:p>
          <a:p>
            <a:pPr lvl="1"/>
            <a:r>
              <a:rPr lang="en-US" altLang="ko-KR" sz="2000"/>
              <a:t>apache2 </a:t>
            </a:r>
            <a:r>
              <a:rPr lang="ko-KR" altLang="en-US" sz="2000"/>
              <a:t>설치</a:t>
            </a:r>
            <a:endParaRPr lang="en-US" altLang="ko-KR" sz="200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r>
              <a:rPr lang="ko-KR" altLang="en-US" sz="2000"/>
              <a:t>유저이름과 패스워드 생성</a:t>
            </a:r>
            <a:endParaRPr lang="en-US" altLang="ko-KR" sz="2000"/>
          </a:p>
          <a:p>
            <a:pPr lvl="2"/>
            <a:r>
              <a:rPr lang="ko-KR" altLang="en-US" sz="1800"/>
              <a:t> </a:t>
            </a:r>
            <a:r>
              <a:rPr lang="ko-KR" altLang="en-US" sz="1800">
                <a:solidFill>
                  <a:srgbClr val="FF0000"/>
                </a:solidFill>
              </a:rPr>
              <a:t>붉은글씨</a:t>
            </a:r>
            <a:r>
              <a:rPr lang="ko-KR" altLang="en-US" sz="1800"/>
              <a:t>는 만들기 원하는 계정명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Apache web server </a:t>
            </a:r>
            <a:r>
              <a:rPr lang="ko-KR" altLang="en-US"/>
              <a:t>설치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EA61E-3F1E-4B3E-A3E4-D34F81BB90EE}"/>
              </a:ext>
            </a:extLst>
          </p:cNvPr>
          <p:cNvSpPr/>
          <p:nvPr/>
        </p:nvSpPr>
        <p:spPr>
          <a:xfrm>
            <a:off x="1332024" y="2348880"/>
            <a:ext cx="6984776" cy="400110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sudo apt-get update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>
                <a:latin typeface="+mn-ea"/>
                <a:ea typeface="+mn-ea"/>
              </a:rPr>
              <a:t>sudo apt-get install apache2 apache2-utils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C2E1F6-F610-4854-80BF-22CDFCC5CCFF}"/>
              </a:ext>
            </a:extLst>
          </p:cNvPr>
          <p:cNvSpPr/>
          <p:nvPr/>
        </p:nvSpPr>
        <p:spPr>
          <a:xfrm>
            <a:off x="1332024" y="3688556"/>
            <a:ext cx="6984776" cy="246221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sudo htpasswd -c /etc/apache2/.htpasswd 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latin typeface="+mn-ea"/>
                <a:ea typeface="+mn-ea"/>
              </a:rPr>
              <a:t>openhab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870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필요한 </a:t>
            </a:r>
            <a:r>
              <a:rPr lang="en-US" altLang="ko-KR"/>
              <a:t>apache </a:t>
            </a:r>
            <a:r>
              <a:rPr lang="ko-KR" altLang="en-US"/>
              <a:t>모드들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Apache web server </a:t>
            </a:r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6F205B-A999-40BA-9AB2-BA620CA7DDBB}"/>
              </a:ext>
            </a:extLst>
          </p:cNvPr>
          <p:cNvSpPr/>
          <p:nvPr/>
        </p:nvSpPr>
        <p:spPr>
          <a:xfrm>
            <a:off x="924404" y="1660738"/>
            <a:ext cx="7863026" cy="400110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latin typeface="+mn-ea"/>
                <a:ea typeface="+mn-ea"/>
              </a:rPr>
              <a:t>sudo</a:t>
            </a:r>
            <a:r>
              <a:rPr lang="ko-KR" altLang="en-US" sz="1000">
                <a:latin typeface="+mn-ea"/>
                <a:ea typeface="+mn-ea"/>
              </a:rPr>
              <a:t> </a:t>
            </a:r>
            <a:r>
              <a:rPr lang="en-US" altLang="ko-KR" sz="1000">
                <a:solidFill>
                  <a:schemeClr val="accent2"/>
                </a:solidFill>
                <a:latin typeface="+mn-ea"/>
                <a:ea typeface="+mn-ea"/>
              </a:rPr>
              <a:t>a2enmod</a:t>
            </a:r>
            <a:r>
              <a:rPr lang="en-US" altLang="ko-KR" sz="1000">
                <a:latin typeface="+mn-ea"/>
                <a:ea typeface="+mn-ea"/>
              </a:rPr>
              <a:t> proxy proxy_http proxy_ajp rewrite deflate headers proxy_balancer proxy_connect proxy_html xml2enc</a:t>
            </a:r>
          </a:p>
          <a:p>
            <a:r>
              <a:rPr kumimoji="1" lang="en-US" altLang="ko-KR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sudo </a:t>
            </a:r>
            <a:r>
              <a:rPr kumimoji="1" lang="en-US" altLang="ko-KR" sz="1000" b="0" i="0" strike="noStrike" cap="none" normalizeH="0" baseline="0">
                <a:ln>
                  <a:noFill/>
                </a:ln>
                <a:solidFill>
                  <a:schemeClr val="accent2"/>
                </a:solidFill>
                <a:latin typeface="+mn-ea"/>
                <a:ea typeface="+mn-ea"/>
              </a:rPr>
              <a:t>service</a:t>
            </a:r>
            <a:r>
              <a:rPr kumimoji="1" lang="en-US" altLang="ko-KR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 apache2 restart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A6C97ED-E322-45CA-9B94-0187C5D94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20144"/>
            <a:ext cx="4752528" cy="35805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D3FACA-08F3-4CFA-A934-8F51232F4B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672" r="2222"/>
          <a:stretch/>
        </p:blipFill>
        <p:spPr>
          <a:xfrm>
            <a:off x="2915816" y="5407276"/>
            <a:ext cx="6156176" cy="10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4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apache2 </a:t>
            </a:r>
            <a:r>
              <a:rPr lang="ko-KR" altLang="en-US"/>
              <a:t>웹 서버 </a:t>
            </a:r>
            <a:r>
              <a:rPr lang="en-US" altLang="ko-KR"/>
              <a:t>80</a:t>
            </a:r>
            <a:r>
              <a:rPr lang="ko-KR" altLang="en-US"/>
              <a:t>번 포트만 개방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8080 </a:t>
            </a:r>
            <a:r>
              <a:rPr lang="ko-KR" altLang="en-US"/>
              <a:t>포트 </a:t>
            </a:r>
            <a:r>
              <a:rPr lang="en-US" altLang="ko-KR" sz="1800"/>
              <a:t>(OpenHAB Web server) </a:t>
            </a:r>
            <a:r>
              <a:rPr lang="ko-KR" altLang="en-US"/>
              <a:t>를 포트포워딩 하지 않는다면 외부에서 직접적으로 접근 불가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port forwarding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B62413-DC28-4BB7-BFAD-2A422FC2A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772816"/>
            <a:ext cx="5876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0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다른 서브넷에서 접속시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결과 </a:t>
            </a:r>
            <a:r>
              <a:rPr lang="en-US" altLang="ko-KR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EAFD45-898D-45CC-B245-F1BFBC12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00808"/>
            <a:ext cx="5765825" cy="33191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8726150-08C9-490A-99DC-7DA0C3ED38EB}"/>
              </a:ext>
            </a:extLst>
          </p:cNvPr>
          <p:cNvSpPr/>
          <p:nvPr/>
        </p:nvSpPr>
        <p:spPr>
          <a:xfrm>
            <a:off x="2411760" y="1700808"/>
            <a:ext cx="1224136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21DDED-E5A9-4806-A741-E9C1EF352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095" y="4237057"/>
            <a:ext cx="2976601" cy="21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908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" b="0" i="0" u="none" strike="noStrike" cap="none" normalizeH="0" baseline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11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13145</TotalTime>
  <Words>428</Words>
  <Application>Microsoft Office PowerPoint</Application>
  <PresentationFormat>화면 슬라이드 쇼(4:3)</PresentationFormat>
  <Paragraphs>171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security- OpenHab2</vt:lpstr>
      <vt:lpstr>OpenHAB web server 보안문제</vt:lpstr>
      <vt:lpstr>Apache web server 소개</vt:lpstr>
      <vt:lpstr>Forward Proxy</vt:lpstr>
      <vt:lpstr>Reverse Proxy</vt:lpstr>
      <vt:lpstr>Apache web server 설치</vt:lpstr>
      <vt:lpstr>Apache web server 설정</vt:lpstr>
      <vt:lpstr>port forwarding</vt:lpstr>
      <vt:lpstr>결과 1</vt:lpstr>
      <vt:lpstr>결과 1</vt:lpstr>
      <vt:lpstr>결과 2</vt:lpstr>
      <vt:lpstr>Apache web server 보안설정</vt:lpstr>
      <vt:lpstr>결과 3</vt:lpstr>
      <vt:lpstr>결과 3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이한범</cp:lastModifiedBy>
  <cp:revision>577</cp:revision>
  <cp:lastPrinted>2018-02-06T05:58:27Z</cp:lastPrinted>
  <dcterms:created xsi:type="dcterms:W3CDTF">2013-09-09T21:16:08Z</dcterms:created>
  <dcterms:modified xsi:type="dcterms:W3CDTF">2018-03-06T07:39:56Z</dcterms:modified>
</cp:coreProperties>
</file>