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64" r:id="rId3"/>
    <p:sldId id="477" r:id="rId4"/>
    <p:sldId id="478" r:id="rId5"/>
    <p:sldId id="485" r:id="rId6"/>
    <p:sldId id="480" r:id="rId7"/>
    <p:sldId id="481" r:id="rId8"/>
    <p:sldId id="482" r:id="rId9"/>
    <p:sldId id="483" r:id="rId10"/>
    <p:sldId id="484" r:id="rId11"/>
    <p:sldId id="486" r:id="rId12"/>
    <p:sldId id="393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20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1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3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7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0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0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1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HomeNetwork protocol </a:t>
            </a:r>
            <a:r>
              <a:rPr lang="ko-KR" altLang="en-US"/>
              <a:t>해석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18.03.27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Xtend</a:t>
            </a:r>
            <a:r>
              <a:rPr lang="ko-KR" altLang="en-US"/>
              <a:t>에서 상태 요청신호는 보낼 수 있음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char </a:t>
            </a:r>
            <a:r>
              <a:rPr lang="ko-KR" altLang="en-US"/>
              <a:t>배열을 만들어 문자열로 보내는 것이 가능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그런데</a:t>
            </a:r>
            <a:r>
              <a:rPr lang="en-US" altLang="ko-KR"/>
              <a:t> </a:t>
            </a:r>
            <a:r>
              <a:rPr lang="ko-KR" altLang="en-US"/>
              <a:t>문제는</a:t>
            </a:r>
            <a:r>
              <a:rPr lang="en-US" altLang="ko-KR"/>
              <a:t>,</a:t>
            </a:r>
            <a:r>
              <a:rPr lang="ko-KR" altLang="en-US"/>
              <a:t> 받은 문자열을 다시 </a:t>
            </a:r>
            <a:r>
              <a:rPr lang="en-US" altLang="ko-KR"/>
              <a:t>char </a:t>
            </a:r>
            <a:r>
              <a:rPr lang="ko-KR" altLang="en-US"/>
              <a:t>배열로 변환시키는 작업을 수행할 수 없음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Python </a:t>
            </a:r>
            <a:r>
              <a:rPr lang="ko-KR" altLang="en-US"/>
              <a:t>프로그램 작성</a:t>
            </a:r>
            <a:endParaRPr lang="en-US" altLang="ko-KR"/>
          </a:p>
          <a:p>
            <a:pPr lvl="1"/>
            <a:r>
              <a:rPr lang="en-US" altLang="ko-KR"/>
              <a:t>OpenHAB</a:t>
            </a:r>
            <a:r>
              <a:rPr lang="ko-KR" altLang="en-US"/>
              <a:t>보다 </a:t>
            </a:r>
            <a:r>
              <a:rPr lang="en-US" altLang="ko-KR"/>
              <a:t>Python </a:t>
            </a:r>
            <a:r>
              <a:rPr lang="ko-KR" altLang="en-US"/>
              <a:t>프로그램의 비중이 너무 커짐</a:t>
            </a:r>
            <a:endParaRPr lang="en-US" altLang="ko-KR"/>
          </a:p>
          <a:p>
            <a:pPr lvl="1"/>
            <a:r>
              <a:rPr lang="ko-KR" altLang="en-US"/>
              <a:t>비동기 제어 및 동시성 문제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문제점들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5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와 연동되는 외부 프로그램 탐색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Serial</a:t>
            </a:r>
            <a:r>
              <a:rPr lang="ko-KR" altLang="en-US"/>
              <a:t> </a:t>
            </a:r>
            <a:r>
              <a:rPr lang="en-US" altLang="ko-KR"/>
              <a:t>bindin</a:t>
            </a:r>
            <a:r>
              <a:rPr lang="ko-KR" altLang="en-US"/>
              <a:t>으로 전송받는 </a:t>
            </a:r>
            <a:r>
              <a:rPr lang="en-US" altLang="ko-KR"/>
              <a:t>ASCII </a:t>
            </a:r>
            <a:r>
              <a:rPr lang="ko-KR" altLang="en-US"/>
              <a:t>형식 문자열을 </a:t>
            </a:r>
            <a:r>
              <a:rPr lang="en-US" altLang="ko-KR"/>
              <a:t>decoding </a:t>
            </a:r>
            <a:r>
              <a:rPr lang="ko-KR" altLang="en-US"/>
              <a:t>해주는 방법 탐색</a:t>
            </a:r>
            <a:endParaRPr lang="en-US" altLang="ko-KR"/>
          </a:p>
          <a:p>
            <a:pPr lvl="1"/>
            <a:r>
              <a:rPr lang="ko-KR" altLang="en-US"/>
              <a:t>이를 </a:t>
            </a:r>
            <a:r>
              <a:rPr lang="en-US" altLang="ko-KR"/>
              <a:t>OpenHAB </a:t>
            </a:r>
            <a:r>
              <a:rPr lang="ko-KR" altLang="en-US"/>
              <a:t>내에서 할 수 있도록 도와주는 </a:t>
            </a:r>
            <a:r>
              <a:rPr lang="en-US" altLang="ko-KR"/>
              <a:t>add-on</a:t>
            </a:r>
            <a:r>
              <a:rPr lang="ko-KR" altLang="en-US"/>
              <a:t>의 존재여부 확인 필요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해결방안 모색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01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282710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Wallpad </a:t>
            </a:r>
            <a:r>
              <a:rPr lang="ko-KR" altLang="en-US"/>
              <a:t>연동 프로토콜</a:t>
            </a:r>
            <a:endParaRPr lang="en-US" altLang="ko-KR"/>
          </a:p>
          <a:p>
            <a:pPr lvl="1"/>
            <a:r>
              <a:rPr lang="ko-KR" altLang="en-US"/>
              <a:t>각종 온도제어 및 방범제어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여기서 모니터링 및 제어할 것은 </a:t>
            </a:r>
            <a:r>
              <a:rPr lang="ko-KR" altLang="en-US">
                <a:highlight>
                  <a:srgbClr val="FFFF00"/>
                </a:highlight>
              </a:rPr>
              <a:t>온도</a:t>
            </a:r>
            <a:endParaRPr lang="en-US" altLang="ko-KR">
              <a:highlight>
                <a:srgbClr val="FFFF00"/>
              </a:highlight>
            </a:endParaRPr>
          </a:p>
          <a:p>
            <a:pPr lvl="1"/>
            <a:endParaRPr lang="en-US" altLang="ko-KR"/>
          </a:p>
          <a:p>
            <a:pPr lvl="1"/>
            <a:r>
              <a:rPr lang="ko-KR" altLang="en-US"/>
              <a:t>모니터링을 위한 코드 분석 및 구상도 작성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보일러 </a:t>
            </a:r>
            <a:r>
              <a:rPr lang="en-US" altLang="ko-KR"/>
              <a:t>: wallpad</a:t>
            </a:r>
            <a:endParaRPr lang="ko-KR" alt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FEB678E4-8486-4A23-8D02-6B8EB7FC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71" y="4573027"/>
            <a:ext cx="1011500" cy="69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A9964E-6CB0-4CF2-AC93-62BD09608A9D}"/>
              </a:ext>
            </a:extLst>
          </p:cNvPr>
          <p:cNvSpPr txBox="1"/>
          <p:nvPr/>
        </p:nvSpPr>
        <p:spPr>
          <a:xfrm>
            <a:off x="5961457" y="5522781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+mn-ea"/>
                <a:ea typeface="+mn-ea"/>
              </a:rPr>
              <a:t>월패드</a:t>
            </a:r>
            <a:endParaRPr lang="en-US" altLang="ko-KR" sz="1100" dirty="0"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latin typeface="+mn-ea"/>
                <a:ea typeface="+mn-ea"/>
              </a:rPr>
              <a:t>(UHN-7200)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1026" name="Picture 2" descr="odroid xu3ì ëí ì´ë¯¸ì§ ê²ìê²°ê³¼">
            <a:extLst>
              <a:ext uri="{FF2B5EF4-FFF2-40B4-BE49-F238E27FC236}">
                <a16:creationId xmlns:a16="http://schemas.microsoft.com/office/drawing/2014/main" id="{E9A8C63A-38C0-47E5-95FE-DD93FC09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47" y="4394535"/>
            <a:ext cx="1373138" cy="105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99A91-866C-480A-9A4D-A11F9CDF2738}"/>
              </a:ext>
            </a:extLst>
          </p:cNvPr>
          <p:cNvSpPr txBox="1"/>
          <p:nvPr/>
        </p:nvSpPr>
        <p:spPr>
          <a:xfrm>
            <a:off x="2325852" y="560742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+mn-ea"/>
                <a:ea typeface="+mn-ea"/>
              </a:rPr>
              <a:t>odroid xu3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1028" name="Picture 4" descr="ìë¦¬ì¼ í¬í¸ ë¶ë°°ê¸°ì ëí ì´ë¯¸ì§ ê²ìê²°ê³¼">
            <a:extLst>
              <a:ext uri="{FF2B5EF4-FFF2-40B4-BE49-F238E27FC236}">
                <a16:creationId xmlns:a16="http://schemas.microsoft.com/office/drawing/2014/main" id="{38D1510A-4E83-46C2-BBB6-99BCD097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2477">
            <a:off x="3990663" y="4133273"/>
            <a:ext cx="1577093" cy="15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9D6CA-036A-442B-BD89-66C943C20E6C}"/>
              </a:ext>
            </a:extLst>
          </p:cNvPr>
          <p:cNvSpPr txBox="1"/>
          <p:nvPr/>
        </p:nvSpPr>
        <p:spPr>
          <a:xfrm>
            <a:off x="4205944" y="5607420"/>
            <a:ext cx="1152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+mn-ea"/>
                <a:ea typeface="+mn-ea"/>
              </a:rPr>
              <a:t>시리얼 포트 </a:t>
            </a:r>
            <a:endParaRPr lang="en-US" altLang="ko-KR" sz="1100">
              <a:latin typeface="+mn-ea"/>
              <a:ea typeface="+mn-ea"/>
            </a:endParaRPr>
          </a:p>
          <a:p>
            <a:pPr algn="ctr"/>
            <a:r>
              <a:rPr lang="ko-KR" altLang="en-US" sz="1100">
                <a:latin typeface="+mn-ea"/>
                <a:ea typeface="+mn-ea"/>
              </a:rPr>
              <a:t>분배기</a:t>
            </a:r>
            <a:endParaRPr lang="en-US" altLang="ko-KR" sz="1100">
              <a:latin typeface="+mn-ea"/>
              <a:ea typeface="+mn-ea"/>
            </a:endParaRPr>
          </a:p>
          <a:p>
            <a:pPr algn="ctr"/>
            <a:r>
              <a:rPr lang="en-US" altLang="ko-KR" sz="1100">
                <a:latin typeface="+mn-ea"/>
                <a:ea typeface="+mn-ea"/>
              </a:rPr>
              <a:t>(RS232)</a:t>
            </a:r>
          </a:p>
        </p:txBody>
      </p:sp>
      <p:pic>
        <p:nvPicPr>
          <p:cNvPr id="11" name="그래픽 10" descr="직선 화살표">
            <a:extLst>
              <a:ext uri="{FF2B5EF4-FFF2-40B4-BE49-F238E27FC236}">
                <a16:creationId xmlns:a16="http://schemas.microsoft.com/office/drawing/2014/main" id="{6613EF6A-9DEF-44AB-8E45-1FCD9A341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800958" y="4905750"/>
            <a:ext cx="457200" cy="313184"/>
          </a:xfrm>
          <a:prstGeom prst="rect">
            <a:avLst/>
          </a:prstGeom>
        </p:spPr>
      </p:pic>
      <p:pic>
        <p:nvPicPr>
          <p:cNvPr id="15" name="그래픽 14" descr="직선 화살표">
            <a:extLst>
              <a:ext uri="{FF2B5EF4-FFF2-40B4-BE49-F238E27FC236}">
                <a16:creationId xmlns:a16="http://schemas.microsoft.com/office/drawing/2014/main" id="{67FA36BA-0A63-487A-A337-F804CDDFE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383700" y="4905750"/>
            <a:ext cx="457200" cy="313184"/>
          </a:xfrm>
          <a:prstGeom prst="rect">
            <a:avLst/>
          </a:prstGeom>
        </p:spPr>
      </p:pic>
      <p:pic>
        <p:nvPicPr>
          <p:cNvPr id="1030" name="Picture 6" descr="openhab.pngì ëí ì´ë¯¸ì§ ê²ìê²°ê³¼">
            <a:extLst>
              <a:ext uri="{FF2B5EF4-FFF2-40B4-BE49-F238E27FC236}">
                <a16:creationId xmlns:a16="http://schemas.microsoft.com/office/drawing/2014/main" id="{991DB991-DA64-4300-9BA1-9F31CCB3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1162112" cy="2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ko-KR" altLang="en-US"/>
              <a:t>모든 요소가 </a:t>
            </a:r>
            <a:r>
              <a:rPr lang="en-US" altLang="ko-KR"/>
              <a:t>1 byte, char</a:t>
            </a:r>
            <a:r>
              <a:rPr lang="ko-KR" altLang="en-US"/>
              <a:t>형 데이터</a:t>
            </a:r>
            <a:endParaRPr lang="en-US" altLang="ko-KR"/>
          </a:p>
          <a:p>
            <a:pPr lvl="1"/>
            <a:r>
              <a:rPr lang="ko-KR" altLang="en-US"/>
              <a:t>전체 길이 </a:t>
            </a:r>
            <a:r>
              <a:rPr lang="en-US" altLang="ko-KR"/>
              <a:t>: 15 byte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□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고정된 값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 Sub ID : </a:t>
            </a:r>
            <a:r>
              <a:rPr lang="ko-KR" altLang="en-US"/>
              <a:t>선택하고자 하는 방 번호 입력 값</a:t>
            </a:r>
            <a:endParaRPr lang="en-US" altLang="ko-KR"/>
          </a:p>
          <a:p>
            <a:pPr lvl="2"/>
            <a:r>
              <a:rPr lang="ko-KR" altLang="en-US"/>
              <a:t>방 전체 </a:t>
            </a:r>
            <a:r>
              <a:rPr lang="en-US" altLang="ko-KR"/>
              <a:t>: 0xff</a:t>
            </a:r>
          </a:p>
          <a:p>
            <a:pPr lvl="1"/>
            <a:r>
              <a:rPr lang="en-US" altLang="ko-KR"/>
              <a:t> Command : </a:t>
            </a:r>
            <a:r>
              <a:rPr lang="ko-KR" altLang="en-US"/>
              <a:t>제어 모드에 관한 값</a:t>
            </a:r>
            <a:r>
              <a:rPr lang="en-US" altLang="ko-KR"/>
              <a:t> </a:t>
            </a:r>
          </a:p>
          <a:p>
            <a:pPr lvl="1"/>
            <a:r>
              <a:rPr lang="en-US" altLang="ko-KR"/>
              <a:t> EOR sum : STX ~ Data8 </a:t>
            </a:r>
            <a:r>
              <a:rPr lang="ko-KR" altLang="en-US"/>
              <a:t>까지 </a:t>
            </a:r>
            <a:r>
              <a:rPr lang="en-US" altLang="ko-KR"/>
              <a:t>Exclusiv OR</a:t>
            </a:r>
            <a:r>
              <a:rPr lang="ko-KR" altLang="en-US"/>
              <a:t>한 값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프로토콜 구조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0ED0FE-D0AE-45A2-BEA6-515C3DCB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51074"/>
              </p:ext>
            </p:extLst>
          </p:nvPr>
        </p:nvGraphicFramePr>
        <p:xfrm>
          <a:off x="1321051" y="2564904"/>
          <a:ext cx="75608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043709108"/>
                    </a:ext>
                  </a:extLst>
                </a:gridCol>
                <a:gridCol w="798634">
                  <a:extLst>
                    <a:ext uri="{9D8B030D-6E8A-4147-A177-3AD203B41FA5}">
                      <a16:colId xmlns:a16="http://schemas.microsoft.com/office/drawing/2014/main" val="2419813908"/>
                    </a:ext>
                  </a:extLst>
                </a:gridCol>
                <a:gridCol w="569518">
                  <a:extLst>
                    <a:ext uri="{9D8B030D-6E8A-4147-A177-3AD203B41FA5}">
                      <a16:colId xmlns:a16="http://schemas.microsoft.com/office/drawing/2014/main" val="278415303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3694213327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577641891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896407864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2022207126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1667340473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677394493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2386737320"/>
                    </a:ext>
                  </a:extLst>
                </a:gridCol>
                <a:gridCol w="687349">
                  <a:extLst>
                    <a:ext uri="{9D8B030D-6E8A-4147-A177-3AD203B41FA5}">
                      <a16:colId xmlns:a16="http://schemas.microsoft.com/office/drawing/2014/main" val="404238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STX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Device iD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Sub ID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Legnth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Data1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Data2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Data8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EOR sum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9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 byte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5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1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Master </a:t>
            </a:r>
            <a:r>
              <a:rPr lang="ko-KR" altLang="en-US"/>
              <a:t>→ 제어기기</a:t>
            </a:r>
            <a:endParaRPr lang="en-US" altLang="ko-KR"/>
          </a:p>
          <a:p>
            <a:pPr lvl="1"/>
            <a:r>
              <a:rPr lang="ko-KR" altLang="en-US"/>
              <a:t>상태요구 </a:t>
            </a:r>
            <a:r>
              <a:rPr lang="en-US" altLang="ko-KR"/>
              <a:t>: </a:t>
            </a:r>
            <a:r>
              <a:rPr lang="ko-KR" altLang="en-US"/>
              <a:t>사용자가 보일러</a:t>
            </a:r>
            <a:r>
              <a:rPr lang="en-US" altLang="ko-KR"/>
              <a:t>(WF)</a:t>
            </a:r>
            <a:r>
              <a:rPr lang="ko-KR" altLang="en-US"/>
              <a:t>에게 요청</a:t>
            </a:r>
            <a:endParaRPr lang="en-US" altLang="ko-KR"/>
          </a:p>
          <a:p>
            <a:pPr lvl="2"/>
            <a:r>
              <a:rPr lang="ko-KR" altLang="en-US"/>
              <a:t>상태 요구 </a:t>
            </a:r>
            <a:r>
              <a:rPr lang="en-US" altLang="ko-KR"/>
              <a:t>: </a:t>
            </a:r>
            <a:r>
              <a:rPr lang="ko-KR" altLang="en-US"/>
              <a:t>상태값 불러오기</a:t>
            </a:r>
            <a:endParaRPr lang="en-US" altLang="ko-KR"/>
          </a:p>
          <a:p>
            <a:pPr lvl="2"/>
            <a:r>
              <a:rPr lang="ko-KR" altLang="en-US"/>
              <a:t>동작 요구 </a:t>
            </a:r>
            <a:r>
              <a:rPr lang="en-US" altLang="ko-KR"/>
              <a:t>: </a:t>
            </a:r>
            <a:r>
              <a:rPr lang="ko-KR" altLang="en-US"/>
              <a:t>직접 온도</a:t>
            </a:r>
            <a:r>
              <a:rPr lang="en-US" altLang="ko-KR"/>
              <a:t> </a:t>
            </a:r>
            <a:r>
              <a:rPr lang="ko-KR" altLang="en-US"/>
              <a:t>제어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Master </a:t>
            </a:r>
            <a:r>
              <a:rPr lang="ko-KR" altLang="en-US"/>
              <a:t>← 제어기기</a:t>
            </a:r>
            <a:endParaRPr lang="en-US" altLang="ko-KR"/>
          </a:p>
          <a:p>
            <a:pPr lvl="1"/>
            <a:r>
              <a:rPr lang="ko-KR" altLang="en-US"/>
              <a:t>상태응답 </a:t>
            </a:r>
            <a:r>
              <a:rPr lang="en-US" altLang="ko-KR"/>
              <a:t>: </a:t>
            </a:r>
            <a:r>
              <a:rPr lang="ko-KR" altLang="en-US"/>
              <a:t>사용자가 준 요청값에 따른 결과값을 반환하여 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Command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6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위치 중 </a:t>
            </a:r>
            <a:r>
              <a:rPr lang="ko-KR" altLang="en-US">
                <a:solidFill>
                  <a:schemeClr val="accent1"/>
                </a:solidFill>
              </a:rPr>
              <a:t>거실</a:t>
            </a:r>
            <a:r>
              <a:rPr lang="ko-KR" altLang="en-US"/>
              <a:t>의 상태값을 요구할 메시지</a:t>
            </a:r>
            <a:endParaRPr lang="en-US" altLang="ko-KR"/>
          </a:p>
          <a:p>
            <a:pPr lvl="1"/>
            <a:r>
              <a:rPr lang="en-US" altLang="ko-KR"/>
              <a:t>0xf7 0x36 </a:t>
            </a:r>
            <a:r>
              <a:rPr lang="en-US" altLang="ko-KR" u="sng">
                <a:solidFill>
                  <a:schemeClr val="accent1"/>
                </a:solidFill>
              </a:rPr>
              <a:t>0x01</a:t>
            </a:r>
            <a:r>
              <a:rPr lang="en-US" altLang="ko-KR"/>
              <a:t> 0x01 0x08 0x00 .... 0x00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char</a:t>
            </a:r>
            <a:r>
              <a:rPr lang="ko-KR" altLang="en-US"/>
              <a:t>형 배열로 값을 보냄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받아야 되는 값</a:t>
            </a:r>
            <a:endParaRPr lang="en-US" altLang="ko-KR"/>
          </a:p>
          <a:p>
            <a:pPr lvl="1"/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설정된 모드</a:t>
            </a:r>
            <a:r>
              <a:rPr lang="en-US" altLang="ko-KR"/>
              <a:t>- </a:t>
            </a:r>
            <a:r>
              <a:rPr lang="en-US" altLang="ko-KR">
                <a:solidFill>
                  <a:schemeClr val="accent2"/>
                </a:solidFill>
              </a:rPr>
              <a:t>1. </a:t>
            </a:r>
            <a:r>
              <a:rPr lang="ko-KR" altLang="en-US">
                <a:solidFill>
                  <a:schemeClr val="accent2"/>
                </a:solidFill>
              </a:rPr>
              <a:t>실내난방</a:t>
            </a:r>
            <a:endParaRPr lang="en-US" altLang="ko-KR">
              <a:solidFill>
                <a:schemeClr val="accent2"/>
              </a:solidFill>
            </a:endParaRPr>
          </a:p>
          <a:p>
            <a:pPr lvl="1"/>
            <a:r>
              <a:rPr lang="en-US" altLang="ko-KR" sz="2000"/>
              <a:t>0xf7 0x36 </a:t>
            </a:r>
            <a:r>
              <a:rPr lang="en-US" altLang="ko-KR" sz="2000" u="sng">
                <a:solidFill>
                  <a:schemeClr val="accent1"/>
                </a:solidFill>
              </a:rPr>
              <a:t>0x01</a:t>
            </a:r>
            <a:r>
              <a:rPr lang="en-US" altLang="ko-KR" sz="2000"/>
              <a:t> 0x81 0x08 </a:t>
            </a:r>
            <a:r>
              <a:rPr lang="en-US" altLang="ko-KR" sz="2000">
                <a:solidFill>
                  <a:schemeClr val="accent2"/>
                </a:solidFill>
              </a:rPr>
              <a:t>0x01</a:t>
            </a:r>
            <a:r>
              <a:rPr lang="en-US" altLang="ko-KR" sz="2000"/>
              <a:t> 0x10 0x1b 0x01 ...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메시지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rule base</a:t>
            </a:r>
            <a:r>
              <a:rPr lang="ko-KR" altLang="en-US"/>
              <a:t>를 이용하여 </a:t>
            </a:r>
            <a:r>
              <a:rPr lang="en-US" altLang="ko-KR"/>
              <a:t>odroid</a:t>
            </a:r>
            <a:r>
              <a:rPr lang="ko-KR" altLang="en-US"/>
              <a:t>로 전송되는 코드</a:t>
            </a:r>
            <a:endParaRPr lang="en-US" altLang="ko-KR"/>
          </a:p>
          <a:p>
            <a:pPr lvl="1"/>
            <a:r>
              <a:rPr lang="en-US" altLang="ko-KR"/>
              <a:t>ASCII </a:t>
            </a:r>
            <a:r>
              <a:rPr lang="ko-KR" altLang="en-US"/>
              <a:t>기반의 문자열로 전송됨 </a:t>
            </a:r>
            <a:endParaRPr lang="en-US" altLang="ko-KR"/>
          </a:p>
          <a:p>
            <a:pPr lvl="1"/>
            <a:r>
              <a:rPr lang="en-US" altLang="ko-KR" sz="1200"/>
              <a:t>ex) </a:t>
            </a:r>
            <a:r>
              <a:rPr lang="fr-FR" altLang="ko-KR" sz="1200"/>
              <a:t>0xf7 0x36 0x01 0x01 0x08 0x00 0x00 0x00 0x00 0x00 0x00 0x00 0x00 0x00 0x00</a:t>
            </a:r>
          </a:p>
          <a:p>
            <a:pPr lvl="1"/>
            <a:endParaRPr lang="fr-FR" altLang="ko-KR" sz="1200"/>
          </a:p>
          <a:p>
            <a:pPr lvl="1"/>
            <a:endParaRPr lang="fr-FR" altLang="ko-KR" sz="1200"/>
          </a:p>
          <a:p>
            <a:pPr lvl="1"/>
            <a:endParaRPr lang="fr-FR" altLang="ko-KR" sz="1200"/>
          </a:p>
          <a:p>
            <a:pPr lvl="1"/>
            <a:endParaRPr lang="en-US" altLang="ko-KR" sz="1200"/>
          </a:p>
          <a:p>
            <a:endParaRPr lang="en-US" altLang="ko-KR"/>
          </a:p>
          <a:p>
            <a:r>
              <a:rPr lang="en-US" altLang="ko-KR"/>
              <a:t>Xtend</a:t>
            </a:r>
            <a:r>
              <a:rPr lang="ko-KR" altLang="en-US"/>
              <a:t>는 위와같은 문자열을 </a:t>
            </a:r>
            <a:r>
              <a:rPr lang="en-US" altLang="ko-KR"/>
              <a:t>1byte</a:t>
            </a:r>
            <a:r>
              <a:rPr lang="ko-KR" altLang="en-US"/>
              <a:t>씩 끊어서 해독하는 기능을 지원하지 않음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따라서</a:t>
            </a:r>
            <a:r>
              <a:rPr lang="en-US" altLang="ko-KR"/>
              <a:t>, Serial</a:t>
            </a:r>
            <a:r>
              <a:rPr lang="ko-KR" altLang="en-US"/>
              <a:t>로 받은 데이터를 해독해줄 다른 방법이 필요하다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Rule </a:t>
            </a:r>
            <a:r>
              <a:rPr lang="ko-KR" altLang="en-US"/>
              <a:t>사용 </a:t>
            </a:r>
            <a:r>
              <a:rPr lang="en-US" altLang="ko-KR"/>
              <a:t>- Xtend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BC39F-2907-44C4-B1BA-516DD635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76872"/>
            <a:ext cx="3152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mqtt</a:t>
            </a:r>
            <a:r>
              <a:rPr lang="ko-KR" altLang="en-US"/>
              <a:t>의 </a:t>
            </a:r>
            <a:r>
              <a:rPr lang="en-US" altLang="ko-KR"/>
              <a:t>transformation </a:t>
            </a:r>
            <a:r>
              <a:rPr lang="ko-KR" altLang="en-US"/>
              <a:t>규칙 중</a:t>
            </a:r>
            <a:r>
              <a:rPr lang="en-US" altLang="ko-KR"/>
              <a:t>, </a:t>
            </a:r>
            <a:r>
              <a:rPr lang="en-US" altLang="ko-KR">
                <a:highlight>
                  <a:srgbClr val="FFFF00"/>
                </a:highlight>
              </a:rPr>
              <a:t>JavaScript</a:t>
            </a:r>
            <a:r>
              <a:rPr lang="ko-KR" altLang="en-US"/>
              <a:t>를 사용할 수 있는 규칙 발견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Openhab</a:t>
            </a:r>
            <a:r>
              <a:rPr lang="ko-KR" altLang="en-US"/>
              <a:t>이 입력받은 데이터를</a:t>
            </a:r>
            <a:r>
              <a:rPr lang="en-US" altLang="ko-KR"/>
              <a:t> JavaScript </a:t>
            </a:r>
            <a:r>
              <a:rPr lang="ko-KR" altLang="en-US"/>
              <a:t>문법에 따라 변환 및 가공이 가능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JavaScript</a:t>
            </a:r>
            <a:r>
              <a:rPr lang="ko-KR" altLang="en-US"/>
              <a:t>는 </a:t>
            </a:r>
            <a:r>
              <a:rPr lang="en-US" altLang="ko-KR"/>
              <a:t>Xtend</a:t>
            </a:r>
            <a:r>
              <a:rPr lang="ko-KR" altLang="en-US"/>
              <a:t>에서 되지않았던 </a:t>
            </a:r>
            <a:r>
              <a:rPr lang="en-US" altLang="ko-KR"/>
              <a:t>byte </a:t>
            </a:r>
            <a:r>
              <a:rPr lang="ko-KR" altLang="en-US"/>
              <a:t>단위 해독이 가능함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Mqtt </a:t>
            </a:r>
            <a:r>
              <a:rPr lang="ko-KR" altLang="en-US"/>
              <a:t>활용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91D9F0-9EE7-42C0-AF25-57FB8A94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2924944"/>
            <a:ext cx="6286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6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하지만</a:t>
            </a:r>
            <a:r>
              <a:rPr lang="en-US" altLang="ko-KR"/>
              <a:t>, Serial binding</a:t>
            </a:r>
            <a:r>
              <a:rPr lang="ko-KR" altLang="en-US"/>
              <a:t>은 </a:t>
            </a:r>
            <a:r>
              <a:rPr lang="en-US" altLang="ko-KR">
                <a:highlight>
                  <a:srgbClr val="FFFF00"/>
                </a:highlight>
              </a:rPr>
              <a:t>JavaScript</a:t>
            </a:r>
            <a:r>
              <a:rPr lang="ko-KR" altLang="en-US"/>
              <a:t> </a:t>
            </a:r>
            <a:r>
              <a:rPr lang="en-US" altLang="ko-KR"/>
              <a:t>transformation</a:t>
            </a:r>
            <a:r>
              <a:rPr lang="ko-KR" altLang="en-US"/>
              <a:t>을 </a:t>
            </a:r>
            <a:r>
              <a:rPr lang="ko-KR" altLang="en-US">
                <a:highlight>
                  <a:srgbClr val="FFFF00"/>
                </a:highlight>
              </a:rPr>
              <a:t>지원하지 않음</a:t>
            </a:r>
            <a:r>
              <a:rPr lang="en-US" altLang="ko-KR"/>
              <a:t>..</a:t>
            </a:r>
          </a:p>
          <a:p>
            <a:pPr lvl="1"/>
            <a:r>
              <a:rPr lang="en-US" altLang="ko-KR"/>
              <a:t>Serial binding</a:t>
            </a:r>
            <a:r>
              <a:rPr lang="ko-KR" altLang="en-US"/>
              <a:t>의 </a:t>
            </a:r>
            <a:r>
              <a:rPr lang="en-US" altLang="ko-KR"/>
              <a:t>Transfromation </a:t>
            </a:r>
            <a:r>
              <a:rPr lang="ko-KR" altLang="en-US"/>
              <a:t>기능은 </a:t>
            </a:r>
            <a:r>
              <a:rPr lang="en-US" altLang="ko-KR"/>
              <a:t>REGEX</a:t>
            </a:r>
            <a:r>
              <a:rPr lang="en-US" altLang="ko-KR" sz="1600"/>
              <a:t>(</a:t>
            </a:r>
            <a:r>
              <a:rPr lang="ko-KR" altLang="en-US" sz="1600"/>
              <a:t>정규식</a:t>
            </a:r>
            <a:r>
              <a:rPr lang="en-US" altLang="ko-KR" sz="1600"/>
              <a:t>) </a:t>
            </a:r>
            <a:r>
              <a:rPr lang="ko-KR" altLang="en-US"/>
              <a:t>만 사용이 가능함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Openhab</a:t>
            </a:r>
            <a:r>
              <a:rPr lang="ko-KR" altLang="en-US"/>
              <a:t> 상에서 </a:t>
            </a:r>
            <a:r>
              <a:rPr lang="en-US" altLang="ko-KR"/>
              <a:t>Serial binding</a:t>
            </a:r>
            <a:r>
              <a:rPr lang="ko-KR" altLang="en-US"/>
              <a:t>만을 사용하여 데이터를 해독할 방법이 없음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Serial binding</a:t>
            </a:r>
            <a:r>
              <a:rPr lang="ko-KR" altLang="en-US"/>
              <a:t>의 문제점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31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WallPad</a:t>
            </a:r>
            <a:r>
              <a:rPr lang="ko-KR" altLang="en-US"/>
              <a:t>와 </a:t>
            </a:r>
            <a:r>
              <a:rPr lang="en-US" altLang="ko-KR"/>
              <a:t>Python </a:t>
            </a:r>
            <a:r>
              <a:rPr lang="ko-KR" altLang="en-US"/>
              <a:t>프로그램이 주로 통신</a:t>
            </a:r>
            <a:endParaRPr lang="en-US" altLang="ko-KR"/>
          </a:p>
          <a:p>
            <a:pPr lvl="1"/>
            <a:r>
              <a:rPr lang="en-US" altLang="ko-KR" sz="2000"/>
              <a:t>OpenHAB</a:t>
            </a:r>
            <a:r>
              <a:rPr lang="ko-KR" altLang="en-US" sz="2000"/>
              <a:t>는 </a:t>
            </a:r>
            <a:r>
              <a:rPr lang="en-US" altLang="ko-KR" sz="2000"/>
              <a:t>mqtt </a:t>
            </a:r>
            <a:r>
              <a:rPr lang="ko-KR" altLang="en-US" sz="2000"/>
              <a:t>프로토콜을 사용</a:t>
            </a:r>
            <a:r>
              <a:rPr lang="en-US" altLang="ko-KR" sz="2000"/>
              <a:t>, Python </a:t>
            </a:r>
            <a:r>
              <a:rPr lang="ko-KR" altLang="en-US" sz="2000"/>
              <a:t>프로그램에게 문자열 데이터를 보내고</a:t>
            </a:r>
            <a:r>
              <a:rPr lang="en-US" altLang="ko-KR" sz="2000"/>
              <a:t>, </a:t>
            </a:r>
            <a:r>
              <a:rPr lang="ko-KR" altLang="en-US" sz="2000"/>
              <a:t>번역된 데이터를 받음</a:t>
            </a:r>
            <a:r>
              <a:rPr lang="en-US" altLang="ko-KR" sz="2000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외부 프로그램 </a:t>
            </a:r>
            <a:r>
              <a:rPr lang="en-US" altLang="ko-KR"/>
              <a:t>- Python </a:t>
            </a:r>
            <a:r>
              <a:rPr lang="ko-KR" altLang="en-US"/>
              <a:t>구상도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D68B17-B674-4254-A785-97F8B689FA9F}"/>
              </a:ext>
            </a:extLst>
          </p:cNvPr>
          <p:cNvGrpSpPr/>
          <p:nvPr/>
        </p:nvGrpSpPr>
        <p:grpSpPr>
          <a:xfrm>
            <a:off x="1331640" y="2364160"/>
            <a:ext cx="7336746" cy="3960440"/>
            <a:chOff x="1331640" y="1916832"/>
            <a:chExt cx="7336746" cy="3960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6BAD57-7E5E-4E29-B0E9-29734480768A}"/>
                </a:ext>
              </a:extLst>
            </p:cNvPr>
            <p:cNvSpPr/>
            <p:nvPr/>
          </p:nvSpPr>
          <p:spPr>
            <a:xfrm>
              <a:off x="1331640" y="2204864"/>
              <a:ext cx="1584176" cy="158417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D65082-F5F7-4C63-855F-334BEB995896}"/>
                </a:ext>
              </a:extLst>
            </p:cNvPr>
            <p:cNvSpPr txBox="1"/>
            <p:nvPr/>
          </p:nvSpPr>
          <p:spPr>
            <a:xfrm>
              <a:off x="1735640" y="2074059"/>
              <a:ext cx="77617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latin typeface="+mn-ea"/>
                  <a:ea typeface="+mn-ea"/>
                </a:rPr>
                <a:t>OpenHAB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F54069-B694-4C2C-8B6E-77047A0D95ED}"/>
                </a:ext>
              </a:extLst>
            </p:cNvPr>
            <p:cNvSpPr/>
            <p:nvPr/>
          </p:nvSpPr>
          <p:spPr>
            <a:xfrm>
              <a:off x="6372200" y="2204864"/>
              <a:ext cx="1584176" cy="158417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36DA54-14A4-40B3-A4F7-9E22056C053C}"/>
                </a:ext>
              </a:extLst>
            </p:cNvPr>
            <p:cNvSpPr txBox="1"/>
            <p:nvPr/>
          </p:nvSpPr>
          <p:spPr>
            <a:xfrm>
              <a:off x="6776200" y="1916832"/>
              <a:ext cx="70724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WallPad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보일러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EAB90B-C3C5-4C9D-BADE-F11A9A686571}"/>
                </a:ext>
              </a:extLst>
            </p:cNvPr>
            <p:cNvSpPr/>
            <p:nvPr/>
          </p:nvSpPr>
          <p:spPr>
            <a:xfrm>
              <a:off x="4572000" y="4293096"/>
              <a:ext cx="1584176" cy="158417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8EEF5-7297-4BA2-A3B0-A64D24251920}"/>
                </a:ext>
              </a:extLst>
            </p:cNvPr>
            <p:cNvSpPr txBox="1"/>
            <p:nvPr/>
          </p:nvSpPr>
          <p:spPr>
            <a:xfrm>
              <a:off x="4866996" y="4077652"/>
              <a:ext cx="99418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Python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(mqtt client)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E8F6DD-EFFE-4288-8556-6CE342EA7E83}"/>
                </a:ext>
              </a:extLst>
            </p:cNvPr>
            <p:cNvSpPr/>
            <p:nvPr/>
          </p:nvSpPr>
          <p:spPr>
            <a:xfrm>
              <a:off x="3635896" y="4293096"/>
              <a:ext cx="576064" cy="158417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CFBFE0-C9A4-49FC-B889-84E96BE8D9D6}"/>
                </a:ext>
              </a:extLst>
            </p:cNvPr>
            <p:cNvSpPr txBox="1"/>
            <p:nvPr/>
          </p:nvSpPr>
          <p:spPr>
            <a:xfrm>
              <a:off x="3429241" y="4107289"/>
              <a:ext cx="98937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mqtt broker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2" name="화살표: 굽음 11">
              <a:extLst>
                <a:ext uri="{FF2B5EF4-FFF2-40B4-BE49-F238E27FC236}">
                  <a16:creationId xmlns:a16="http://schemas.microsoft.com/office/drawing/2014/main" id="{81B6165C-B13E-4B2C-8CA6-6617D9260DE9}"/>
                </a:ext>
              </a:extLst>
            </p:cNvPr>
            <p:cNvSpPr/>
            <p:nvPr/>
          </p:nvSpPr>
          <p:spPr>
            <a:xfrm flipV="1">
              <a:off x="2044754" y="3861048"/>
              <a:ext cx="1519133" cy="1512168"/>
            </a:xfrm>
            <a:prstGeom prst="bentArrow">
              <a:avLst>
                <a:gd name="adj1" fmla="val 4071"/>
                <a:gd name="adj2" fmla="val 7571"/>
                <a:gd name="adj3" fmla="val 12703"/>
                <a:gd name="adj4" fmla="val 43750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화살표: 굽음 12">
              <a:extLst>
                <a:ext uri="{FF2B5EF4-FFF2-40B4-BE49-F238E27FC236}">
                  <a16:creationId xmlns:a16="http://schemas.microsoft.com/office/drawing/2014/main" id="{1D5E37BB-9B90-4BCE-B77F-D447029E1E90}"/>
                </a:ext>
              </a:extLst>
            </p:cNvPr>
            <p:cNvSpPr/>
            <p:nvPr/>
          </p:nvSpPr>
          <p:spPr>
            <a:xfrm rot="16200000" flipV="1">
              <a:off x="6117290" y="4217357"/>
              <a:ext cx="1515650" cy="852097"/>
            </a:xfrm>
            <a:prstGeom prst="bentArrow">
              <a:avLst>
                <a:gd name="adj1" fmla="val 7024"/>
                <a:gd name="adj2" fmla="val 13970"/>
                <a:gd name="adj3" fmla="val 19595"/>
                <a:gd name="adj4" fmla="val 43750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15" name="그래픽 14" descr="전원">
              <a:extLst>
                <a:ext uri="{FF2B5EF4-FFF2-40B4-BE49-F238E27FC236}">
                  <a16:creationId xmlns:a16="http://schemas.microsoft.com/office/drawing/2014/main" id="{C5807034-9CAD-4E9A-9FD4-4D15034F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75656" y="3204215"/>
              <a:ext cx="399234" cy="399234"/>
            </a:xfrm>
            <a:prstGeom prst="rect">
              <a:avLst/>
            </a:prstGeom>
          </p:spPr>
        </p:pic>
        <p:pic>
          <p:nvPicPr>
            <p:cNvPr id="17" name="그래픽 16" descr="온도계">
              <a:extLst>
                <a:ext uri="{FF2B5EF4-FFF2-40B4-BE49-F238E27FC236}">
                  <a16:creationId xmlns:a16="http://schemas.microsoft.com/office/drawing/2014/main" id="{75B0BB53-2119-4E6A-A6CF-206546B3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5656" y="2521476"/>
              <a:ext cx="399234" cy="399234"/>
            </a:xfrm>
            <a:prstGeom prst="rect">
              <a:avLst/>
            </a:prstGeom>
          </p:spPr>
        </p:pic>
        <p:pic>
          <p:nvPicPr>
            <p:cNvPr id="19" name="그래픽 18" descr="바코드">
              <a:extLst>
                <a:ext uri="{FF2B5EF4-FFF2-40B4-BE49-F238E27FC236}">
                  <a16:creationId xmlns:a16="http://schemas.microsoft.com/office/drawing/2014/main" id="{AEF4F47B-7670-44C3-9806-66D2BD025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0550" r="59174"/>
            <a:stretch/>
          </p:blipFill>
          <p:spPr>
            <a:xfrm rot="16200000">
              <a:off x="2424730" y="2373571"/>
              <a:ext cx="93040" cy="695043"/>
            </a:xfrm>
            <a:prstGeom prst="rect">
              <a:avLst/>
            </a:prstGeom>
          </p:spPr>
        </p:pic>
        <p:sp>
          <p:nvSpPr>
            <p:cNvPr id="20" name="화살표: 굽음 19">
              <a:extLst>
                <a:ext uri="{FF2B5EF4-FFF2-40B4-BE49-F238E27FC236}">
                  <a16:creationId xmlns:a16="http://schemas.microsoft.com/office/drawing/2014/main" id="{3D37CF70-515E-4044-A93E-02249B9D4154}"/>
                </a:ext>
              </a:extLst>
            </p:cNvPr>
            <p:cNvSpPr/>
            <p:nvPr/>
          </p:nvSpPr>
          <p:spPr>
            <a:xfrm rot="5400000" flipH="1" flipV="1">
              <a:off x="1766093" y="3981188"/>
              <a:ext cx="1519133" cy="1512168"/>
            </a:xfrm>
            <a:prstGeom prst="bentArrow">
              <a:avLst>
                <a:gd name="adj1" fmla="val 4071"/>
                <a:gd name="adj2" fmla="val 7571"/>
                <a:gd name="adj3" fmla="val 12703"/>
                <a:gd name="adj4" fmla="val 43750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화살표: 굽음 20">
              <a:extLst>
                <a:ext uri="{FF2B5EF4-FFF2-40B4-BE49-F238E27FC236}">
                  <a16:creationId xmlns:a16="http://schemas.microsoft.com/office/drawing/2014/main" id="{DBAB49DF-638F-45BC-9D97-4E00A72209FF}"/>
                </a:ext>
              </a:extLst>
            </p:cNvPr>
            <p:cNvSpPr/>
            <p:nvPr/>
          </p:nvSpPr>
          <p:spPr>
            <a:xfrm rot="10800000">
              <a:off x="6646369" y="4107289"/>
              <a:ext cx="837076" cy="1618404"/>
            </a:xfrm>
            <a:prstGeom prst="bentArrow">
              <a:avLst>
                <a:gd name="adj1" fmla="val 7024"/>
                <a:gd name="adj2" fmla="val 13970"/>
                <a:gd name="adj3" fmla="val 19595"/>
                <a:gd name="adj4" fmla="val 43750"/>
              </a:avLst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C7BA5-7963-4071-B2E2-BB120FEC0A29}"/>
                </a:ext>
              </a:extLst>
            </p:cNvPr>
            <p:cNvSpPr txBox="1"/>
            <p:nvPr/>
          </p:nvSpPr>
          <p:spPr>
            <a:xfrm>
              <a:off x="4669723" y="4967590"/>
              <a:ext cx="13869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프로토콜 해석</a:t>
              </a:r>
              <a:endParaRPr lang="en-US" altLang="ko-KR" sz="1100">
                <a:latin typeface="+mn-ea"/>
                <a:ea typeface="+mn-ea"/>
              </a:endParaRPr>
            </a:p>
            <a:p>
              <a:pPr algn="ctr"/>
              <a:r>
                <a:rPr lang="ko-KR" altLang="en-US" sz="1100">
                  <a:latin typeface="+mn-ea"/>
                  <a:ea typeface="+mn-ea"/>
                </a:rPr>
                <a:t>및</a:t>
              </a:r>
              <a:endParaRPr lang="en-US" altLang="ko-KR" sz="1100">
                <a:latin typeface="+mn-ea"/>
                <a:ea typeface="+mn-ea"/>
              </a:endParaRP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OpenHAB</a:t>
              </a:r>
              <a:r>
                <a:rPr lang="ko-KR" altLang="en-US" sz="1100">
                  <a:latin typeface="+mn-ea"/>
                  <a:ea typeface="+mn-ea"/>
                </a:rPr>
                <a:t>에 보내줄</a:t>
              </a:r>
              <a:endParaRPr lang="en-US" altLang="ko-KR" sz="1100">
                <a:latin typeface="+mn-ea"/>
                <a:ea typeface="+mn-ea"/>
              </a:endParaRPr>
            </a:p>
            <a:p>
              <a:pPr algn="ctr"/>
              <a:r>
                <a:rPr lang="ko-KR" altLang="en-US" sz="1100">
                  <a:latin typeface="+mn-ea"/>
                  <a:ea typeface="+mn-ea"/>
                </a:rPr>
                <a:t>센서값 결정</a:t>
              </a:r>
            </a:p>
          </p:txBody>
        </p:sp>
        <p:pic>
          <p:nvPicPr>
            <p:cNvPr id="18" name="그래픽 17" descr="톱니바퀴">
              <a:extLst>
                <a:ext uri="{FF2B5EF4-FFF2-40B4-BE49-F238E27FC236}">
                  <a16:creationId xmlns:a16="http://schemas.microsoft.com/office/drawing/2014/main" id="{6E1CD787-3046-42BE-8D36-9C8ABE1C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12361" y="4514089"/>
              <a:ext cx="468092" cy="46809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095686-EA9C-42B2-B03F-7FD7EF8DE058}"/>
                </a:ext>
              </a:extLst>
            </p:cNvPr>
            <p:cNvSpPr txBox="1"/>
            <p:nvPr/>
          </p:nvSpPr>
          <p:spPr>
            <a:xfrm>
              <a:off x="2366332" y="4825975"/>
              <a:ext cx="11849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atin typeface="+mn-ea"/>
                  <a:ea typeface="+mn-ea"/>
                </a:rPr>
                <a:t>상태요청 신호 전송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D4EEAE-C5B9-4D46-BE17-ED2A28A6F5A8}"/>
                </a:ext>
              </a:extLst>
            </p:cNvPr>
            <p:cNvSpPr txBox="1"/>
            <p:nvPr/>
          </p:nvSpPr>
          <p:spPr>
            <a:xfrm>
              <a:off x="2363389" y="5564471"/>
              <a:ext cx="118494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atin typeface="+mn-ea"/>
                  <a:ea typeface="+mn-ea"/>
                </a:rPr>
                <a:t>상태요청 내용 응답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2F1421-BFA5-419C-BC36-6FDD09847032}"/>
                </a:ext>
              </a:extLst>
            </p:cNvPr>
            <p:cNvSpPr txBox="1"/>
            <p:nvPr/>
          </p:nvSpPr>
          <p:spPr>
            <a:xfrm>
              <a:off x="5879966" y="3922023"/>
              <a:ext cx="11849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atin typeface="+mn-ea"/>
                  <a:ea typeface="+mn-ea"/>
                </a:rPr>
                <a:t>상태요청 신호 전송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88AF25-4B28-48A0-B022-33B2DFA0F505}"/>
                </a:ext>
              </a:extLst>
            </p:cNvPr>
            <p:cNvSpPr txBox="1"/>
            <p:nvPr/>
          </p:nvSpPr>
          <p:spPr>
            <a:xfrm>
              <a:off x="7483445" y="5455170"/>
              <a:ext cx="118494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>
                  <a:latin typeface="+mn-ea"/>
                  <a:ea typeface="+mn-ea"/>
                </a:rPr>
                <a:t>상태요청 내용 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7772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13718</TotalTime>
  <Words>493</Words>
  <Application>Microsoft Office PowerPoint</Application>
  <PresentationFormat>화면 슬라이드 쇼(4:3)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HomeNetwork protocol 해석</vt:lpstr>
      <vt:lpstr>보일러 : wallpad</vt:lpstr>
      <vt:lpstr>프로토콜 구조</vt:lpstr>
      <vt:lpstr>Command Type</vt:lpstr>
      <vt:lpstr>Test 메시지</vt:lpstr>
      <vt:lpstr>Rule 사용 - Xtend</vt:lpstr>
      <vt:lpstr>Mqtt 활용</vt:lpstr>
      <vt:lpstr>Serial binding의 문제점</vt:lpstr>
      <vt:lpstr>외부 프로그램 - Python 구상도</vt:lpstr>
      <vt:lpstr>문제점들</vt:lpstr>
      <vt:lpstr>해결방안 모색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637</cp:revision>
  <cp:lastPrinted>2018-02-06T05:58:27Z</cp:lastPrinted>
  <dcterms:created xsi:type="dcterms:W3CDTF">2013-09-09T21:16:08Z</dcterms:created>
  <dcterms:modified xsi:type="dcterms:W3CDTF">2018-03-27T07:49:53Z</dcterms:modified>
</cp:coreProperties>
</file>