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4"/>
  </p:notesMasterIdLst>
  <p:sldIdLst>
    <p:sldId id="256" r:id="rId2"/>
    <p:sldId id="464" r:id="rId3"/>
    <p:sldId id="470" r:id="rId4"/>
    <p:sldId id="478" r:id="rId5"/>
    <p:sldId id="465" r:id="rId6"/>
    <p:sldId id="476" r:id="rId7"/>
    <p:sldId id="477" r:id="rId8"/>
    <p:sldId id="466" r:id="rId9"/>
    <p:sldId id="467" r:id="rId10"/>
    <p:sldId id="479" r:id="rId11"/>
    <p:sldId id="468" r:id="rId12"/>
    <p:sldId id="469" r:id="rId13"/>
    <p:sldId id="480" r:id="rId14"/>
    <p:sldId id="481" r:id="rId15"/>
    <p:sldId id="475" r:id="rId16"/>
    <p:sldId id="482" r:id="rId17"/>
    <p:sldId id="483" r:id="rId18"/>
    <p:sldId id="484" r:id="rId19"/>
    <p:sldId id="473" r:id="rId20"/>
    <p:sldId id="485" r:id="rId21"/>
    <p:sldId id="474" r:id="rId22"/>
    <p:sldId id="393" r:id="rId2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16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8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1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0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3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2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0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3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9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9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8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9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7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0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1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9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hab.org/t/solved-log-time-vs-system-time-mismatch-no-timezone-adjustment/17193/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Group rule &amp; 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18.04.10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rrd4j.persist</a:t>
            </a:r>
          </a:p>
          <a:p>
            <a:pPr lvl="1"/>
            <a:r>
              <a:rPr lang="ko-KR" altLang="en-US"/>
              <a:t>이름은 임의로 설정하여도 상관 없음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업데이트 시간 대 설정 및 어느 아이템을 차트에 표시해 줄 것인지 설정</a:t>
            </a:r>
            <a:endParaRPr lang="en-US" altLang="ko-KR"/>
          </a:p>
          <a:p>
            <a:pPr lvl="1"/>
            <a:r>
              <a:rPr lang="en-US" altLang="ko-KR"/>
              <a:t>underground </a:t>
            </a:r>
            <a:r>
              <a:rPr lang="ko-KR" altLang="en-US"/>
              <a:t>라는 그룹에 속한 모든 요소를 매 분마다 표시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 : persistence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CA0E3-9837-4F4E-B229-34B032DC4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3" b="39466"/>
          <a:stretch/>
        </p:blipFill>
        <p:spPr>
          <a:xfrm>
            <a:off x="1370987" y="2030497"/>
            <a:ext cx="7109753" cy="15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밑과 같이 </a:t>
            </a:r>
            <a:r>
              <a:rPr lang="en-US" altLang="ko-KR"/>
              <a:t>Geothermal</a:t>
            </a:r>
            <a:r>
              <a:rPr lang="ko-KR" altLang="en-US"/>
              <a:t>의 상태값을 차트로 표시 시켜줌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C18BB7-8BBA-4B29-8130-A8554DC47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0"/>
          <a:stretch/>
        </p:blipFill>
        <p:spPr>
          <a:xfrm>
            <a:off x="1089670" y="2204864"/>
            <a:ext cx="7672387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시스템 시간이 </a:t>
            </a:r>
            <a:r>
              <a:rPr lang="en-US" altLang="ko-KR"/>
              <a:t>US</a:t>
            </a:r>
            <a:r>
              <a:rPr lang="ko-KR" altLang="en-US"/>
              <a:t>로 설정되어 있었음</a:t>
            </a:r>
            <a:r>
              <a:rPr lang="en-US" altLang="ko-KR"/>
              <a:t>. </a:t>
            </a:r>
            <a:r>
              <a:rPr lang="ko-KR" altLang="en-US"/>
              <a:t>때문에 차트에 기록되는 시간대가 다르게 보임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tzselect</a:t>
            </a:r>
            <a:r>
              <a:rPr lang="ko-KR" altLang="en-US"/>
              <a:t> 명령어 사용 </a:t>
            </a:r>
            <a:r>
              <a:rPr lang="en-US" altLang="ko-KR"/>
              <a:t>: </a:t>
            </a:r>
            <a:r>
              <a:rPr lang="ko-KR" altLang="en-US"/>
              <a:t>시스템 시간대 설정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시간 대 설정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04763-8B79-45AF-9323-5F0FAACF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06" y="2818367"/>
            <a:ext cx="6858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시스템 시간이 </a:t>
            </a:r>
            <a:r>
              <a:rPr lang="en-US" altLang="ko-KR"/>
              <a:t>US</a:t>
            </a:r>
            <a:r>
              <a:rPr lang="ko-KR" altLang="en-US"/>
              <a:t>로 설정되어 있었음</a:t>
            </a:r>
            <a:r>
              <a:rPr lang="en-US" altLang="ko-KR"/>
              <a:t>. </a:t>
            </a:r>
            <a:r>
              <a:rPr lang="ko-KR" altLang="en-US"/>
              <a:t>때문에 차트에 기록되는 시간대가 다르게 보임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tzselect</a:t>
            </a:r>
            <a:r>
              <a:rPr lang="ko-KR" altLang="en-US"/>
              <a:t> 명령어 사용 </a:t>
            </a:r>
            <a:r>
              <a:rPr lang="en-US" altLang="ko-KR"/>
              <a:t>: </a:t>
            </a:r>
            <a:r>
              <a:rPr lang="ko-KR" altLang="en-US"/>
              <a:t>시스템 시간대 설정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시간 대 설정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667D88-DD47-4BF3-B332-4878F8A5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70" y="5686870"/>
            <a:ext cx="6905625" cy="44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17BE1-FF52-473F-A495-88958A09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51" y="2636912"/>
            <a:ext cx="6905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시스템 시간이 </a:t>
            </a:r>
            <a:r>
              <a:rPr lang="en-US" altLang="ko-KR"/>
              <a:t>US</a:t>
            </a:r>
            <a:r>
              <a:rPr lang="ko-KR" altLang="en-US"/>
              <a:t>로 설정되어 있었음</a:t>
            </a:r>
            <a:r>
              <a:rPr lang="en-US" altLang="ko-KR"/>
              <a:t>. </a:t>
            </a:r>
            <a:r>
              <a:rPr lang="ko-KR" altLang="en-US"/>
              <a:t>때문에 차트에 기록되는 시간대가 다르게 보임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명령어의 설명대로 </a:t>
            </a:r>
            <a:r>
              <a:rPr lang="en-US" altLang="ko-KR"/>
              <a:t>.profile</a:t>
            </a:r>
            <a:r>
              <a:rPr lang="ko-KR" altLang="en-US"/>
              <a:t> 의 마지막 줄에 내용추가</a:t>
            </a:r>
            <a:endParaRPr lang="en-US" altLang="ko-KR"/>
          </a:p>
          <a:p>
            <a:pPr lvl="2"/>
            <a:r>
              <a:rPr lang="en-US" altLang="ko-KR"/>
              <a:t>TZ = ‘Asia/Seoul’; export TZ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시간 대 설정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AE571F-B2B6-4023-8FFB-E6850BDD8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9"/>
          <a:stretch/>
        </p:blipFill>
        <p:spPr>
          <a:xfrm>
            <a:off x="1396851" y="2996952"/>
            <a:ext cx="7058025" cy="30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의 시간 대 또한 한국시간으로 설정</a:t>
            </a:r>
            <a:endParaRPr lang="en-US" altLang="ko-KR"/>
          </a:p>
          <a:p>
            <a:pPr lvl="1"/>
            <a:r>
              <a:rPr lang="en-US" altLang="ko-KR"/>
              <a:t>/etc/default/openhab2</a:t>
            </a:r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EXTRA_JAVA_OPTS=“-Duser.timezone=Asia/Seoul” </a:t>
            </a:r>
            <a:r>
              <a:rPr lang="ko-KR" altLang="en-US" sz="2000"/>
              <a:t>추가</a:t>
            </a:r>
            <a:endParaRPr lang="en-US" altLang="ko-KR" sz="2000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시간 대 설정 </a:t>
            </a:r>
            <a:r>
              <a:rPr lang="en-US" altLang="ko-KR"/>
              <a:t>- openhab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71D32-00FD-4935-98E4-A540E181B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84"/>
          <a:stretch/>
        </p:blipFill>
        <p:spPr>
          <a:xfrm>
            <a:off x="1619671" y="3297510"/>
            <a:ext cx="7058025" cy="27957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D3B26-E82C-45DB-AA0A-BFA478462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646" b="1"/>
          <a:stretch/>
        </p:blipFill>
        <p:spPr>
          <a:xfrm>
            <a:off x="1619672" y="2132856"/>
            <a:ext cx="7058025" cy="3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Items</a:t>
            </a:r>
            <a:r>
              <a:rPr lang="ko-KR" altLang="en-US"/>
              <a:t> 설정 값에 특정 아이템만 넣으면 특정 아이템만 차트에 표시</a:t>
            </a:r>
            <a:endParaRPr lang="en-US" altLang="ko-KR"/>
          </a:p>
          <a:p>
            <a:r>
              <a:rPr lang="ko-KR" altLang="en-US"/>
              <a:t>그룹 명을 넣으면 그룹 내의 아이템 전부 표시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 : </a:t>
            </a:r>
            <a:r>
              <a:rPr lang="ko-KR" altLang="en-US"/>
              <a:t>복수의 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4AD80-3483-456C-B03E-F16D496A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4" y="3431502"/>
            <a:ext cx="8141698" cy="2866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D7A581-9A69-471C-AEC7-E2ABA9DC6D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95" b="39466"/>
          <a:stretch/>
        </p:blipFill>
        <p:spPr>
          <a:xfrm>
            <a:off x="914344" y="2740674"/>
            <a:ext cx="7109753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7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테스트 코드 작성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차트가 제대로 그려주는지 확인하기 위해 차트에 그려지는 아이템 값을 지속적으로 변화시켜 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10 ~ 70</a:t>
            </a:r>
            <a:r>
              <a:rPr lang="ko-KR" altLang="en-US"/>
              <a:t>도 반복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 : </a:t>
            </a:r>
            <a:r>
              <a:rPr lang="ko-KR" altLang="en-US"/>
              <a:t>테스트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9D117-61DF-401F-BD9F-7D5493D2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96952"/>
            <a:ext cx="6012897" cy="1656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84346B-5907-4721-BA85-DE440CE86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06" t="48536"/>
          <a:stretch/>
        </p:blipFill>
        <p:spPr>
          <a:xfrm>
            <a:off x="1547664" y="5520814"/>
            <a:ext cx="3972516" cy="578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65B503-8AD5-4AC5-8EE7-3AF74A539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" t="48536" r="50358"/>
          <a:stretch/>
        </p:blipFill>
        <p:spPr>
          <a:xfrm>
            <a:off x="1547664" y="4921971"/>
            <a:ext cx="3972516" cy="5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완벽하게 값과 동일하게 그려지진 않는다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refresh </a:t>
            </a:r>
            <a:r>
              <a:rPr lang="ko-KR" altLang="en-US"/>
              <a:t>값을 조정해 주면 조금 더 나아짐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값이 들어오는 </a:t>
            </a:r>
            <a:r>
              <a:rPr lang="en-US" altLang="ko-KR"/>
              <a:t>interval</a:t>
            </a:r>
            <a:r>
              <a:rPr lang="ko-KR" altLang="en-US"/>
              <a:t>이 클 수록 정확함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 : </a:t>
            </a:r>
            <a:r>
              <a:rPr lang="ko-KR" altLang="en-US"/>
              <a:t>테스트 실행결과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5396A6-536E-45F8-8B93-912DC6200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4"/>
          <a:stretch/>
        </p:blipFill>
        <p:spPr>
          <a:xfrm>
            <a:off x="1063953" y="1700808"/>
            <a:ext cx="7723822" cy="28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이걸 어떤식으로 만들면 좋을까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온실 측창을 지습에 따라 개폐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5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Basic UI </a:t>
            </a:r>
            <a:r>
              <a:rPr lang="ko-KR" altLang="en-US"/>
              <a:t>구성상태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0147B2-0F24-41E4-9C7A-1ACF2203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8"/>
          <a:stretch/>
        </p:blipFill>
        <p:spPr>
          <a:xfrm>
            <a:off x="1403648" y="1080447"/>
            <a:ext cx="6533377" cy="55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모니터링</a:t>
            </a:r>
            <a:endParaRPr lang="en-US" altLang="ko-KR"/>
          </a:p>
          <a:p>
            <a:pPr lvl="1"/>
            <a:r>
              <a:rPr lang="ko-KR" altLang="en-US"/>
              <a:t>넘어오는 센서 값 확인 가능</a:t>
            </a:r>
            <a:endParaRPr lang="en-US" altLang="ko-KR"/>
          </a:p>
          <a:p>
            <a:pPr lvl="1"/>
            <a:r>
              <a:rPr lang="ko-KR" altLang="en-US"/>
              <a:t>넘어오는 센서 값 </a:t>
            </a:r>
            <a:r>
              <a:rPr lang="en-US" altLang="ko-KR"/>
              <a:t>JS</a:t>
            </a:r>
            <a:r>
              <a:rPr lang="ko-KR" altLang="en-US"/>
              <a:t>를 통하여 번역 가능</a:t>
            </a:r>
            <a:endParaRPr lang="en-US" altLang="ko-KR"/>
          </a:p>
          <a:p>
            <a:pPr lvl="1"/>
            <a:r>
              <a:rPr lang="en-US" altLang="ko-KR"/>
              <a:t>chart</a:t>
            </a:r>
            <a:r>
              <a:rPr lang="ko-KR" altLang="en-US"/>
              <a:t>로 확인 가능</a:t>
            </a:r>
            <a:endParaRPr lang="en-US" altLang="ko-KR"/>
          </a:p>
          <a:p>
            <a:pPr lvl="1"/>
            <a:r>
              <a:rPr lang="ko-KR" altLang="en-US"/>
              <a:t>실제 센서로 부터 데이터 받아봐야 함</a:t>
            </a:r>
            <a:r>
              <a:rPr lang="en-US" altLang="ko-KR"/>
              <a:t>.</a:t>
            </a:r>
          </a:p>
          <a:p>
            <a:r>
              <a:rPr lang="ko-KR" altLang="en-US"/>
              <a:t>센서 제어 </a:t>
            </a:r>
            <a:endParaRPr lang="en-US" altLang="ko-KR"/>
          </a:p>
          <a:p>
            <a:pPr lvl="1"/>
            <a:r>
              <a:rPr lang="ko-KR" altLang="en-US"/>
              <a:t>동기화 문제 </a:t>
            </a:r>
            <a:r>
              <a:rPr lang="en-US" altLang="ko-KR"/>
              <a:t>x</a:t>
            </a:r>
          </a:p>
          <a:p>
            <a:r>
              <a:rPr lang="ko-KR" altLang="en-US"/>
              <a:t>상황 인지</a:t>
            </a:r>
            <a:endParaRPr lang="en-US" altLang="ko-KR"/>
          </a:p>
          <a:p>
            <a:pPr lvl="1"/>
            <a:r>
              <a:rPr lang="en-US" altLang="ko-KR"/>
              <a:t>rule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간접적으로 스위치를 조작해 주어도 정상 작동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구현한 부분</a:t>
            </a:r>
            <a:r>
              <a:rPr lang="en-US" altLang="ko-KR"/>
              <a:t>, </a:t>
            </a:r>
            <a:r>
              <a:rPr lang="ko-KR" altLang="en-US"/>
              <a:t>구현 가능한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1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 sz="1600">
                <a:hlinkClick r:id="rId3"/>
              </a:rPr>
              <a:t>https://community.openhab.org/t/solved-log-time-vs-system-time-mismatch-no-timezone-adjustment/17193/4</a:t>
            </a:r>
            <a:endParaRPr lang="en-US" altLang="ko-KR" sz="1600"/>
          </a:p>
          <a:p>
            <a:endParaRPr lang="en-US" altLang="ko-KR" sz="1600"/>
          </a:p>
          <a:p>
            <a:pPr marL="457200" lvl="1" indent="0">
              <a:buNone/>
            </a:pPr>
            <a:endParaRPr lang="en-US" altLang="ko-KR" sz="1400"/>
          </a:p>
          <a:p>
            <a:pPr lvl="1"/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참고사이트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5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sensor.items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1800"/>
              <a:t>broker server</a:t>
            </a:r>
            <a:r>
              <a:rPr lang="ko-KR" altLang="en-US" sz="1800"/>
              <a:t>는 테스트를 위해 </a:t>
            </a:r>
            <a:r>
              <a:rPr lang="en-US" altLang="ko-KR" sz="1800"/>
              <a:t>test.mosquito.org </a:t>
            </a:r>
            <a:r>
              <a:rPr lang="ko-KR" altLang="en-US" sz="1800"/>
              <a:t>를 서버로 사용</a:t>
            </a:r>
            <a:endParaRPr lang="en-US" altLang="ko-KR" sz="1800"/>
          </a:p>
          <a:p>
            <a:pPr lvl="1"/>
            <a:r>
              <a:rPr lang="ko-KR" altLang="en-US" sz="1800"/>
              <a:t>각 토픽은 </a:t>
            </a:r>
            <a:r>
              <a:rPr lang="en-US" altLang="ko-KR" sz="1800"/>
              <a:t>‘test/</a:t>
            </a:r>
            <a:r>
              <a:rPr lang="ko-KR" altLang="en-US" sz="1800"/>
              <a:t>아이템의 이름</a:t>
            </a:r>
            <a:r>
              <a:rPr lang="en-US" altLang="ko-KR" sz="1800"/>
              <a:t>’</a:t>
            </a:r>
            <a:r>
              <a:rPr lang="ko-KR" altLang="en-US" sz="1800"/>
              <a:t>으로 설정</a:t>
            </a:r>
            <a:endParaRPr lang="en-US" altLang="ko-KR" sz="1800"/>
          </a:p>
          <a:p>
            <a:pPr lvl="1"/>
            <a:r>
              <a:rPr lang="en-US" altLang="ko-KR" sz="1800"/>
              <a:t>ON / OFF </a:t>
            </a:r>
            <a:r>
              <a:rPr lang="ko-KR" altLang="en-US" sz="1800"/>
              <a:t>시 해당 토픽을 구독중인 센서에게 </a:t>
            </a:r>
            <a:r>
              <a:rPr lang="en-US" altLang="ko-KR" sz="1800"/>
              <a:t>ON, OFF </a:t>
            </a:r>
            <a:r>
              <a:rPr lang="ko-KR" altLang="en-US" sz="1800"/>
              <a:t>라는 메시지를 보내는 것으로 임의 설정</a:t>
            </a:r>
            <a:r>
              <a:rPr lang="en-US" altLang="ko-KR" sz="1800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item</a:t>
            </a:r>
            <a:r>
              <a:rPr lang="ko-KR" altLang="en-US"/>
              <a:t> </a:t>
            </a:r>
            <a:r>
              <a:rPr lang="en-US" altLang="ko-KR"/>
              <a:t>mqtt </a:t>
            </a:r>
            <a:r>
              <a:rPr lang="ko-KR" altLang="en-US"/>
              <a:t>설정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2EDBE-570A-4C47-863B-198556E6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50"/>
          <a:stretch/>
        </p:blipFill>
        <p:spPr>
          <a:xfrm>
            <a:off x="944153" y="1772816"/>
            <a:ext cx="796342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rule : group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8A939DF-488E-475B-AAF1-68E41D76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/>
              <a:t>한 그룹에 속해있는 여러가지의 아이템을 동시에 조작하는 것이 가능하다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D436913B-E04F-4EEC-9151-4AEC4F54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2" y="3698882"/>
            <a:ext cx="788400" cy="7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F6361A-C8BD-450A-8F15-CCD4148F8D82}"/>
              </a:ext>
            </a:extLst>
          </p:cNvPr>
          <p:cNvGrpSpPr/>
          <p:nvPr/>
        </p:nvGrpSpPr>
        <p:grpSpPr>
          <a:xfrm>
            <a:off x="1187624" y="2636912"/>
            <a:ext cx="2594301" cy="3451319"/>
            <a:chOff x="1331640" y="2678041"/>
            <a:chExt cx="2594301" cy="3451319"/>
          </a:xfrm>
        </p:grpSpPr>
        <p:pic>
          <p:nvPicPr>
            <p:cNvPr id="1028" name="Picture 4" descr="window icon에 대한 이미지 검색결과">
              <a:extLst>
                <a:ext uri="{FF2B5EF4-FFF2-40B4-BE49-F238E27FC236}">
                  <a16:creationId xmlns:a16="http://schemas.microsoft.com/office/drawing/2014/main" id="{5DF57083-FD62-43B6-9878-FE04EA33D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756091"/>
              <a:ext cx="789093" cy="78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C06A77-1A2E-4BBE-9AD6-4C75D6CD7D1E}"/>
                </a:ext>
              </a:extLst>
            </p:cNvPr>
            <p:cNvSpPr/>
            <p:nvPr/>
          </p:nvSpPr>
          <p:spPr>
            <a:xfrm>
              <a:off x="1331640" y="3321048"/>
              <a:ext cx="2448272" cy="28083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28C75B4-E1F8-40DF-BA66-A6C3B2A48642}"/>
                </a:ext>
              </a:extLst>
            </p:cNvPr>
            <p:cNvGrpSpPr/>
            <p:nvPr/>
          </p:nvGrpSpPr>
          <p:grpSpPr>
            <a:xfrm>
              <a:off x="1465623" y="2678041"/>
              <a:ext cx="953174" cy="914400"/>
              <a:chOff x="2084954" y="2708920"/>
              <a:chExt cx="953174" cy="91440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B5C2312-7825-403E-ADA0-D05777146DDE}"/>
                  </a:ext>
                </a:extLst>
              </p:cNvPr>
              <p:cNvSpPr/>
              <p:nvPr/>
            </p:nvSpPr>
            <p:spPr>
              <a:xfrm>
                <a:off x="2084954" y="3188277"/>
                <a:ext cx="941643" cy="34879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" name="그래픽 5" descr="주택">
                <a:extLst>
                  <a:ext uri="{FF2B5EF4-FFF2-40B4-BE49-F238E27FC236}">
                    <a16:creationId xmlns:a16="http://schemas.microsoft.com/office/drawing/2014/main" id="{7F5C0620-397A-4138-AEB9-296C8B7E7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23728" y="27089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6" name="Picture 4" descr="window icon에 대한 이미지 검색결과">
              <a:extLst>
                <a:ext uri="{FF2B5EF4-FFF2-40B4-BE49-F238E27FC236}">
                  <a16:creationId xmlns:a16="http://schemas.microsoft.com/office/drawing/2014/main" id="{68B6B297-FE16-4D3F-BBED-CF29F3A7F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5004436"/>
              <a:ext cx="789093" cy="78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676DF0-E2B5-46BB-ABE8-789C4FBBCFF0}"/>
                </a:ext>
              </a:extLst>
            </p:cNvPr>
            <p:cNvSpPr txBox="1"/>
            <p:nvPr/>
          </p:nvSpPr>
          <p:spPr>
            <a:xfrm>
              <a:off x="2627784" y="4016429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Window A</a:t>
              </a:r>
            </a:p>
            <a:p>
              <a:pPr algn="ctr"/>
              <a:r>
                <a:rPr lang="en-US" altLang="ko-KR" sz="1400">
                  <a:latin typeface="+mn-ea"/>
                  <a:ea typeface="+mn-ea"/>
                </a:rPr>
                <a:t>(OPEN)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91B77B-147B-40FE-9BEF-A33542DB5580}"/>
                </a:ext>
              </a:extLst>
            </p:cNvPr>
            <p:cNvSpPr txBox="1"/>
            <p:nvPr/>
          </p:nvSpPr>
          <p:spPr>
            <a:xfrm>
              <a:off x="2606447" y="5245093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Window B</a:t>
              </a:r>
            </a:p>
            <a:p>
              <a:pPr algn="ctr"/>
              <a:r>
                <a:rPr lang="en-US" altLang="ko-KR" sz="1400">
                  <a:latin typeface="+mn-ea"/>
                  <a:ea typeface="+mn-ea"/>
                </a:rPr>
                <a:t>(OPEN)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CB293C-C9E1-440A-8D18-5E069F8463B3}"/>
                </a:ext>
              </a:extLst>
            </p:cNvPr>
            <p:cNvSpPr txBox="1"/>
            <p:nvPr/>
          </p:nvSpPr>
          <p:spPr>
            <a:xfrm>
              <a:off x="2418797" y="2897728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Group : window</a:t>
              </a:r>
              <a:endParaRPr lang="ko-KR" altLang="en-US" sz="140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ED22E9-CDE2-44DF-9A5A-209DA20C1F30}"/>
              </a:ext>
            </a:extLst>
          </p:cNvPr>
          <p:cNvGrpSpPr/>
          <p:nvPr/>
        </p:nvGrpSpPr>
        <p:grpSpPr>
          <a:xfrm>
            <a:off x="5869528" y="2636912"/>
            <a:ext cx="2594301" cy="3451319"/>
            <a:chOff x="1331640" y="2678041"/>
            <a:chExt cx="2594301" cy="345131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350E0B-9B97-433C-A92B-94F38E1533E0}"/>
                </a:ext>
              </a:extLst>
            </p:cNvPr>
            <p:cNvSpPr/>
            <p:nvPr/>
          </p:nvSpPr>
          <p:spPr>
            <a:xfrm>
              <a:off x="1331640" y="3321048"/>
              <a:ext cx="2448272" cy="28083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01292F8-4EB2-4908-B4F7-820EB17130B6}"/>
                </a:ext>
              </a:extLst>
            </p:cNvPr>
            <p:cNvGrpSpPr/>
            <p:nvPr/>
          </p:nvGrpSpPr>
          <p:grpSpPr>
            <a:xfrm>
              <a:off x="1465623" y="2678041"/>
              <a:ext cx="953174" cy="914400"/>
              <a:chOff x="2084954" y="2708920"/>
              <a:chExt cx="953174" cy="9144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755F8B2-3B36-4788-9F60-9CB34F8B8753}"/>
                  </a:ext>
                </a:extLst>
              </p:cNvPr>
              <p:cNvSpPr/>
              <p:nvPr/>
            </p:nvSpPr>
            <p:spPr>
              <a:xfrm>
                <a:off x="2084954" y="3188277"/>
                <a:ext cx="941643" cy="34879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35" name="그래픽 34" descr="주택">
                <a:extLst>
                  <a:ext uri="{FF2B5EF4-FFF2-40B4-BE49-F238E27FC236}">
                    <a16:creationId xmlns:a16="http://schemas.microsoft.com/office/drawing/2014/main" id="{ADED1ABC-F3BC-411F-B6F0-954A4A03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23728" y="27089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6874BA-4C79-4811-9F9A-E12E16B0458C}"/>
                </a:ext>
              </a:extLst>
            </p:cNvPr>
            <p:cNvSpPr txBox="1"/>
            <p:nvPr/>
          </p:nvSpPr>
          <p:spPr>
            <a:xfrm>
              <a:off x="2627784" y="4016429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Window A</a:t>
              </a:r>
            </a:p>
            <a:p>
              <a:pPr algn="ctr"/>
              <a:r>
                <a:rPr lang="en-US" altLang="ko-KR" sz="1400">
                  <a:latin typeface="+mn-ea"/>
                  <a:ea typeface="+mn-ea"/>
                </a:rPr>
                <a:t>(CLOSE)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56AB1-4CE0-4CBC-843C-9B9ECD9092BA}"/>
                </a:ext>
              </a:extLst>
            </p:cNvPr>
            <p:cNvSpPr txBox="1"/>
            <p:nvPr/>
          </p:nvSpPr>
          <p:spPr>
            <a:xfrm>
              <a:off x="2606447" y="5245093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Window B</a:t>
              </a:r>
            </a:p>
            <a:p>
              <a:pPr algn="ctr"/>
              <a:r>
                <a:rPr lang="en-US" altLang="ko-KR" sz="1400">
                  <a:latin typeface="+mn-ea"/>
                  <a:ea typeface="+mn-ea"/>
                </a:rPr>
                <a:t>(CLOSE)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7FA2B7-3C8A-47F0-86BF-85785988B919}"/>
                </a:ext>
              </a:extLst>
            </p:cNvPr>
            <p:cNvSpPr txBox="1"/>
            <p:nvPr/>
          </p:nvSpPr>
          <p:spPr>
            <a:xfrm>
              <a:off x="2418797" y="2897728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Group : window</a:t>
              </a:r>
              <a:endParaRPr lang="ko-KR" altLang="en-US" sz="1400">
                <a:latin typeface="+mn-ea"/>
                <a:ea typeface="+mn-ea"/>
              </a:endParaRPr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731AE86-8A38-4CA4-B09C-AEEAD59116E9}"/>
              </a:ext>
            </a:extLst>
          </p:cNvPr>
          <p:cNvSpPr/>
          <p:nvPr/>
        </p:nvSpPr>
        <p:spPr>
          <a:xfrm>
            <a:off x="5343632" y="4558599"/>
            <a:ext cx="358334" cy="240657"/>
          </a:xfrm>
          <a:prstGeom prst="righ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8" name="Picture 6" descr="관련 이미지">
            <a:extLst>
              <a:ext uri="{FF2B5EF4-FFF2-40B4-BE49-F238E27FC236}">
                <a16:creationId xmlns:a16="http://schemas.microsoft.com/office/drawing/2014/main" id="{6BBC585B-38CE-416B-A47F-0A489D73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2" y="4952554"/>
            <a:ext cx="788400" cy="7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739C5BD-AF84-48CC-90F5-26C3CC3B1789}"/>
              </a:ext>
            </a:extLst>
          </p:cNvPr>
          <p:cNvGrpSpPr/>
          <p:nvPr/>
        </p:nvGrpSpPr>
        <p:grpSpPr>
          <a:xfrm>
            <a:off x="4065665" y="3406755"/>
            <a:ext cx="1374094" cy="2429019"/>
            <a:chOff x="4065665" y="3406755"/>
            <a:chExt cx="1374094" cy="24290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4E5BD1-49C7-4EA3-A2D8-EF7639586EAA}"/>
                </a:ext>
              </a:extLst>
            </p:cNvPr>
            <p:cNvSpPr txBox="1"/>
            <p:nvPr/>
          </p:nvSpPr>
          <p:spPr>
            <a:xfrm>
              <a:off x="4065665" y="3406755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window Close</a:t>
              </a:r>
            </a:p>
          </p:txBody>
        </p:sp>
        <p:pic>
          <p:nvPicPr>
            <p:cNvPr id="22" name="그래픽 21" descr="전원">
              <a:extLst>
                <a:ext uri="{FF2B5EF4-FFF2-40B4-BE49-F238E27FC236}">
                  <a16:creationId xmlns:a16="http://schemas.microsoft.com/office/drawing/2014/main" id="{810443EF-366A-4A32-AD56-3E62D584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41737" y="3778520"/>
              <a:ext cx="720000" cy="720000"/>
            </a:xfrm>
            <a:prstGeom prst="rect">
              <a:avLst/>
            </a:prstGeom>
          </p:spPr>
        </p:pic>
        <p:pic>
          <p:nvPicPr>
            <p:cNvPr id="25" name="그래픽 24" descr="온도계">
              <a:extLst>
                <a:ext uri="{FF2B5EF4-FFF2-40B4-BE49-F238E27FC236}">
                  <a16:creationId xmlns:a16="http://schemas.microsoft.com/office/drawing/2014/main" id="{D9D4CA4D-9231-47DC-957E-670444A65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41737" y="5115774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2B39CE-EBFD-4FA4-B668-2814C6DDCFDF}"/>
                </a:ext>
              </a:extLst>
            </p:cNvPr>
            <p:cNvSpPr txBox="1"/>
            <p:nvPr/>
          </p:nvSpPr>
          <p:spPr>
            <a:xfrm>
              <a:off x="4310443" y="4766329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+mn-ea"/>
                  <a:ea typeface="+mn-ea"/>
                </a:rPr>
                <a:t>temp</a:t>
              </a:r>
              <a:r>
                <a:rPr lang="ko-KR" altLang="en-US" sz="1400">
                  <a:latin typeface="+mn-ea"/>
                  <a:ea typeface="+mn-ea"/>
                </a:rPr>
                <a:t> ▼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group.items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그룹 아이템을 별개의 </a:t>
            </a:r>
            <a:r>
              <a:rPr lang="en-US" altLang="ko-KR"/>
              <a:t>items </a:t>
            </a:r>
            <a:r>
              <a:rPr lang="ko-KR" altLang="en-US"/>
              <a:t>파일에 작성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window </a:t>
            </a:r>
            <a:r>
              <a:rPr lang="ko-KR" altLang="en-US"/>
              <a:t>그룹의 속한 아이템은 위의 두 개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rule : group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115D1-2789-4DA8-AC12-1FBDB3347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94" b="52043"/>
          <a:stretch/>
        </p:blipFill>
        <p:spPr>
          <a:xfrm>
            <a:off x="1382761" y="1700808"/>
            <a:ext cx="6883301" cy="16901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85A664-9D1D-4ECE-AC7D-246F10F1E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52" y="4149080"/>
            <a:ext cx="7128718" cy="9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wind.rules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en-US" altLang="ko-KR"/>
              <a:t>wind</a:t>
            </a:r>
            <a:r>
              <a:rPr lang="ko-KR" altLang="en-US"/>
              <a:t>의 센서값이 업데이트 되면 작동하는 룰</a:t>
            </a:r>
            <a:endParaRPr lang="en-US" altLang="ko-KR"/>
          </a:p>
          <a:p>
            <a:pPr lvl="1"/>
            <a:r>
              <a:rPr lang="en-US" altLang="ko-KR"/>
              <a:t>wind</a:t>
            </a:r>
            <a:r>
              <a:rPr lang="ko-KR" altLang="en-US"/>
              <a:t>로 전송되는 값을 실수형으로 변환</a:t>
            </a:r>
            <a:r>
              <a:rPr lang="en-US" altLang="ko-KR"/>
              <a:t>, </a:t>
            </a:r>
            <a:r>
              <a:rPr lang="ko-KR" altLang="en-US"/>
              <a:t>그 값에 따라 </a:t>
            </a:r>
            <a:r>
              <a:rPr lang="en-US" altLang="ko-KR"/>
              <a:t>window </a:t>
            </a:r>
            <a:r>
              <a:rPr lang="ko-KR" altLang="en-US"/>
              <a:t>그룹에 있는 스위치들을 </a:t>
            </a:r>
            <a:r>
              <a:rPr lang="en-US" altLang="ko-KR"/>
              <a:t>ON/OFF</a:t>
            </a:r>
            <a:r>
              <a:rPr lang="ko-KR" altLang="en-US"/>
              <a:t>시켜 줌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rule : group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BC4AD-D202-4695-9CFD-B1B754865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5"/>
          <a:stretch/>
        </p:blipFill>
        <p:spPr>
          <a:xfrm>
            <a:off x="1403648" y="1646793"/>
            <a:ext cx="6559525" cy="18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rule : group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67028-FEAD-407D-82FA-5A9EDE201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74"/>
          <a:stretch/>
        </p:blipFill>
        <p:spPr>
          <a:xfrm>
            <a:off x="888802" y="1700808"/>
            <a:ext cx="8004373" cy="2244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B9E563-15C9-4788-8853-7EEA22616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53"/>
          <a:stretch/>
        </p:blipFill>
        <p:spPr>
          <a:xfrm>
            <a:off x="898237" y="4221088"/>
            <a:ext cx="7994938" cy="22473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D6C272-AE36-49B3-A88A-EA4593E590A5}"/>
              </a:ext>
            </a:extLst>
          </p:cNvPr>
          <p:cNvSpPr/>
          <p:nvPr/>
        </p:nvSpPr>
        <p:spPr>
          <a:xfrm>
            <a:off x="1115616" y="1700808"/>
            <a:ext cx="3600400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EFA927-0FB4-4784-98C4-4E18FE3B8C0D}"/>
              </a:ext>
            </a:extLst>
          </p:cNvPr>
          <p:cNvSpPr/>
          <p:nvPr/>
        </p:nvSpPr>
        <p:spPr>
          <a:xfrm>
            <a:off x="1115616" y="4252097"/>
            <a:ext cx="3600400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783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Openhab2 </a:t>
            </a:r>
            <a:r>
              <a:rPr lang="ko-KR" altLang="en-US"/>
              <a:t>에서 그룹내의 요소들을 하나의 차트로 모니터링 하는 것이 가능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sitemap</a:t>
            </a:r>
            <a:r>
              <a:rPr lang="ko-KR" altLang="en-US"/>
              <a:t>중</a:t>
            </a:r>
            <a:r>
              <a:rPr lang="en-US" altLang="ko-KR"/>
              <a:t> chart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200"/>
              <a:t>item : </a:t>
            </a:r>
            <a:r>
              <a:rPr lang="ko-KR" altLang="en-US" sz="2200"/>
              <a:t>차트로 표시할 아이템</a:t>
            </a:r>
            <a:r>
              <a:rPr lang="en-US" altLang="ko-KR" sz="2200"/>
              <a:t>, </a:t>
            </a:r>
            <a:r>
              <a:rPr lang="ko-KR" altLang="en-US" sz="2200"/>
              <a:t>혹은 그룹</a:t>
            </a:r>
            <a:endParaRPr lang="en-US" altLang="ko-KR" sz="2200"/>
          </a:p>
          <a:p>
            <a:pPr lvl="1"/>
            <a:r>
              <a:rPr lang="en-US" altLang="ko-KR" sz="2200"/>
              <a:t>period : </a:t>
            </a:r>
            <a:r>
              <a:rPr lang="ko-KR" altLang="en-US" sz="2200"/>
              <a:t>보여줄 시간 단위</a:t>
            </a:r>
            <a:endParaRPr lang="en-US" altLang="ko-KR" sz="2200"/>
          </a:p>
          <a:p>
            <a:pPr lvl="1"/>
            <a:r>
              <a:rPr lang="en-US" altLang="ko-KR" sz="2200"/>
              <a:t>refresh : </a:t>
            </a:r>
            <a:r>
              <a:rPr lang="ko-KR" altLang="en-US" sz="2200"/>
              <a:t>이미지 새로고침 간격 </a:t>
            </a:r>
            <a:r>
              <a:rPr lang="en-US" altLang="ko-KR" sz="2200"/>
              <a:t>(</a:t>
            </a:r>
            <a:r>
              <a:rPr lang="ko-KR" altLang="en-US" sz="2200"/>
              <a:t>밀리 초</a:t>
            </a:r>
            <a:r>
              <a:rPr lang="en-US" altLang="ko-KR" sz="2200"/>
              <a:t>) </a:t>
            </a:r>
          </a:p>
          <a:p>
            <a:pPr lvl="1"/>
            <a:r>
              <a:rPr lang="en-US" altLang="ko-KR" sz="2200"/>
              <a:t>legend : </a:t>
            </a:r>
            <a:r>
              <a:rPr lang="ko-KR" altLang="en-US" sz="2200"/>
              <a:t>범례 표시</a:t>
            </a:r>
            <a:endParaRPr lang="en-US" altLang="ko-KR" sz="2200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3D78D-2504-4B92-9C70-8994BD168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23"/>
          <a:stretch/>
        </p:blipFill>
        <p:spPr>
          <a:xfrm>
            <a:off x="1396851" y="2348880"/>
            <a:ext cx="7058025" cy="648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A1DEED-B327-465A-B27E-C639E5358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76"/>
          <a:stretch/>
        </p:blipFill>
        <p:spPr>
          <a:xfrm>
            <a:off x="1396851" y="2996952"/>
            <a:ext cx="7058025" cy="15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차트를 사용하기 위하여 </a:t>
            </a:r>
            <a:r>
              <a:rPr lang="en-US" altLang="ko-KR"/>
              <a:t>persistence add-on </a:t>
            </a:r>
            <a:r>
              <a:rPr lang="ko-KR" altLang="en-US"/>
              <a:t>설치 필요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rrd4j persistence</a:t>
            </a:r>
            <a:r>
              <a:rPr lang="ko-KR" altLang="en-US"/>
              <a:t>를 사용하였음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/etc/openhab2/persistence </a:t>
            </a:r>
            <a:r>
              <a:rPr lang="ko-KR" altLang="en-US"/>
              <a:t>폴더 내에 </a:t>
            </a:r>
            <a:r>
              <a:rPr lang="en-US" altLang="ko-KR"/>
              <a:t>___.persist </a:t>
            </a:r>
            <a:r>
              <a:rPr lang="ko-KR" altLang="en-US"/>
              <a:t>파일 작성 필요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chart : persistence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2D09E0-45F6-4ACF-A7CB-F006DF4CD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00"/>
          <a:stretch/>
        </p:blipFill>
        <p:spPr>
          <a:xfrm>
            <a:off x="1294407" y="2564904"/>
            <a:ext cx="704271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080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14196</TotalTime>
  <Words>554</Words>
  <Application>Microsoft Office PowerPoint</Application>
  <PresentationFormat>화면 슬라이드 쇼(4:3)</PresentationFormat>
  <Paragraphs>157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Group rule &amp; chart</vt:lpstr>
      <vt:lpstr>Basic UI 구성상태</vt:lpstr>
      <vt:lpstr>item mqtt 설정</vt:lpstr>
      <vt:lpstr>rule : group</vt:lpstr>
      <vt:lpstr>rule : group</vt:lpstr>
      <vt:lpstr>rule : group</vt:lpstr>
      <vt:lpstr>rule : group</vt:lpstr>
      <vt:lpstr>chart</vt:lpstr>
      <vt:lpstr>chart : persistence</vt:lpstr>
      <vt:lpstr>chart : persistence</vt:lpstr>
      <vt:lpstr>실행 결과</vt:lpstr>
      <vt:lpstr>시간 대 설정</vt:lpstr>
      <vt:lpstr>시간 대 설정</vt:lpstr>
      <vt:lpstr>시간 대 설정</vt:lpstr>
      <vt:lpstr>시간 대 설정 - openhab</vt:lpstr>
      <vt:lpstr>Chart : 복수의 값</vt:lpstr>
      <vt:lpstr>Chart : 테스트</vt:lpstr>
      <vt:lpstr>Chart : 테스트 실행결과</vt:lpstr>
      <vt:lpstr>시뮬레이트</vt:lpstr>
      <vt:lpstr>구현한 부분, 구현 가능한 부분</vt:lpstr>
      <vt:lpstr>참고사이트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714</cp:revision>
  <cp:lastPrinted>2018-02-06T05:58:27Z</cp:lastPrinted>
  <dcterms:created xsi:type="dcterms:W3CDTF">2013-09-09T21:16:08Z</dcterms:created>
  <dcterms:modified xsi:type="dcterms:W3CDTF">2018-04-09T12:02:57Z</dcterms:modified>
</cp:coreProperties>
</file>