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7"/>
  </p:notesMasterIdLst>
  <p:sldIdLst>
    <p:sldId id="256" r:id="rId2"/>
    <p:sldId id="464" r:id="rId3"/>
    <p:sldId id="465" r:id="rId4"/>
    <p:sldId id="466" r:id="rId5"/>
    <p:sldId id="467" r:id="rId6"/>
    <p:sldId id="468" r:id="rId7"/>
    <p:sldId id="474" r:id="rId8"/>
    <p:sldId id="475" r:id="rId9"/>
    <p:sldId id="469" r:id="rId10"/>
    <p:sldId id="473" r:id="rId11"/>
    <p:sldId id="470" r:id="rId12"/>
    <p:sldId id="472" r:id="rId13"/>
    <p:sldId id="471" r:id="rId14"/>
    <p:sldId id="476" r:id="rId15"/>
    <p:sldId id="393" r:id="rId1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FF"/>
    <a:srgbClr val="8E8E8E"/>
    <a:srgbClr val="800000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3" autoAdjust="0"/>
    <p:restoredTop sz="96366" autoAdjust="0"/>
  </p:normalViewPr>
  <p:slideViewPr>
    <p:cSldViewPr>
      <p:cViewPr varScale="1">
        <p:scale>
          <a:sx n="114" d="100"/>
          <a:sy n="114" d="100"/>
        </p:scale>
        <p:origin x="20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1" y="4690503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44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477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101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368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935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845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633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303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994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591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18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339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327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</a:t>
            </a:r>
            <a:r>
              <a:rPr lang="en-US" altLang="ko-KR" sz="1800" b="1">
                <a:latin typeface="Arial"/>
                <a:ea typeface="굴림"/>
              </a:rPr>
              <a:t>: vkak006@</a:t>
            </a:r>
            <a:r>
              <a:rPr lang="en-US" altLang="ko-KR" sz="1800" b="1" dirty="0">
                <a:latin typeface="Arial"/>
                <a:ea typeface="굴림"/>
              </a:rPr>
              <a:t>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OpenHAB </a:t>
            </a:r>
            <a:r>
              <a:rPr lang="ko-KR" altLang="en-US"/>
              <a:t>시뮬레이터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/>
          </a:p>
          <a:p>
            <a:r>
              <a:rPr lang="ko-KR" altLang="en-US"/>
              <a:t>이한범</a:t>
            </a:r>
            <a:endParaRPr lang="en-US" altLang="ko-KR" dirty="0"/>
          </a:p>
          <a:p>
            <a:r>
              <a:rPr lang="en-US" altLang="ko-KR"/>
              <a:t>18.04.17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ko-KR" altLang="en-US"/>
              <a:t>웹 서버 실행 후</a:t>
            </a:r>
            <a:r>
              <a:rPr lang="en-US" altLang="ko-KR"/>
              <a:t>, html </a:t>
            </a:r>
            <a:r>
              <a:rPr lang="ko-KR" altLang="en-US"/>
              <a:t>접속</a:t>
            </a:r>
            <a:endParaRPr lang="en-US" altLang="ko-KR"/>
          </a:p>
          <a:p>
            <a:pPr lvl="1"/>
            <a:r>
              <a:rPr lang="en-US" altLang="ko-KR"/>
              <a:t>localhost:3000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실행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48C27C-41A9-4A82-9C02-F3F699BB4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472" y="2132856"/>
            <a:ext cx="6288783" cy="450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71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en-US" altLang="ko-KR"/>
              <a:t>default : </a:t>
            </a:r>
            <a:r>
              <a:rPr lang="ko-KR" altLang="en-US"/>
              <a:t>닫혀있는 상태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실행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F0C1AB-21B0-4040-A049-239AE6C23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028" y="1844824"/>
            <a:ext cx="6912767" cy="457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1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en-US" altLang="ko-KR" sz="2400"/>
              <a:t>Controler </a:t>
            </a:r>
            <a:r>
              <a:rPr lang="ko-KR" altLang="en-US" sz="2400"/>
              <a:t>의 스위치가 </a:t>
            </a:r>
            <a:r>
              <a:rPr lang="en-US" altLang="ko-KR" sz="2400"/>
              <a:t>ON </a:t>
            </a:r>
            <a:r>
              <a:rPr lang="ko-KR" altLang="en-US" sz="2400"/>
              <a:t>되면 열리는 이미지로 전환</a:t>
            </a:r>
            <a:endParaRPr lang="en-US" altLang="ko-KR" sz="2400"/>
          </a:p>
          <a:p>
            <a:pPr lvl="1"/>
            <a:r>
              <a:rPr lang="ko-KR" altLang="en-US" sz="2000"/>
              <a:t>스위치를 직접 조작하는게 아니라 룰에 의해서도 전환 됨</a:t>
            </a:r>
            <a:r>
              <a:rPr lang="en-US" altLang="ko-KR" sz="200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실행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3521C3-253E-4720-A932-A5BB66BEC7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8"/>
          <a:stretch/>
        </p:blipFill>
        <p:spPr>
          <a:xfrm>
            <a:off x="1115616" y="1999827"/>
            <a:ext cx="7354098" cy="481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64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544616"/>
          </a:xfrm>
        </p:spPr>
        <p:txBody>
          <a:bodyPr>
            <a:normAutofit/>
          </a:bodyPr>
          <a:lstStyle/>
          <a:p>
            <a:r>
              <a:rPr lang="ko-KR" altLang="en-US"/>
              <a:t>관수 센서 이미지 작성 및 아이템 구현</a:t>
            </a:r>
            <a:endParaRPr lang="en-US" altLang="ko-KR"/>
          </a:p>
          <a:p>
            <a:pPr lvl="1"/>
            <a:r>
              <a:rPr lang="en-US" altLang="ko-KR"/>
              <a:t>rules, items </a:t>
            </a:r>
            <a:r>
              <a:rPr lang="ko-KR" altLang="en-US"/>
              <a:t>파일 업데이트</a:t>
            </a:r>
            <a:endParaRPr lang="en-US" altLang="ko-KR"/>
          </a:p>
          <a:p>
            <a:r>
              <a:rPr lang="en-US" altLang="ko-KR"/>
              <a:t>Chart</a:t>
            </a:r>
            <a:r>
              <a:rPr lang="ko-KR" altLang="en-US"/>
              <a:t> 두 개의 값을 띄우는 법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테스트용으로 작성한 이름들 수정</a:t>
            </a:r>
            <a:endParaRPr lang="en-US" altLang="ko-KR"/>
          </a:p>
          <a:p>
            <a:r>
              <a:rPr lang="ko-KR" altLang="en-US"/>
              <a:t>사용자가 스위치 직접 조작 시 </a:t>
            </a:r>
            <a:r>
              <a:rPr lang="en-US" altLang="ko-KR"/>
              <a:t>rule</a:t>
            </a:r>
            <a:r>
              <a:rPr lang="ko-KR" altLang="en-US"/>
              <a:t>에 잠금을 걸어줄 스위치 정의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추가적으로 해야할 일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680C9EA-1604-4F6C-8525-243E5A9E1991}"/>
              </a:ext>
            </a:extLst>
          </p:cNvPr>
          <p:cNvGrpSpPr/>
          <p:nvPr/>
        </p:nvGrpSpPr>
        <p:grpSpPr>
          <a:xfrm>
            <a:off x="2699792" y="2564904"/>
            <a:ext cx="4649818" cy="1937018"/>
            <a:chOff x="1002302" y="3212976"/>
            <a:chExt cx="6882066" cy="286692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ACEE853-60CC-4396-993E-3A06B9A796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9894"/>
            <a:stretch/>
          </p:blipFill>
          <p:spPr>
            <a:xfrm>
              <a:off x="1002302" y="3212976"/>
              <a:ext cx="6522026" cy="2866927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7BC32B1-2984-4A38-9111-AC5D0AD96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51062" y="3774696"/>
              <a:ext cx="354661" cy="2094187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35E0767-4223-45AA-9462-2E4815483F58}"/>
                </a:ext>
              </a:extLst>
            </p:cNvPr>
            <p:cNvSpPr/>
            <p:nvPr/>
          </p:nvSpPr>
          <p:spPr>
            <a:xfrm>
              <a:off x="7380312" y="3675582"/>
              <a:ext cx="504056" cy="227369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4800B7B4-E842-4D16-BDA5-DDDD44137EFE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156176" y="2276872"/>
            <a:ext cx="1023153" cy="600588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ot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70941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544616"/>
          </a:xfrm>
        </p:spPr>
        <p:txBody>
          <a:bodyPr>
            <a:normAutofit/>
          </a:bodyPr>
          <a:lstStyle/>
          <a:p>
            <a:r>
              <a:rPr lang="ko-KR" altLang="en-US"/>
              <a:t>그려둔 관수 이미지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추가적으로 해야할 일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690D817-A345-4DA6-8CF4-60001A4FC5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839091"/>
            <a:ext cx="5940152" cy="233592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FB021D7-A921-481C-99DA-955779591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336" y="1929405"/>
            <a:ext cx="5940152" cy="171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22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ko-KR" altLang="en-US"/>
              <a:t>논문에서 필요로 하는 요소에 따른 이미지 사용</a:t>
            </a:r>
            <a:endParaRPr lang="en-US" altLang="ko-KR"/>
          </a:p>
          <a:p>
            <a:pPr lvl="1"/>
            <a:r>
              <a:rPr lang="ko-KR" altLang="en-US"/>
              <a:t>온실 </a:t>
            </a:r>
            <a:r>
              <a:rPr lang="en-US" altLang="ko-KR"/>
              <a:t>( </a:t>
            </a:r>
            <a:r>
              <a:rPr lang="ko-KR" altLang="en-US"/>
              <a:t>측창 </a:t>
            </a:r>
            <a:r>
              <a:rPr lang="en-US" altLang="ko-KR"/>
              <a:t>OPEN / CLOSE )</a:t>
            </a:r>
          </a:p>
          <a:p>
            <a:pPr lvl="2"/>
            <a:r>
              <a:rPr lang="en-US" altLang="ko-KR"/>
              <a:t>CO2, </a:t>
            </a:r>
            <a:r>
              <a:rPr lang="ko-KR" altLang="en-US"/>
              <a:t>지온에 따라 결정</a:t>
            </a:r>
            <a:endParaRPr lang="en-US" altLang="ko-KR"/>
          </a:p>
          <a:p>
            <a:pPr lvl="1"/>
            <a:r>
              <a:rPr lang="ko-KR" altLang="en-US"/>
              <a:t>관수 </a:t>
            </a:r>
            <a:r>
              <a:rPr lang="en-US" altLang="ko-KR"/>
              <a:t>( </a:t>
            </a:r>
            <a:r>
              <a:rPr lang="ko-KR" altLang="en-US"/>
              <a:t>쿨러 </a:t>
            </a:r>
            <a:r>
              <a:rPr lang="en-US" altLang="ko-KR"/>
              <a:t>ON / OFF )</a:t>
            </a:r>
          </a:p>
          <a:p>
            <a:pPr lvl="2"/>
            <a:r>
              <a:rPr lang="ko-KR" altLang="en-US"/>
              <a:t>지습</a:t>
            </a:r>
            <a:r>
              <a:rPr lang="en-US" altLang="ko-KR"/>
              <a:t>, </a:t>
            </a:r>
            <a:r>
              <a:rPr lang="ko-KR" altLang="en-US"/>
              <a:t>온도</a:t>
            </a:r>
            <a:r>
              <a:rPr lang="en-US" altLang="ko-KR"/>
              <a:t>, </a:t>
            </a:r>
            <a:r>
              <a:rPr lang="ko-KR" altLang="en-US"/>
              <a:t>일사량</a:t>
            </a:r>
            <a:r>
              <a:rPr lang="en-US" altLang="ko-KR"/>
              <a:t> </a:t>
            </a:r>
            <a:r>
              <a:rPr lang="ko-KR" altLang="en-US"/>
              <a:t>에 따라 결정</a:t>
            </a:r>
            <a:endParaRPr lang="en-US" altLang="ko-KR"/>
          </a:p>
          <a:p>
            <a:pPr lvl="2"/>
            <a:endParaRPr lang="en-US" altLang="ko-KR"/>
          </a:p>
          <a:p>
            <a:r>
              <a:rPr lang="en-US" altLang="ko-KR"/>
              <a:t>Switch</a:t>
            </a:r>
            <a:r>
              <a:rPr lang="ko-KR" altLang="en-US"/>
              <a:t> 조작에 따라 이미지 변경되는지 확인</a:t>
            </a:r>
            <a:endParaRPr lang="en-US" altLang="ko-KR"/>
          </a:p>
          <a:p>
            <a:r>
              <a:rPr lang="en-US" altLang="ko-KR"/>
              <a:t>rule</a:t>
            </a:r>
            <a:r>
              <a:rPr lang="ko-KR" altLang="en-US"/>
              <a:t>에 따라 센서값이 변경되면 이미지에 반영이 되는지 확인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시뮬레이터 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51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ko-KR" altLang="en-US"/>
              <a:t>온실 </a:t>
            </a:r>
            <a:r>
              <a:rPr lang="en-US" altLang="ko-KR"/>
              <a:t>( </a:t>
            </a:r>
            <a:r>
              <a:rPr lang="ko-KR" altLang="en-US"/>
              <a:t>그림 이미지 사용 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Topic : test/command/window_a</a:t>
            </a:r>
          </a:p>
          <a:p>
            <a:pPr lvl="2"/>
            <a:r>
              <a:rPr lang="en-US" altLang="ko-KR"/>
              <a:t>default : Close</a:t>
            </a:r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r>
              <a:rPr lang="ko-KR" altLang="en-US"/>
              <a:t>관수 </a:t>
            </a:r>
            <a:r>
              <a:rPr lang="en-US" altLang="ko-KR"/>
              <a:t>( </a:t>
            </a:r>
            <a:r>
              <a:rPr lang="ko-KR" altLang="en-US"/>
              <a:t>그림 이미지 준비 중 </a:t>
            </a:r>
            <a:r>
              <a:rPr lang="en-US" altLang="ko-KR"/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시뮬레이터에 사용할 이미지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752B0F-B7C3-4833-AB45-17989B7036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864" y="2636912"/>
            <a:ext cx="3141916" cy="18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FCC2CD-686E-4C14-A2A8-A6139D5D04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636912"/>
            <a:ext cx="3141916" cy="18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C89EFD-992A-4083-851A-601740876CA3}"/>
              </a:ext>
            </a:extLst>
          </p:cNvPr>
          <p:cNvSpPr txBox="1"/>
          <p:nvPr/>
        </p:nvSpPr>
        <p:spPr>
          <a:xfrm>
            <a:off x="2267744" y="4622942"/>
            <a:ext cx="1047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latin typeface="+mn-ea"/>
                <a:ea typeface="+mn-ea"/>
              </a:rPr>
              <a:t>State : Close</a:t>
            </a:r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0A1850-B390-4BE7-81C9-6A9FA6815472}"/>
              </a:ext>
            </a:extLst>
          </p:cNvPr>
          <p:cNvSpPr txBox="1"/>
          <p:nvPr/>
        </p:nvSpPr>
        <p:spPr>
          <a:xfrm>
            <a:off x="6009348" y="4622942"/>
            <a:ext cx="1003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latin typeface="+mn-ea"/>
                <a:ea typeface="+mn-ea"/>
              </a:rPr>
              <a:t>State : Open</a:t>
            </a:r>
            <a:endParaRPr lang="ko-KR" altLang="en-US" sz="11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840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en-US" altLang="ko-KR"/>
              <a:t>HTML </a:t>
            </a:r>
            <a:r>
              <a:rPr lang="ko-KR" altLang="en-US"/>
              <a:t>코드로만 작성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mqttws31.js</a:t>
            </a:r>
            <a:r>
              <a:rPr lang="ko-KR" altLang="en-US"/>
              <a:t> 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시뮬레이터 </a:t>
            </a:r>
            <a:r>
              <a:rPr lang="en-US" altLang="ko-KR"/>
              <a:t>: HTML </a:t>
            </a:r>
            <a:r>
              <a:rPr lang="ko-KR" altLang="en-US"/>
              <a:t>작성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7EE816-25B1-4FCE-BE5D-B390B4D35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060848"/>
            <a:ext cx="5063413" cy="454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3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en-US" altLang="ko-KR"/>
              <a:t>1883 </a:t>
            </a:r>
            <a:r>
              <a:rPr lang="ko-KR" altLang="en-US"/>
              <a:t>포트의 경우 웹소켓을 지원하지 않음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test.mosquitto.org </a:t>
            </a:r>
            <a:r>
              <a:rPr lang="ko-KR" altLang="en-US"/>
              <a:t>뿐 아니라 </a:t>
            </a:r>
            <a:r>
              <a:rPr lang="en-US" altLang="ko-KR"/>
              <a:t>odroid </a:t>
            </a:r>
            <a:r>
              <a:rPr lang="ko-KR" altLang="en-US"/>
              <a:t>내 </a:t>
            </a:r>
            <a:r>
              <a:rPr lang="en-US" altLang="ko-KR"/>
              <a:t>broker </a:t>
            </a:r>
            <a:r>
              <a:rPr lang="ko-KR" altLang="en-US"/>
              <a:t>서버의 </a:t>
            </a:r>
            <a:r>
              <a:rPr lang="en-US" altLang="ko-KR"/>
              <a:t>1883 </a:t>
            </a:r>
            <a:r>
              <a:rPr lang="ko-KR" altLang="en-US"/>
              <a:t>포트도 접근할 수 없음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marL="857250" lvl="2" indent="0">
              <a:buNone/>
            </a:pPr>
            <a:endParaRPr lang="en-US" altLang="ko-KR"/>
          </a:p>
          <a:p>
            <a:pPr lvl="2"/>
            <a:r>
              <a:rPr lang="ko-KR" altLang="en-US"/>
              <a:t>따라서 </a:t>
            </a:r>
            <a:r>
              <a:rPr lang="en-US" altLang="ko-KR"/>
              <a:t>mosquitto </a:t>
            </a:r>
            <a:r>
              <a:rPr lang="ko-KR" altLang="en-US"/>
              <a:t>설정파일을 수정하여 다시 컴파일을 하거나</a:t>
            </a:r>
            <a:r>
              <a:rPr lang="en-US" altLang="ko-KR"/>
              <a:t>,</a:t>
            </a:r>
          </a:p>
          <a:p>
            <a:pPr lvl="2"/>
            <a:r>
              <a:rPr lang="ko-KR" altLang="en-US"/>
              <a:t>별도의 웹서버를 작성하여 사용</a:t>
            </a:r>
            <a:r>
              <a:rPr lang="en-US" altLang="ko-KR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문제점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A39930-D4DD-4AA8-A2AE-7853A35DE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348880"/>
            <a:ext cx="26289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5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ko-KR" altLang="en-US"/>
              <a:t>별도의 웹서버를 작성 </a:t>
            </a:r>
            <a:r>
              <a:rPr lang="en-US" altLang="ko-KR"/>
              <a:t>-&gt; node.js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시뮬레이터 </a:t>
            </a:r>
            <a:r>
              <a:rPr lang="en-US" altLang="ko-KR"/>
              <a:t>: node.js </a:t>
            </a:r>
            <a:r>
              <a:rPr lang="ko-KR" altLang="en-US"/>
              <a:t>웹 서버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AEEA0B5-6F15-4245-BEFC-7D241BC78775}"/>
              </a:ext>
            </a:extLst>
          </p:cNvPr>
          <p:cNvGrpSpPr/>
          <p:nvPr/>
        </p:nvGrpSpPr>
        <p:grpSpPr>
          <a:xfrm>
            <a:off x="1503342" y="1916832"/>
            <a:ext cx="6583385" cy="1933823"/>
            <a:chOff x="1503342" y="2276872"/>
            <a:chExt cx="6583385" cy="1933823"/>
          </a:xfrm>
        </p:grpSpPr>
        <p:pic>
          <p:nvPicPr>
            <p:cNvPr id="1026" name="Picture 2" descr="ì¤ëë¡ì´ë xu4ì ëí ì´ë¯¸ì§ ê²ìê²°ê³¼">
              <a:extLst>
                <a:ext uri="{FF2B5EF4-FFF2-40B4-BE49-F238E27FC236}">
                  <a16:creationId xmlns:a16="http://schemas.microsoft.com/office/drawing/2014/main" id="{23372F79-47E1-4F1B-9CD0-F4E085F493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276872"/>
              <a:ext cx="1356742" cy="135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968F59C9-7626-4571-A41F-C8FEEFA6D1A4}"/>
                </a:ext>
              </a:extLst>
            </p:cNvPr>
            <p:cNvSpPr/>
            <p:nvPr/>
          </p:nvSpPr>
          <p:spPr>
            <a:xfrm>
              <a:off x="3347864" y="2811227"/>
              <a:ext cx="766139" cy="262173"/>
            </a:xfrm>
            <a:prstGeom prst="rightArrow">
              <a:avLst/>
            </a:prstGeom>
            <a:solidFill>
              <a:schemeClr val="tx1"/>
            </a:solidFill>
            <a:ln w="28575" cap="flat" cmpd="sng" algn="ctr">
              <a:noFill/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718834-50D7-421D-B152-C5C655D63C90}"/>
                </a:ext>
              </a:extLst>
            </p:cNvPr>
            <p:cNvSpPr txBox="1"/>
            <p:nvPr/>
          </p:nvSpPr>
          <p:spPr>
            <a:xfrm>
              <a:off x="3168491" y="3073400"/>
              <a:ext cx="10406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Open / Close</a:t>
              </a:r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B8F6A2-2A5B-455B-9E47-B6AB40ED5F57}"/>
                </a:ext>
              </a:extLst>
            </p:cNvPr>
            <p:cNvSpPr txBox="1"/>
            <p:nvPr/>
          </p:nvSpPr>
          <p:spPr>
            <a:xfrm>
              <a:off x="1503342" y="3502809"/>
              <a:ext cx="187743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Odroid XU4 (openHAB)</a:t>
              </a:r>
            </a:p>
            <a:p>
              <a:pPr algn="ctr"/>
              <a:r>
                <a:rPr lang="en-US" altLang="ko-KR" sz="1400">
                  <a:latin typeface="+mn-ea"/>
                  <a:ea typeface="+mn-ea"/>
                </a:rPr>
                <a:t>MQTT broker server</a:t>
              </a:r>
            </a:p>
          </p:txBody>
        </p:sp>
        <p:pic>
          <p:nvPicPr>
            <p:cNvPr id="1028" name="Picture 4" descr="node.jsì ëí ì´ë¯¸ì§ ê²ìê²°ê³¼">
              <a:extLst>
                <a:ext uri="{FF2B5EF4-FFF2-40B4-BE49-F238E27FC236}">
                  <a16:creationId xmlns:a16="http://schemas.microsoft.com/office/drawing/2014/main" id="{9FF1D450-C791-4807-9273-749A20A32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4321" y="2331386"/>
              <a:ext cx="1247713" cy="1247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09A8E6DC-1309-4C60-BD1B-E995B84ADFEE}"/>
                </a:ext>
              </a:extLst>
            </p:cNvPr>
            <p:cNvSpPr/>
            <p:nvPr/>
          </p:nvSpPr>
          <p:spPr>
            <a:xfrm>
              <a:off x="5786341" y="2811227"/>
              <a:ext cx="766139" cy="262173"/>
            </a:xfrm>
            <a:prstGeom prst="rightArrow">
              <a:avLst/>
            </a:prstGeom>
            <a:solidFill>
              <a:schemeClr val="tx1"/>
            </a:solidFill>
            <a:ln w="28575" cap="flat" cmpd="sng" algn="ctr">
              <a:noFill/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3E19D2-A076-40C2-8257-21D994A411A3}"/>
                </a:ext>
              </a:extLst>
            </p:cNvPr>
            <p:cNvSpPr txBox="1"/>
            <p:nvPr/>
          </p:nvSpPr>
          <p:spPr>
            <a:xfrm>
              <a:off x="4433584" y="3610531"/>
              <a:ext cx="984565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Web</a:t>
              </a:r>
              <a:r>
                <a:rPr lang="ko-KR" altLang="en-US" sz="1100">
                  <a:latin typeface="+mn-ea"/>
                  <a:ea typeface="+mn-ea"/>
                </a:rPr>
                <a:t> </a:t>
              </a:r>
              <a:r>
                <a:rPr lang="en-US" altLang="ko-KR" sz="1100">
                  <a:latin typeface="+mn-ea"/>
                  <a:ea typeface="+mn-ea"/>
                </a:rPr>
                <a:t>Server</a:t>
              </a:r>
            </a:p>
            <a:p>
              <a:pPr algn="ctr"/>
              <a:endParaRPr lang="en-US" altLang="ko-KR" sz="1100">
                <a:latin typeface="+mn-ea"/>
                <a:ea typeface="+mn-ea"/>
              </a:endParaRPr>
            </a:p>
            <a:p>
              <a:pPr algn="ctr"/>
              <a:endParaRPr lang="en-US" altLang="ko-KR" sz="1100">
                <a:latin typeface="+mn-ea"/>
                <a:ea typeface="+mn-ea"/>
              </a:endParaRPr>
            </a:p>
          </p:txBody>
        </p:sp>
        <p:pic>
          <p:nvPicPr>
            <p:cNvPr id="1032" name="Picture 8" descr="HTML5ì ëí ì´ë¯¸ì§ ê²ìê²°ê³¼">
              <a:extLst>
                <a:ext uri="{FF2B5EF4-FFF2-40B4-BE49-F238E27FC236}">
                  <a16:creationId xmlns:a16="http://schemas.microsoft.com/office/drawing/2014/main" id="{1431537C-8132-41A8-9F55-787E4026F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787" y="2382649"/>
              <a:ext cx="1196450" cy="1196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C60041A-3BB2-42D4-B700-66941A6ACBEA}"/>
                </a:ext>
              </a:extLst>
            </p:cNvPr>
            <p:cNvSpPr txBox="1"/>
            <p:nvPr/>
          </p:nvSpPr>
          <p:spPr>
            <a:xfrm>
              <a:off x="6680573" y="3610531"/>
              <a:ext cx="140615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>
                  <a:latin typeface="+mn-ea"/>
                  <a:ea typeface="+mn-ea"/>
                </a:rPr>
                <a:t>이미지 화면에 출력</a:t>
              </a:r>
              <a:endParaRPr lang="en-US" altLang="ko-KR" sz="1100">
                <a:latin typeface="+mn-ea"/>
                <a:ea typeface="+mn-ea"/>
              </a:endParaRPr>
            </a:p>
            <a:p>
              <a:pPr algn="ctr"/>
              <a:r>
                <a:rPr lang="ko-KR" altLang="en-US" sz="1100">
                  <a:latin typeface="+mn-ea"/>
                  <a:ea typeface="+mn-ea"/>
                </a:rPr>
                <a:t>이미지 변환</a:t>
              </a:r>
              <a:endParaRPr lang="en-US" altLang="ko-KR" sz="1100">
                <a:latin typeface="+mn-ea"/>
                <a:ea typeface="+mn-ea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F0448E-6A68-48D6-A535-A06649B2A26A}"/>
                </a:ext>
              </a:extLst>
            </p:cNvPr>
            <p:cNvSpPr txBox="1"/>
            <p:nvPr/>
          </p:nvSpPr>
          <p:spPr>
            <a:xfrm>
              <a:off x="5628962" y="3073400"/>
              <a:ext cx="10406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Open / Close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28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en-US" altLang="ko-KR"/>
              <a:t>Odroid </a:t>
            </a:r>
            <a:r>
              <a:rPr lang="ko-KR" altLang="en-US"/>
              <a:t>내 </a:t>
            </a:r>
            <a:r>
              <a:rPr lang="en-US" altLang="ko-KR"/>
              <a:t>broker</a:t>
            </a:r>
            <a:r>
              <a:rPr lang="ko-KR" altLang="en-US"/>
              <a:t>서버를 사용하여 통신</a:t>
            </a:r>
            <a:endParaRPr lang="en-US" altLang="ko-KR"/>
          </a:p>
          <a:p>
            <a:pPr lvl="1"/>
            <a:r>
              <a:rPr lang="ko-KR" altLang="en-US"/>
              <a:t>현재 추가한 토픽 </a:t>
            </a:r>
            <a:r>
              <a:rPr lang="en-US" altLang="ko-KR"/>
              <a:t>: test/command/window_a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 sz="2000"/>
              <a:t>YOUR_WEBSOCKET_CHANER </a:t>
            </a:r>
            <a:r>
              <a:rPr lang="ko-KR" altLang="en-US" sz="2000"/>
              <a:t>이라는 웹 소켓 채널로 사용</a:t>
            </a:r>
            <a:r>
              <a:rPr lang="en-US" altLang="ko-KR" sz="2000"/>
              <a:t>.</a:t>
            </a:r>
          </a:p>
          <a:p>
            <a:pPr lvl="2"/>
            <a:r>
              <a:rPr lang="en-US" altLang="ko-KR"/>
              <a:t>html</a:t>
            </a:r>
            <a:r>
              <a:rPr lang="ko-KR" altLang="en-US"/>
              <a:t>에도 동일한 채널명 작성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웹 서버 접속시 주소란에 </a:t>
            </a:r>
            <a:r>
              <a:rPr lang="en-US" altLang="ko-KR" sz="2000"/>
              <a:t>localhost:3000</a:t>
            </a:r>
            <a:r>
              <a:rPr lang="ko-KR" altLang="en-US" sz="2000"/>
              <a:t>으로 접근이 가능</a:t>
            </a:r>
            <a:r>
              <a:rPr lang="en-US" altLang="ko-KR" sz="2000"/>
              <a:t>. (</a:t>
            </a:r>
            <a:r>
              <a:rPr lang="ko-KR" altLang="en-US" sz="2000"/>
              <a:t>포트설정은 아래 코드에 있음</a:t>
            </a:r>
            <a:r>
              <a:rPr lang="en-US" altLang="ko-KR" sz="2000"/>
              <a:t>.)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시뮬레이터 </a:t>
            </a:r>
            <a:r>
              <a:rPr lang="en-US" altLang="ko-KR"/>
              <a:t>: node.js </a:t>
            </a:r>
            <a:r>
              <a:rPr lang="ko-KR" altLang="en-US"/>
              <a:t>웹 서버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E7499A-4FDE-4612-A67C-42BC6B2B99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443" b="72270"/>
          <a:stretch/>
        </p:blipFill>
        <p:spPr>
          <a:xfrm>
            <a:off x="1043608" y="2060848"/>
            <a:ext cx="6134100" cy="48654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51BF3C6-7EC3-4ED2-A334-9A1A46647B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679" b="42691"/>
          <a:stretch/>
        </p:blipFill>
        <p:spPr>
          <a:xfrm>
            <a:off x="1187624" y="3700796"/>
            <a:ext cx="6134100" cy="144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95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en-US" altLang="ko-KR"/>
              <a:t>Odroid </a:t>
            </a:r>
            <a:r>
              <a:rPr lang="ko-KR" altLang="en-US"/>
              <a:t>내 </a:t>
            </a:r>
            <a:r>
              <a:rPr lang="en-US" altLang="ko-KR"/>
              <a:t>broker</a:t>
            </a:r>
            <a:r>
              <a:rPr lang="ko-KR" altLang="en-US"/>
              <a:t>서버를 사용하여 통신</a:t>
            </a:r>
            <a:endParaRPr lang="en-US" altLang="ko-KR"/>
          </a:p>
          <a:p>
            <a:pPr lvl="1"/>
            <a:r>
              <a:rPr lang="ko-KR" altLang="en-US"/>
              <a:t>설정한 토픽과 그 토픽에 따라 전송받은 메시지를</a:t>
            </a:r>
            <a:r>
              <a:rPr lang="en-US" altLang="ko-KR"/>
              <a:t> </a:t>
            </a:r>
            <a:r>
              <a:rPr lang="ko-KR" altLang="en-US"/>
              <a:t>문자열화 시켜서 웹 소켓 채널로 보냄</a:t>
            </a:r>
            <a:r>
              <a:rPr lang="en-US" altLang="ko-KR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시뮬레이터 </a:t>
            </a:r>
            <a:r>
              <a:rPr lang="en-US" altLang="ko-KR"/>
              <a:t>: node.js </a:t>
            </a:r>
            <a:r>
              <a:rPr lang="ko-KR" altLang="en-US"/>
              <a:t>웹 서버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1FC33A-263A-4E0B-8E35-DA5C8F3FB6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589" b="450"/>
          <a:stretch/>
        </p:blipFill>
        <p:spPr>
          <a:xfrm>
            <a:off x="1475656" y="2636912"/>
            <a:ext cx="61341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7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ko-KR" altLang="en-US"/>
              <a:t>웹 소켓을 통해 데이터를 전송받음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첫번째 </a:t>
            </a:r>
            <a:r>
              <a:rPr lang="en-US" altLang="ko-KR"/>
              <a:t>: </a:t>
            </a:r>
            <a:r>
              <a:rPr lang="ko-KR" altLang="en-US"/>
              <a:t>데이터의 토픽에 따라</a:t>
            </a:r>
            <a:r>
              <a:rPr lang="en-US" altLang="ko-KR"/>
              <a:t> </a:t>
            </a:r>
            <a:r>
              <a:rPr lang="ko-KR" altLang="en-US"/>
              <a:t>들어온 데이터 판별</a:t>
            </a:r>
            <a:endParaRPr lang="en-US" altLang="ko-KR"/>
          </a:p>
          <a:p>
            <a:pPr lvl="1"/>
            <a:r>
              <a:rPr lang="ko-KR" altLang="en-US"/>
              <a:t>두번째 </a:t>
            </a:r>
            <a:r>
              <a:rPr lang="en-US" altLang="ko-KR"/>
              <a:t>: data</a:t>
            </a:r>
            <a:r>
              <a:rPr lang="en-US" altLang="ko-KR" sz="1800"/>
              <a:t>(mqtt</a:t>
            </a:r>
            <a:r>
              <a:rPr lang="ko-KR" altLang="en-US" sz="1800"/>
              <a:t>를 통해 들어온 신호</a:t>
            </a:r>
            <a:r>
              <a:rPr lang="en-US" altLang="ko-KR" sz="1800"/>
              <a:t>)</a:t>
            </a:r>
            <a:r>
              <a:rPr lang="ko-KR" altLang="en-US"/>
              <a:t>의 </a:t>
            </a:r>
            <a:r>
              <a:rPr lang="en-US" altLang="ko-KR"/>
              <a:t>OPNE, CLOSE</a:t>
            </a:r>
            <a:r>
              <a:rPr lang="ko-KR" altLang="en-US"/>
              <a:t>에 따라 판별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시뮬레이터 </a:t>
            </a:r>
            <a:r>
              <a:rPr lang="en-US" altLang="ko-KR"/>
              <a:t>: HTML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C4A9D0-DB17-4299-9117-7B38980364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756"/>
          <a:stretch/>
        </p:blipFill>
        <p:spPr>
          <a:xfrm>
            <a:off x="2843808" y="2924944"/>
            <a:ext cx="5328592" cy="381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5430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10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+mn-ea"/>
            <a:ea typeface="+mn-ea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rgbClr val="FF0000"/>
          </a:solidFill>
          <a:prstDash val="sysDot"/>
          <a:round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sz="110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14254</TotalTime>
  <Words>382</Words>
  <Application>Microsoft Office PowerPoint</Application>
  <PresentationFormat>화면 슬라이드 쇼(4:3)</PresentationFormat>
  <Paragraphs>104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OpenHAB 시뮬레이터</vt:lpstr>
      <vt:lpstr>시뮬레이터 제작</vt:lpstr>
      <vt:lpstr>시뮬레이터에 사용할 이미지</vt:lpstr>
      <vt:lpstr>시뮬레이터 : HTML 작성</vt:lpstr>
      <vt:lpstr>문제점</vt:lpstr>
      <vt:lpstr>시뮬레이터 : node.js 웹 서버</vt:lpstr>
      <vt:lpstr>시뮬레이터 : node.js 웹 서버</vt:lpstr>
      <vt:lpstr>시뮬레이터 : node.js 웹 서버</vt:lpstr>
      <vt:lpstr>시뮬레이터 : HTML</vt:lpstr>
      <vt:lpstr>실행</vt:lpstr>
      <vt:lpstr>실행</vt:lpstr>
      <vt:lpstr>실행</vt:lpstr>
      <vt:lpstr>추가적으로 해야할 일</vt:lpstr>
      <vt:lpstr>추가적으로 해야할 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Lee HanBeom</cp:lastModifiedBy>
  <cp:revision>730</cp:revision>
  <cp:lastPrinted>2018-02-06T05:58:27Z</cp:lastPrinted>
  <dcterms:created xsi:type="dcterms:W3CDTF">2013-09-09T21:16:08Z</dcterms:created>
  <dcterms:modified xsi:type="dcterms:W3CDTF">2018-04-17T07:46:36Z</dcterms:modified>
</cp:coreProperties>
</file>