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7"/>
  </p:notesMasterIdLst>
  <p:sldIdLst>
    <p:sldId id="256" r:id="rId2"/>
    <p:sldId id="472" r:id="rId3"/>
    <p:sldId id="464" r:id="rId4"/>
    <p:sldId id="468" r:id="rId5"/>
    <p:sldId id="465" r:id="rId6"/>
    <p:sldId id="470" r:id="rId7"/>
    <p:sldId id="471" r:id="rId8"/>
    <p:sldId id="473" r:id="rId9"/>
    <p:sldId id="474" r:id="rId10"/>
    <p:sldId id="475" r:id="rId11"/>
    <p:sldId id="477" r:id="rId12"/>
    <p:sldId id="466" r:id="rId13"/>
    <p:sldId id="476" r:id="rId14"/>
    <p:sldId id="469" r:id="rId15"/>
    <p:sldId id="479" r:id="rId16"/>
    <p:sldId id="481" r:id="rId17"/>
    <p:sldId id="480" r:id="rId18"/>
    <p:sldId id="482" r:id="rId19"/>
    <p:sldId id="483" r:id="rId20"/>
    <p:sldId id="486" r:id="rId21"/>
    <p:sldId id="484" r:id="rId22"/>
    <p:sldId id="485" r:id="rId23"/>
    <p:sldId id="487" r:id="rId24"/>
    <p:sldId id="478" r:id="rId25"/>
    <p:sldId id="393" r:id="rId26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0000FF"/>
    <a:srgbClr val="FFFF99"/>
    <a:srgbClr val="800000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6366" autoAdjust="0"/>
  </p:normalViewPr>
  <p:slideViewPr>
    <p:cSldViewPr>
      <p:cViewPr varScale="1">
        <p:scale>
          <a:sx n="119" d="100"/>
          <a:sy n="119" d="100"/>
        </p:scale>
        <p:origin x="16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61" y="4690503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61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31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2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90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79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2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04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925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27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181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9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44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42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6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5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9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15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4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74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8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26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8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1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>
              <a:latin typeface="HY헤드라인M"/>
              <a:ea typeface="HY헤드라인M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</a:t>
            </a:r>
            <a:r>
              <a:rPr lang="en-US" altLang="ko-KR" sz="1800" b="1">
                <a:latin typeface="Arial"/>
                <a:ea typeface="굴림"/>
              </a:rPr>
              <a:t>: vkak006@</a:t>
            </a:r>
            <a:r>
              <a:rPr lang="en-US" altLang="ko-KR" sz="1800" b="1" dirty="0">
                <a:latin typeface="Arial"/>
                <a:ea typeface="굴림"/>
              </a:rPr>
              <a:t>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openhab.org/t/input-field-for-number-free-text-for-openhab-uis/12461/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OpenHAB - elasticsearch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/>
          </a:p>
          <a:p>
            <a:r>
              <a:rPr lang="ko-KR" altLang="en-US"/>
              <a:t>이한범</a:t>
            </a:r>
            <a:endParaRPr lang="en-US" altLang="ko-KR" dirty="0"/>
          </a:p>
          <a:p>
            <a:r>
              <a:rPr lang="en-US" altLang="ko-KR"/>
              <a:t>18.06.28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경로</a:t>
            </a:r>
            <a:endParaRPr lang="en-US" altLang="ko-KR"/>
          </a:p>
          <a:p>
            <a:pPr lvl="1"/>
            <a:r>
              <a:rPr lang="en-US" altLang="ko-KR"/>
              <a:t>openhab ip:8080/rest/items/</a:t>
            </a:r>
            <a:r>
              <a:rPr lang="ko-KR" altLang="en-US" u="sng"/>
              <a:t>아이템명칭</a:t>
            </a:r>
            <a:r>
              <a:rPr lang="en-US" altLang="ko-KR"/>
              <a:t> </a:t>
            </a:r>
            <a:r>
              <a:rPr lang="ko-KR" altLang="en-US"/>
              <a:t>의 경로를</a:t>
            </a:r>
            <a:r>
              <a:rPr lang="en-US" altLang="ko-KR"/>
              <a:t> </a:t>
            </a:r>
            <a:r>
              <a:rPr lang="ko-KR" altLang="en-US"/>
              <a:t>접속하면 다음과 같은 정보가 나온다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 정보 수정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E7D81C-9CD4-4279-8207-E6054440C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88"/>
          <a:stretch/>
        </p:blipFill>
        <p:spPr>
          <a:xfrm>
            <a:off x="1547664" y="2708920"/>
            <a:ext cx="6235929" cy="1587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8CE9BF-9923-4FB3-8974-5E37C3D5FCD2}"/>
              </a:ext>
            </a:extLst>
          </p:cNvPr>
          <p:cNvSpPr txBox="1"/>
          <p:nvPr/>
        </p:nvSpPr>
        <p:spPr>
          <a:xfrm>
            <a:off x="2136730" y="5889111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n-ea"/>
                <a:ea typeface="+mn-ea"/>
              </a:rPr>
              <a:t>&lt; </a:t>
            </a:r>
            <a:r>
              <a:rPr lang="ko-KR" altLang="en-US" sz="1400">
                <a:latin typeface="+mn-ea"/>
                <a:ea typeface="+mn-ea"/>
              </a:rPr>
              <a:t>그림 </a:t>
            </a:r>
            <a:r>
              <a:rPr lang="en-US" altLang="ko-KR" sz="1400">
                <a:latin typeface="+mn-ea"/>
                <a:ea typeface="+mn-ea"/>
              </a:rPr>
              <a:t>&gt; 192.168.xxx.xxx:8080/rest/items/temp_name </a:t>
            </a:r>
            <a:r>
              <a:rPr lang="ko-KR" altLang="en-US" sz="1400">
                <a:latin typeface="+mn-ea"/>
                <a:ea typeface="+mn-ea"/>
              </a:rPr>
              <a:t>접속</a:t>
            </a:r>
            <a:endParaRPr lang="en-US" altLang="ko-KR" sz="1400">
              <a:latin typeface="+mn-ea"/>
              <a:ea typeface="+mn-ea"/>
            </a:endParaRPr>
          </a:p>
          <a:p>
            <a:pPr algn="ctr"/>
            <a:r>
              <a:rPr lang="ko-KR" altLang="en-US" sz="1400">
                <a:latin typeface="+mn-ea"/>
                <a:ea typeface="+mn-ea"/>
              </a:rPr>
              <a:t>밑의 그림은 </a:t>
            </a:r>
            <a:r>
              <a:rPr lang="en-US" altLang="ko-KR" sz="1400">
                <a:latin typeface="+mn-ea"/>
                <a:ea typeface="+mn-ea"/>
              </a:rPr>
              <a:t>+ /state</a:t>
            </a:r>
            <a:endParaRPr lang="ko-KR" altLang="en-US" sz="140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800AC-4F7B-433B-92E8-B03F2CA53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833" y="4503158"/>
            <a:ext cx="5410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5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html </a:t>
            </a:r>
            <a:r>
              <a:rPr lang="ko-KR" altLang="en-US"/>
              <a:t>파일 코드</a:t>
            </a:r>
            <a:endParaRPr lang="en-US" altLang="ko-KR"/>
          </a:p>
          <a:p>
            <a:pPr lvl="1"/>
            <a:r>
              <a:rPr lang="ko-KR" altLang="en-US"/>
              <a:t>아이템의 </a:t>
            </a:r>
            <a:r>
              <a:rPr lang="en-US" altLang="ko-KR"/>
              <a:t>state </a:t>
            </a:r>
            <a:r>
              <a:rPr lang="ko-KR" altLang="en-US"/>
              <a:t>값을 바꿔줌으로써 출력되는 상태값이 변경됨을 확인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 정보 수정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CB533-A8A4-405B-8D43-ECAD0A7A6E1D}"/>
              </a:ext>
            </a:extLst>
          </p:cNvPr>
          <p:cNvSpPr txBox="1"/>
          <p:nvPr/>
        </p:nvSpPr>
        <p:spPr>
          <a:xfrm>
            <a:off x="1402642" y="2564904"/>
            <a:ext cx="684354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function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httpPut(theUrl, theValue){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xmlHttp = new XMLHttpRequest();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xmlHttp.open("PUT", theUrl, true);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xmlHttp.send(theValue)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n-US" altLang="ko-KR" sz="140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function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sendUNValue() {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1400" u="sng">
                <a:latin typeface="Consolas" panose="020B0609020204030204" pitchFamily="49" charset="0"/>
                <a:cs typeface="Calibri" panose="020F0502020204030204" pitchFamily="34" charset="0"/>
              </a:rPr>
              <a:t>url = </a:t>
            </a:r>
            <a:r>
              <a:rPr lang="en-US" altLang="ko-KR" sz="1400" u="sng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"http://" + openhabIP + “/rest/items/temp_name/state”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httpPut(url,document.getElementById(“send”).value)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resetInput(“send")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40E988-B25D-4C26-BB5D-5E1000E98B9F}"/>
              </a:ext>
            </a:extLst>
          </p:cNvPr>
          <p:cNvSpPr txBox="1"/>
          <p:nvPr/>
        </p:nvSpPr>
        <p:spPr>
          <a:xfrm>
            <a:off x="2872548" y="4993431"/>
            <a:ext cx="3515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+mn-ea"/>
                <a:ea typeface="+mn-ea"/>
              </a:rPr>
              <a:t>&lt; </a:t>
            </a:r>
            <a:r>
              <a:rPr lang="ko-KR" altLang="en-US" sz="1400">
                <a:latin typeface="+mn-ea"/>
                <a:ea typeface="+mn-ea"/>
              </a:rPr>
              <a:t>그림 </a:t>
            </a:r>
            <a:r>
              <a:rPr lang="en-US" altLang="ko-KR" sz="1400">
                <a:latin typeface="+mn-ea"/>
                <a:ea typeface="+mn-ea"/>
              </a:rPr>
              <a:t>&gt; </a:t>
            </a:r>
            <a:r>
              <a:rPr lang="ko-KR" altLang="en-US" sz="1400">
                <a:latin typeface="+mn-ea"/>
                <a:ea typeface="+mn-ea"/>
              </a:rPr>
              <a:t>버튼을 누를 시 </a:t>
            </a:r>
            <a:r>
              <a:rPr lang="ko-KR" altLang="en-US" sz="1400">
                <a:solidFill>
                  <a:srgbClr val="C00000"/>
                </a:solidFill>
                <a:latin typeface="+mn-ea"/>
                <a:ea typeface="+mn-ea"/>
              </a:rPr>
              <a:t>해당 경로</a:t>
            </a:r>
            <a:r>
              <a:rPr lang="ko-KR" altLang="en-US" sz="1400">
                <a:latin typeface="+mn-ea"/>
                <a:ea typeface="+mn-ea"/>
              </a:rPr>
              <a:t>에 작성</a:t>
            </a:r>
          </a:p>
        </p:txBody>
      </p:sp>
    </p:spTree>
    <p:extLst>
      <p:ext uri="{BB962C8B-B14F-4D97-AF65-F5344CB8AC3E}">
        <p14:creationId xmlns:p14="http://schemas.microsoft.com/office/powerpoint/2010/main" val="153103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크롤링 데이터 </a:t>
            </a:r>
            <a:r>
              <a:rPr lang="en-US" altLang="ko-KR"/>
              <a:t>UI </a:t>
            </a:r>
            <a:r>
              <a:rPr lang="ko-KR" altLang="en-US"/>
              <a:t>구성 및 데이터 수신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테스트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919479-CA3F-48C7-BB43-A13C228D1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02"/>
          <a:stretch/>
        </p:blipFill>
        <p:spPr>
          <a:xfrm>
            <a:off x="1475656" y="1913284"/>
            <a:ext cx="2808312" cy="47266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13F01A-87B2-44AF-9DED-843937F84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851"/>
          <a:stretch/>
        </p:blipFill>
        <p:spPr>
          <a:xfrm>
            <a:off x="4824412" y="1913284"/>
            <a:ext cx="322365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5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센서 정보 수정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테스트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5AA2FF-16BB-4378-838A-D4AA02D7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838183"/>
            <a:ext cx="2627917" cy="46805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61259C-8F41-4CE0-827E-C31AE5BFD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838183"/>
            <a:ext cx="2627917" cy="46805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847D49-8834-4698-BC65-40E0D5A46457}"/>
              </a:ext>
            </a:extLst>
          </p:cNvPr>
          <p:cNvSpPr/>
          <p:nvPr/>
        </p:nvSpPr>
        <p:spPr>
          <a:xfrm>
            <a:off x="4824412" y="2204864"/>
            <a:ext cx="298794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50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어느 정보를 추가해야 하는지 고려</a:t>
            </a:r>
            <a:endParaRPr lang="en-US" altLang="ko-KR"/>
          </a:p>
          <a:p>
            <a:pPr lvl="1"/>
            <a:r>
              <a:rPr lang="ko-KR" altLang="en-US"/>
              <a:t>센서의 관리를 위한 정보 중</a:t>
            </a:r>
            <a:r>
              <a:rPr lang="en-US" altLang="ko-KR"/>
              <a:t>, </a:t>
            </a:r>
            <a:r>
              <a:rPr lang="ko-KR" altLang="en-US"/>
              <a:t>어느 것이 더 필요한지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센서의 등록</a:t>
            </a:r>
            <a:endParaRPr lang="en-US" altLang="ko-KR"/>
          </a:p>
          <a:p>
            <a:pPr lvl="1"/>
            <a:r>
              <a:rPr lang="en-US" altLang="ko-KR"/>
              <a:t>UI</a:t>
            </a:r>
            <a:r>
              <a:rPr lang="ko-KR" altLang="en-US"/>
              <a:t>상에서 버튼을 누름으로써 등록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제거의 방법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동작확인</a:t>
            </a:r>
            <a:r>
              <a:rPr lang="en-US" altLang="ko-KR"/>
              <a:t>, </a:t>
            </a:r>
            <a:r>
              <a:rPr lang="ko-KR" altLang="en-US"/>
              <a:t>고장 감지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해결 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75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node.js</a:t>
            </a:r>
            <a:r>
              <a:rPr lang="ko-KR" altLang="en-US"/>
              <a:t>로 작성한 웹서버를 통해 엘라스틱 서치 에 접근하고</a:t>
            </a:r>
            <a:r>
              <a:rPr lang="en-US" altLang="ko-KR"/>
              <a:t>, </a:t>
            </a:r>
            <a:r>
              <a:rPr lang="ko-KR" altLang="en-US"/>
              <a:t>데이터를 적재</a:t>
            </a:r>
            <a:endParaRPr lang="en-US" altLang="ko-KR"/>
          </a:p>
          <a:p>
            <a:r>
              <a:rPr lang="ko-KR" altLang="en-US"/>
              <a:t>파일 입출력 처리 </a:t>
            </a:r>
            <a:r>
              <a:rPr lang="en-US" altLang="ko-KR"/>
              <a:t>(items, sitemap)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ElasticSearch </a:t>
            </a:r>
            <a:r>
              <a:rPr lang="ko-KR" altLang="en-US"/>
              <a:t>연결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12C545-EF29-4716-B8A5-CCDE6FF42EA1}"/>
              </a:ext>
            </a:extLst>
          </p:cNvPr>
          <p:cNvGrpSpPr/>
          <p:nvPr/>
        </p:nvGrpSpPr>
        <p:grpSpPr>
          <a:xfrm>
            <a:off x="1882697" y="3356992"/>
            <a:ext cx="2808312" cy="2216278"/>
            <a:chOff x="1331640" y="3429000"/>
            <a:chExt cx="2808312" cy="221627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2005AD3-CB9D-42BA-9BF4-A87F26C9020D}"/>
                </a:ext>
              </a:extLst>
            </p:cNvPr>
            <p:cNvSpPr/>
            <p:nvPr/>
          </p:nvSpPr>
          <p:spPr>
            <a:xfrm>
              <a:off x="1331640" y="3629054"/>
              <a:ext cx="2808312" cy="2016224"/>
            </a:xfrm>
            <a:prstGeom prst="roundRect">
              <a:avLst>
                <a:gd name="adj" fmla="val 9423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3812804F-BC66-49C0-8295-13B2EFCF458F}"/>
                </a:ext>
              </a:extLst>
            </p:cNvPr>
            <p:cNvSpPr/>
            <p:nvPr/>
          </p:nvSpPr>
          <p:spPr>
            <a:xfrm>
              <a:off x="1503937" y="4474561"/>
              <a:ext cx="2448272" cy="340519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openHAB</a:t>
              </a: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1346C31-396D-44F2-B699-B871EE1397CB}"/>
                </a:ext>
              </a:extLst>
            </p:cNvPr>
            <p:cNvSpPr/>
            <p:nvPr/>
          </p:nvSpPr>
          <p:spPr>
            <a:xfrm>
              <a:off x="1619672" y="3429000"/>
              <a:ext cx="1368152" cy="40011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odroid</a:t>
              </a: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0312C9C-63FD-406D-A20F-532AC5C25C6F}"/>
                </a:ext>
              </a:extLst>
            </p:cNvPr>
            <p:cNvSpPr/>
            <p:nvPr/>
          </p:nvSpPr>
          <p:spPr>
            <a:xfrm>
              <a:off x="1503937" y="3966678"/>
              <a:ext cx="2448272" cy="340519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400">
                  <a:latin typeface="+mn-ea"/>
                  <a:ea typeface="+mn-ea"/>
                </a:rPr>
                <a:t>mqtt</a:t>
              </a:r>
              <a:r>
                <a:rPr lang="ko-KR" altLang="en-US" sz="1400">
                  <a:latin typeface="+mn-ea"/>
                  <a:ea typeface="+mn-ea"/>
                </a:rPr>
                <a:t> </a:t>
              </a:r>
              <a:r>
                <a:rPr lang="en-US" altLang="ko-KR" sz="1400">
                  <a:latin typeface="+mn-ea"/>
                  <a:ea typeface="+mn-ea"/>
                </a:rPr>
                <a:t>broker</a:t>
              </a:r>
              <a:r>
                <a:rPr lang="ko-KR" altLang="en-US" sz="1400">
                  <a:latin typeface="+mn-ea"/>
                  <a:ea typeface="+mn-ea"/>
                </a:rPr>
                <a:t> </a:t>
              </a:r>
              <a:r>
                <a:rPr lang="en-US" altLang="ko-KR" sz="1400">
                  <a:latin typeface="+mn-ea"/>
                  <a:ea typeface="+mn-ea"/>
                </a:rPr>
                <a:t>(mosquitto)</a:t>
              </a: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D7D6012-30DD-452A-85E1-D72FDB5A409C}"/>
                </a:ext>
              </a:extLst>
            </p:cNvPr>
            <p:cNvSpPr/>
            <p:nvPr/>
          </p:nvSpPr>
          <p:spPr>
            <a:xfrm>
              <a:off x="1503937" y="5031678"/>
              <a:ext cx="2448272" cy="340519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ko-KR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node.js </a:t>
              </a:r>
              <a:r>
                <a:rPr kumimoji="1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웹서버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C47DB4A-4878-4E4D-99B6-DDCC4C2C18DE}"/>
              </a:ext>
            </a:extLst>
          </p:cNvPr>
          <p:cNvGrpSpPr/>
          <p:nvPr/>
        </p:nvGrpSpPr>
        <p:grpSpPr>
          <a:xfrm>
            <a:off x="5508104" y="3816568"/>
            <a:ext cx="1872208" cy="1497180"/>
            <a:chOff x="5436096" y="3429000"/>
            <a:chExt cx="1872208" cy="14971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4F0C33-7302-43B3-BFAD-3EC7E0035CFC}"/>
                </a:ext>
              </a:extLst>
            </p:cNvPr>
            <p:cNvSpPr/>
            <p:nvPr/>
          </p:nvSpPr>
          <p:spPr>
            <a:xfrm>
              <a:off x="5436096" y="3429000"/>
              <a:ext cx="1872208" cy="40011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2000">
                  <a:latin typeface="+mn-ea"/>
                  <a:ea typeface="+mn-ea"/>
                </a:rPr>
                <a:t>ElasticSearch</a:t>
              </a:r>
              <a:endParaRPr kumimoji="1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순서도: 자기 디스크 17">
              <a:extLst>
                <a:ext uri="{FF2B5EF4-FFF2-40B4-BE49-F238E27FC236}">
                  <a16:creationId xmlns:a16="http://schemas.microsoft.com/office/drawing/2014/main" id="{A5686C64-B656-4AE5-B8C0-C56A110BD7E5}"/>
                </a:ext>
              </a:extLst>
            </p:cNvPr>
            <p:cNvSpPr/>
            <p:nvPr/>
          </p:nvSpPr>
          <p:spPr>
            <a:xfrm>
              <a:off x="5868144" y="4005064"/>
              <a:ext cx="936104" cy="921116"/>
            </a:xfrm>
            <a:prstGeom prst="flowChartMagneticDisk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FF875C-9F1A-4EA1-A0AE-B719956506F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279130" y="4743072"/>
            <a:ext cx="0" cy="2165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E859F2-60A8-4B9B-BD52-E16B1A723AB9}"/>
              </a:ext>
            </a:extLst>
          </p:cNvPr>
          <p:cNvCxnSpPr>
            <a:stCxn id="12" idx="3"/>
            <a:endCxn id="18" idx="2"/>
          </p:cNvCxnSpPr>
          <p:nvPr/>
        </p:nvCxnSpPr>
        <p:spPr>
          <a:xfrm flipV="1">
            <a:off x="4503266" y="4853190"/>
            <a:ext cx="1436886" cy="2767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ot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5609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저장소에 추가</a:t>
            </a:r>
            <a:endParaRPr lang="en-US" altLang="ko-KR"/>
          </a:p>
          <a:p>
            <a:pPr lvl="1"/>
            <a:r>
              <a:rPr lang="en-US" altLang="ko-KR"/>
              <a:t>node.js</a:t>
            </a:r>
            <a:r>
              <a:rPr lang="ko-KR" altLang="en-US"/>
              <a:t> </a:t>
            </a:r>
            <a:r>
              <a:rPr lang="en-US" altLang="ko-KR"/>
              <a:t>8.x </a:t>
            </a:r>
            <a:r>
              <a:rPr lang="ko-KR" altLang="en-US"/>
              <a:t>버전대 설치</a:t>
            </a:r>
            <a:endParaRPr lang="en-US" altLang="ko-KR"/>
          </a:p>
          <a:p>
            <a:pPr lvl="1"/>
            <a:r>
              <a:rPr lang="en-US" altLang="ko-KR" sz="1600"/>
              <a:t>$curl -sL https://deb.nodesource.com/setup_8.x | sudo -E bash -</a:t>
            </a:r>
          </a:p>
          <a:p>
            <a:pPr lvl="1"/>
            <a:endParaRPr lang="en-US" altLang="ko-KR" sz="1600"/>
          </a:p>
          <a:p>
            <a:r>
              <a:rPr lang="en-US" altLang="ko-KR"/>
              <a:t>node.js </a:t>
            </a:r>
            <a:r>
              <a:rPr lang="ko-KR" altLang="en-US"/>
              <a:t>와 </a:t>
            </a:r>
            <a:r>
              <a:rPr lang="en-US" altLang="ko-KR"/>
              <a:t>npm </a:t>
            </a:r>
            <a:r>
              <a:rPr lang="ko-KR" altLang="en-US"/>
              <a:t>설치</a:t>
            </a:r>
            <a:endParaRPr lang="en-US" altLang="ko-KR"/>
          </a:p>
          <a:p>
            <a:pPr lvl="1"/>
            <a:r>
              <a:rPr lang="en-US" altLang="ko-KR" sz="1800"/>
              <a:t>$sudo apt-get install nodejs</a:t>
            </a:r>
          </a:p>
          <a:p>
            <a:pPr lvl="1"/>
            <a:r>
              <a:rPr lang="en-US" altLang="ko-KR" sz="1800"/>
              <a:t>$sudo apt-get install npm</a:t>
            </a:r>
          </a:p>
          <a:p>
            <a:pPr lvl="2"/>
            <a:r>
              <a:rPr lang="en-US" altLang="ko-KR" sz="1800"/>
              <a:t>npm : node package modules, </a:t>
            </a:r>
            <a:r>
              <a:rPr lang="ko-KR" altLang="en-US" sz="1800"/>
              <a:t>즉</a:t>
            </a:r>
            <a:r>
              <a:rPr lang="en-US" altLang="ko-KR" sz="1800"/>
              <a:t>, node.js</a:t>
            </a:r>
            <a:r>
              <a:rPr lang="ko-KR" altLang="en-US" sz="1800"/>
              <a:t>에서 사용가능한 모듈들을 패키지화 시켜 모아놓은 것</a:t>
            </a:r>
            <a:r>
              <a:rPr lang="en-US" altLang="ko-KR" sz="1800"/>
              <a:t>. </a:t>
            </a:r>
            <a:r>
              <a:rPr lang="ko-KR" altLang="en-US" sz="1800"/>
              <a:t>필요한 모듈을 간편히 설치해 사용할 수 있다</a:t>
            </a:r>
            <a:r>
              <a:rPr lang="en-US" altLang="ko-KR" sz="1800"/>
              <a:t>.</a:t>
            </a:r>
          </a:p>
          <a:p>
            <a:pPr lvl="1"/>
            <a:r>
              <a:rPr lang="en-US" altLang="ko-KR" sz="1800"/>
              <a:t>$npm</a:t>
            </a:r>
            <a:r>
              <a:rPr lang="ko-KR" altLang="en-US" sz="1800"/>
              <a:t> </a:t>
            </a:r>
            <a:r>
              <a:rPr lang="en-US" altLang="ko-KR" sz="1800"/>
              <a:t>install </a:t>
            </a:r>
            <a:r>
              <a:rPr lang="ko-KR" altLang="en-US" sz="1800"/>
              <a:t>패키지명</a:t>
            </a:r>
            <a:endParaRPr lang="en-US" altLang="ko-KR" sz="1800"/>
          </a:p>
          <a:p>
            <a:pPr lvl="1"/>
            <a:endParaRPr lang="en-US" altLang="ko-KR"/>
          </a:p>
          <a:p>
            <a:r>
              <a:rPr lang="en-US" altLang="ko-KR"/>
              <a:t>node.js </a:t>
            </a:r>
            <a:r>
              <a:rPr lang="ko-KR" altLang="en-US"/>
              <a:t>실행</a:t>
            </a:r>
            <a:endParaRPr lang="en-US" altLang="ko-KR" sz="1800"/>
          </a:p>
          <a:p>
            <a:pPr lvl="1"/>
            <a:r>
              <a:rPr lang="en-US" altLang="ko-KR" sz="1800"/>
              <a:t>$node </a:t>
            </a:r>
            <a:r>
              <a:rPr lang="ko-KR" altLang="en-US" sz="1800"/>
              <a:t>파일명</a:t>
            </a:r>
            <a:endParaRPr lang="en-US" alt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웹서버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4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파일 입출력</a:t>
            </a:r>
            <a:endParaRPr lang="en-US" altLang="ko-KR"/>
          </a:p>
          <a:p>
            <a:pPr lvl="1"/>
            <a:r>
              <a:rPr lang="en-US" altLang="ko-KR"/>
              <a:t>UI</a:t>
            </a:r>
            <a:r>
              <a:rPr lang="ko-KR" altLang="en-US"/>
              <a:t>상에 표시하기 위해서 </a:t>
            </a:r>
            <a:r>
              <a:rPr lang="en-US" altLang="ko-KR"/>
              <a:t>items </a:t>
            </a:r>
            <a:r>
              <a:rPr lang="ko-KR" altLang="en-US"/>
              <a:t>설정파일 및 </a:t>
            </a:r>
            <a:r>
              <a:rPr lang="en-US" altLang="ko-KR"/>
              <a:t>sitemap </a:t>
            </a:r>
            <a:r>
              <a:rPr lang="ko-KR" altLang="en-US"/>
              <a:t>설정파일 추가 </a:t>
            </a:r>
            <a:r>
              <a:rPr lang="en-US" altLang="ko-KR"/>
              <a:t>/ </a:t>
            </a:r>
            <a:r>
              <a:rPr lang="ko-KR" altLang="en-US"/>
              <a:t>수정 필요</a:t>
            </a:r>
            <a:endParaRPr lang="en-US" altLang="ko-KR"/>
          </a:p>
          <a:p>
            <a:pPr lvl="1"/>
            <a:r>
              <a:rPr lang="en-US" altLang="ko-KR"/>
              <a:t>items </a:t>
            </a:r>
            <a:r>
              <a:rPr lang="ko-KR" altLang="en-US"/>
              <a:t>파일 추가 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웹 서버 구동을 위한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모듈 사용</a:t>
            </a:r>
            <a:endParaRPr lang="en-US" altLang="ko-KR"/>
          </a:p>
          <a:p>
            <a:pPr lvl="1"/>
            <a:r>
              <a:rPr lang="ko-KR" altLang="en-US"/>
              <a:t>연결할 </a:t>
            </a:r>
            <a:r>
              <a:rPr lang="en-US" altLang="ko-KR"/>
              <a:t>elasticsearch</a:t>
            </a:r>
          </a:p>
          <a:p>
            <a:pPr marL="457200" lvl="1" indent="0">
              <a:buNone/>
            </a:pPr>
            <a:r>
              <a:rPr lang="ko-KR" altLang="en-US"/>
              <a:t>아이피 주소 정의</a:t>
            </a:r>
            <a:endParaRPr lang="en-US" altLang="ko-KR"/>
          </a:p>
          <a:p>
            <a:pPr lvl="1"/>
            <a:r>
              <a:rPr lang="en-US" altLang="ko-KR"/>
              <a:t>path </a:t>
            </a:r>
            <a:r>
              <a:rPr lang="ko-KR" altLang="en-US"/>
              <a:t>설정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웹서버 파일 작성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5333D6-AF94-4D19-9F6E-7DEC4891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92" y="3071711"/>
            <a:ext cx="38004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0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클라이언트 요청 및 응답</a:t>
            </a:r>
            <a:endParaRPr lang="en-US" altLang="ko-KR"/>
          </a:p>
          <a:p>
            <a:pPr lvl="1"/>
            <a:r>
              <a:rPr lang="ko-KR" altLang="en-US"/>
              <a:t>예시로 센서</a:t>
            </a:r>
            <a:r>
              <a:rPr lang="en-US" altLang="ko-KR"/>
              <a:t>, </a:t>
            </a:r>
            <a:r>
              <a:rPr lang="ko-KR" altLang="en-US"/>
              <a:t>센서명</a:t>
            </a:r>
            <a:r>
              <a:rPr lang="en-US" altLang="ko-KR"/>
              <a:t>, test </a:t>
            </a:r>
            <a:r>
              <a:rPr lang="ko-KR" altLang="en-US"/>
              <a:t>데이터에 관한 </a:t>
            </a:r>
            <a:r>
              <a:rPr lang="en-US" altLang="ko-KR"/>
              <a:t>item</a:t>
            </a:r>
            <a:r>
              <a:rPr lang="ko-KR" altLang="en-US"/>
              <a:t> 생성</a:t>
            </a:r>
            <a:endParaRPr lang="en-US" altLang="ko-KR"/>
          </a:p>
          <a:p>
            <a:pPr lvl="1"/>
            <a:r>
              <a:rPr lang="en-US" altLang="ko-KR"/>
              <a:t>/etc/openhab2/items </a:t>
            </a:r>
            <a:r>
              <a:rPr lang="ko-KR" altLang="en-US"/>
              <a:t>경로 밑에 등록한 센서별로 </a:t>
            </a:r>
            <a:r>
              <a:rPr lang="en-US" altLang="ko-KR"/>
              <a:t>items </a:t>
            </a:r>
            <a:r>
              <a:rPr lang="ko-KR" altLang="en-US"/>
              <a:t>파일 생성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웹서버 </a:t>
            </a:r>
            <a:r>
              <a:rPr lang="en-US" altLang="ko-KR"/>
              <a:t>- </a:t>
            </a:r>
            <a:r>
              <a:rPr lang="ko-KR" altLang="en-US"/>
              <a:t>파일 입출력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521171-6656-4EB2-8D6F-CDF9B451F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61"/>
          <a:stretch/>
        </p:blipFill>
        <p:spPr>
          <a:xfrm>
            <a:off x="1691680" y="2852936"/>
            <a:ext cx="589911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2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544616"/>
          </a:xfrm>
        </p:spPr>
        <p:txBody>
          <a:bodyPr>
            <a:normAutofit/>
          </a:bodyPr>
          <a:lstStyle/>
          <a:p>
            <a:r>
              <a:rPr lang="ko-KR" altLang="en-US"/>
              <a:t>테스트</a:t>
            </a:r>
            <a:endParaRPr lang="en-US" altLang="ko-KR"/>
          </a:p>
          <a:p>
            <a:pPr lvl="1"/>
            <a:r>
              <a:rPr lang="ko-KR" altLang="en-US"/>
              <a:t>작성한 서버 실행</a:t>
            </a:r>
            <a:endParaRPr lang="en-US" altLang="ko-KR"/>
          </a:p>
          <a:p>
            <a:pPr lvl="1"/>
            <a:r>
              <a:rPr lang="en-US" altLang="ko-KR"/>
              <a:t>192.168.1.50:3000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웹서버 </a:t>
            </a:r>
            <a:r>
              <a:rPr lang="en-US" altLang="ko-KR"/>
              <a:t>- </a:t>
            </a:r>
            <a:r>
              <a:rPr lang="ko-KR" altLang="en-US"/>
              <a:t>파일 입출력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2B1DCC-F029-431C-821F-8BA500F94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430"/>
          <a:stretch/>
        </p:blipFill>
        <p:spPr>
          <a:xfrm>
            <a:off x="1403648" y="2780928"/>
            <a:ext cx="709978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7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데이터 구조</a:t>
            </a:r>
            <a:endParaRPr lang="en-US" altLang="ko-KR"/>
          </a:p>
          <a:p>
            <a:pPr lvl="1"/>
            <a:r>
              <a:rPr lang="en-US" altLang="ko-KR"/>
              <a:t>Uid : 16bit, 16</a:t>
            </a:r>
            <a:r>
              <a:rPr lang="ko-KR" altLang="en-US"/>
              <a:t>진법 코드</a:t>
            </a:r>
            <a:endParaRPr lang="en-US" altLang="ko-KR"/>
          </a:p>
          <a:p>
            <a:pPr lvl="1"/>
            <a:r>
              <a:rPr lang="en-US" altLang="ko-KR"/>
              <a:t>Snode : </a:t>
            </a:r>
            <a:r>
              <a:rPr lang="ko-KR" altLang="en-US"/>
              <a:t>센서와 연결되어있는 보드</a:t>
            </a:r>
            <a:endParaRPr lang="en-US" altLang="ko-KR"/>
          </a:p>
          <a:p>
            <a:pPr lvl="1"/>
            <a:r>
              <a:rPr lang="en-US" altLang="ko-KR"/>
              <a:t>time : </a:t>
            </a:r>
            <a:r>
              <a:rPr lang="ko-KR" altLang="en-US"/>
              <a:t>데이터 측정 시간</a:t>
            </a:r>
            <a:endParaRPr lang="en-US" altLang="ko-KR"/>
          </a:p>
          <a:p>
            <a:pPr lvl="1"/>
            <a:r>
              <a:rPr lang="en-US" altLang="ko-KR"/>
              <a:t>Port :  </a:t>
            </a:r>
            <a:r>
              <a:rPr lang="ko-KR" altLang="en-US"/>
              <a:t>센서 타입</a:t>
            </a:r>
            <a:endParaRPr lang="en-US" altLang="ko-KR"/>
          </a:p>
          <a:p>
            <a:pPr lvl="1"/>
            <a:r>
              <a:rPr lang="en-US" altLang="ko-KR"/>
              <a:t>data : </a:t>
            </a:r>
            <a:r>
              <a:rPr lang="ko-KR" altLang="en-US"/>
              <a:t>측정된 수치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토픽 형태</a:t>
            </a:r>
            <a:endParaRPr lang="en-US" altLang="ko-KR"/>
          </a:p>
          <a:p>
            <a:pPr lvl="1"/>
            <a:r>
              <a:rPr lang="en-US" altLang="ko-KR"/>
              <a:t>Uid : 16bit / Odroid ID / Snode</a:t>
            </a:r>
          </a:p>
          <a:p>
            <a:pPr lvl="1"/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농진청 크롤링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687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544616"/>
          </a:xfrm>
        </p:spPr>
        <p:txBody>
          <a:bodyPr>
            <a:normAutofit/>
          </a:bodyPr>
          <a:lstStyle/>
          <a:p>
            <a:r>
              <a:rPr lang="ko-KR" altLang="en-US"/>
              <a:t>테스트</a:t>
            </a:r>
            <a:endParaRPr lang="en-US" altLang="ko-KR"/>
          </a:p>
          <a:p>
            <a:pPr lvl="1"/>
            <a:r>
              <a:rPr lang="en-US" altLang="ko-KR"/>
              <a:t>submit</a:t>
            </a:r>
            <a:r>
              <a:rPr lang="ko-KR" altLang="en-US"/>
              <a:t> 버튼 클릭 후</a:t>
            </a:r>
            <a:r>
              <a:rPr lang="en-US" altLang="ko-KR"/>
              <a:t>, </a:t>
            </a:r>
            <a:r>
              <a:rPr lang="ko-KR" altLang="en-US"/>
              <a:t>센서이름에 맞는 </a:t>
            </a:r>
            <a:r>
              <a:rPr lang="en-US" altLang="ko-KR"/>
              <a:t>items </a:t>
            </a:r>
            <a:r>
              <a:rPr lang="ko-KR" altLang="en-US"/>
              <a:t>파일이 생성되었음을 확인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웹서버 </a:t>
            </a:r>
            <a:r>
              <a:rPr lang="en-US" altLang="ko-KR"/>
              <a:t>- </a:t>
            </a:r>
            <a:r>
              <a:rPr lang="ko-KR" altLang="en-US"/>
              <a:t>파일 입출력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7C803-29CA-45DE-A64A-EA7B0DE04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95"/>
          <a:stretch/>
        </p:blipFill>
        <p:spPr>
          <a:xfrm>
            <a:off x="1115616" y="3284984"/>
            <a:ext cx="2304256" cy="2472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CB5F56-FE46-42EC-AA1A-91FAAF6A83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484" b="66277"/>
          <a:stretch/>
        </p:blipFill>
        <p:spPr>
          <a:xfrm>
            <a:off x="4013555" y="3933056"/>
            <a:ext cx="4346253" cy="134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544616"/>
          </a:xfrm>
        </p:spPr>
        <p:txBody>
          <a:bodyPr>
            <a:normAutofit/>
          </a:bodyPr>
          <a:lstStyle/>
          <a:p>
            <a:r>
              <a:rPr lang="ko-KR" altLang="en-US"/>
              <a:t>클라이언트 요청 및 응답</a:t>
            </a:r>
            <a:endParaRPr lang="en-US" altLang="ko-KR"/>
          </a:p>
          <a:p>
            <a:pPr lvl="1"/>
            <a:r>
              <a:rPr lang="ko-KR" altLang="en-US"/>
              <a:t>예시로 센서</a:t>
            </a:r>
            <a:r>
              <a:rPr lang="en-US" altLang="ko-KR"/>
              <a:t>, </a:t>
            </a:r>
            <a:r>
              <a:rPr lang="ko-KR" altLang="en-US"/>
              <a:t>센서명</a:t>
            </a:r>
            <a:r>
              <a:rPr lang="en-US" altLang="ko-KR"/>
              <a:t>, test </a:t>
            </a:r>
            <a:r>
              <a:rPr lang="ko-KR" altLang="en-US"/>
              <a:t>데이터에 관한 데이터는 이전 슬라이드들과 동일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tests/test/ </a:t>
            </a:r>
            <a:r>
              <a:rPr lang="ko-KR" altLang="en-US"/>
              <a:t>밑에 </a:t>
            </a:r>
            <a:r>
              <a:rPr lang="en-US" altLang="ko-KR"/>
              <a:t>name, test </a:t>
            </a:r>
            <a:r>
              <a:rPr lang="ko-KR" altLang="en-US"/>
              <a:t>값에 관한 데이터 저장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위와 같은 쿼리를 보냄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서버의 </a:t>
            </a:r>
            <a:r>
              <a:rPr lang="en-US" altLang="ko-KR"/>
              <a:t>response</a:t>
            </a:r>
            <a:r>
              <a:rPr lang="ko-KR" altLang="en-US"/>
              <a:t>는 알림 대화상자를 띄워줌</a:t>
            </a:r>
            <a:r>
              <a:rPr lang="en-US" altLang="ko-KR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웹서버 </a:t>
            </a:r>
            <a:r>
              <a:rPr lang="en-US" altLang="ko-KR"/>
              <a:t>- elasticsearch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0700E4-F793-4553-AA03-EFE413254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860"/>
          <a:stretch/>
        </p:blipFill>
        <p:spPr>
          <a:xfrm>
            <a:off x="1743888" y="3068960"/>
            <a:ext cx="616104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테스트</a:t>
            </a:r>
            <a:endParaRPr lang="en-US" altLang="ko-KR"/>
          </a:p>
          <a:p>
            <a:pPr lvl="1"/>
            <a:r>
              <a:rPr lang="en-US" altLang="ko-KR"/>
              <a:t>192.168.1.50:3000 </a:t>
            </a:r>
            <a:r>
              <a:rPr lang="ko-KR" altLang="en-US"/>
              <a:t>접속</a:t>
            </a:r>
            <a:endParaRPr lang="en-US" altLang="ko-KR"/>
          </a:p>
          <a:p>
            <a:pPr lvl="1"/>
            <a:r>
              <a:rPr lang="ko-KR" altLang="en-US"/>
              <a:t>서버 실행 시</a:t>
            </a:r>
            <a:r>
              <a:rPr lang="en-US" altLang="ko-KR"/>
              <a:t>, </a:t>
            </a:r>
            <a:r>
              <a:rPr lang="ko-KR" altLang="en-US"/>
              <a:t>엘라스틱 서치에서 쿼리를 보내 엘라스틱 서치의 데이터를 가져옴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웹서버 </a:t>
            </a:r>
            <a:r>
              <a:rPr lang="en-US" altLang="ko-KR"/>
              <a:t>- elasticsearch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B1F4B-3FCD-4FE3-B2CE-14C541707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1"/>
          <a:stretch/>
        </p:blipFill>
        <p:spPr>
          <a:xfrm>
            <a:off x="1676399" y="2930303"/>
            <a:ext cx="6296025" cy="35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5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테스트</a:t>
            </a:r>
            <a:endParaRPr lang="en-US" altLang="ko-KR"/>
          </a:p>
          <a:p>
            <a:pPr lvl="1"/>
            <a:r>
              <a:rPr lang="ko-KR" altLang="en-US"/>
              <a:t>이전 슬라이드에서의 테스트와 동일한 값을 전송 시</a:t>
            </a:r>
            <a:r>
              <a:rPr lang="en-US" altLang="ko-KR"/>
              <a:t>, </a:t>
            </a:r>
            <a:r>
              <a:rPr lang="ko-KR" altLang="en-US"/>
              <a:t>엘라스틱 서치에 데이터가 저장됨을 확인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node.js </a:t>
            </a:r>
            <a:r>
              <a:rPr lang="ko-KR" altLang="en-US"/>
              <a:t>웹서버 </a:t>
            </a:r>
            <a:r>
              <a:rPr lang="en-US" altLang="ko-KR"/>
              <a:t>- elasticsearch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967797-8DA7-473B-B7CF-62FD0609F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35" r="12032" b="13621"/>
          <a:stretch/>
        </p:blipFill>
        <p:spPr>
          <a:xfrm>
            <a:off x="1172084" y="2450882"/>
            <a:ext cx="7507560" cy="38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07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 sz="2000">
                <a:hlinkClick r:id="rId3"/>
              </a:rPr>
              <a:t>https://community.openhab.org/t/input-field-for-number-free-text-for-openhab-uis/12461/6</a:t>
            </a:r>
            <a:endParaRPr lang="en-US" altLang="ko-KR" sz="2000"/>
          </a:p>
          <a:p>
            <a:pPr lvl="1"/>
            <a:r>
              <a:rPr lang="en-US" altLang="ko-KR" sz="1600"/>
              <a:t>Webview </a:t>
            </a:r>
            <a:r>
              <a:rPr lang="ko-KR" altLang="en-US" sz="1600"/>
              <a:t>해결책</a:t>
            </a:r>
            <a:endParaRPr lang="en-US" altLang="ko-KR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참고 자료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787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ko-KR" altLang="en-US"/>
              <a:t>테스트 토픽으로 오는 데이터를 다른 토픽으로 전송 시에</a:t>
            </a:r>
            <a:r>
              <a:rPr lang="en-US" altLang="ko-KR"/>
              <a:t>, </a:t>
            </a:r>
            <a:r>
              <a:rPr lang="ko-KR" altLang="en-US"/>
              <a:t>임의의 문자열로 보낼 수 있음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다른 토픽으로 전송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E4DFBF-4C04-4C16-A8AB-37597A7D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12" y="2564904"/>
            <a:ext cx="7507103" cy="7920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43C45B-2C78-4521-87E5-4365F1C14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12" y="4036829"/>
            <a:ext cx="3637264" cy="1432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ABBB1-ED5B-4CA2-B0F4-3F04A8ECD0CD}"/>
              </a:ext>
            </a:extLst>
          </p:cNvPr>
          <p:cNvSpPr txBox="1"/>
          <p:nvPr/>
        </p:nvSpPr>
        <p:spPr>
          <a:xfrm>
            <a:off x="1328194" y="2164112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+mn-ea"/>
                <a:ea typeface="+mn-ea"/>
              </a:rPr>
              <a:t>- .items</a:t>
            </a:r>
            <a:r>
              <a:rPr lang="ko-KR" altLang="en-US" sz="1600">
                <a:latin typeface="+mn-ea"/>
                <a:ea typeface="+mn-ea"/>
              </a:rPr>
              <a:t> 파일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44453-9757-4445-98B8-202251C9AA58}"/>
              </a:ext>
            </a:extLst>
          </p:cNvPr>
          <p:cNvSpPr txBox="1"/>
          <p:nvPr/>
        </p:nvSpPr>
        <p:spPr>
          <a:xfrm>
            <a:off x="1328194" y="3543022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+mn-ea"/>
                <a:ea typeface="+mn-ea"/>
              </a:rPr>
              <a:t>- .rules</a:t>
            </a:r>
            <a:r>
              <a:rPr lang="ko-KR" altLang="en-US" sz="1600">
                <a:latin typeface="+mn-ea"/>
                <a:ea typeface="+mn-ea"/>
              </a:rPr>
              <a:t> 파일 설정</a:t>
            </a:r>
          </a:p>
        </p:txBody>
      </p:sp>
    </p:spTree>
    <p:extLst>
      <p:ext uri="{BB962C8B-B14F-4D97-AF65-F5344CB8AC3E}">
        <p14:creationId xmlns:p14="http://schemas.microsoft.com/office/powerpoint/2010/main" val="34765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0104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test/1</a:t>
            </a:r>
            <a:r>
              <a:rPr lang="ko-KR" altLang="en-US"/>
              <a:t> </a:t>
            </a:r>
            <a:r>
              <a:rPr lang="en-US" altLang="ko-KR"/>
              <a:t>-&gt; trans/1</a:t>
            </a:r>
          </a:p>
          <a:p>
            <a:pPr lvl="1"/>
            <a:r>
              <a:rPr lang="en-US" altLang="ko-KR"/>
              <a:t>test/1 </a:t>
            </a:r>
            <a:r>
              <a:rPr lang="ko-KR" altLang="en-US"/>
              <a:t>토픽으로 전송된 데이터는 </a:t>
            </a:r>
            <a:r>
              <a:rPr lang="en-US" altLang="ko-KR"/>
              <a:t>trans/1 </a:t>
            </a:r>
            <a:r>
              <a:rPr lang="ko-KR" altLang="en-US"/>
              <a:t>이라는 토픽으로도 전송 됨</a:t>
            </a:r>
            <a:endParaRPr lang="en-US" altLang="ko-KR"/>
          </a:p>
          <a:p>
            <a:pPr lvl="1"/>
            <a:r>
              <a:rPr lang="ko-KR" altLang="en-US"/>
              <a:t>규칙 설정을 통해 데이터를 가공하여 전송할 수 있음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다른 토픽으로 전송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57B151-AC60-4390-8520-30F37AEE9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03" r="16184"/>
          <a:stretch/>
        </p:blipFill>
        <p:spPr>
          <a:xfrm>
            <a:off x="868113" y="3672951"/>
            <a:ext cx="3672408" cy="11686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6ACE9C-27C6-4A0C-A6D0-E0F2AE012A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650"/>
          <a:stretch/>
        </p:blipFill>
        <p:spPr>
          <a:xfrm>
            <a:off x="4925864" y="3672951"/>
            <a:ext cx="3850481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3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JSONPath </a:t>
            </a:r>
            <a:r>
              <a:rPr lang="ko-KR" altLang="en-US"/>
              <a:t>변환 사용</a:t>
            </a:r>
            <a:endParaRPr lang="en-US" altLang="ko-KR"/>
          </a:p>
          <a:p>
            <a:pPr lvl="1"/>
            <a:r>
              <a:rPr lang="en-US" altLang="ko-KR"/>
              <a:t>rule</a:t>
            </a:r>
            <a:r>
              <a:rPr lang="ko-KR" altLang="en-US"/>
              <a:t> 작성시 </a:t>
            </a:r>
            <a:r>
              <a:rPr lang="en-US" altLang="ko-KR"/>
              <a:t>transform </a:t>
            </a:r>
            <a:r>
              <a:rPr lang="ko-KR" altLang="en-US"/>
              <a:t>키워드를 통해 사용</a:t>
            </a:r>
            <a:endParaRPr lang="en-US" altLang="ko-KR"/>
          </a:p>
          <a:p>
            <a:pPr lvl="1"/>
            <a:r>
              <a:rPr lang="en-US" altLang="ko-KR"/>
              <a:t>JSON </a:t>
            </a:r>
            <a:r>
              <a:rPr lang="ko-KR" altLang="en-US"/>
              <a:t>형식으로 오는 데이터를 키값으로 분류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/>
              <a:t>JSON </a:t>
            </a:r>
            <a:r>
              <a:rPr lang="ko-KR" altLang="en-US"/>
              <a:t>데이터 파싱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69C2E-F0CE-47CB-88D6-24CB8BE88AC6}"/>
              </a:ext>
            </a:extLst>
          </p:cNvPr>
          <p:cNvSpPr txBox="1"/>
          <p:nvPr/>
        </p:nvSpPr>
        <p:spPr>
          <a:xfrm>
            <a:off x="1132535" y="2708920"/>
            <a:ext cx="7383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+mn-ea"/>
                <a:ea typeface="+mn-ea"/>
              </a:rPr>
              <a:t>transform(“</a:t>
            </a:r>
            <a:r>
              <a:rPr lang="ko-KR" altLang="en-US" sz="2000">
                <a:latin typeface="+mn-ea"/>
                <a:ea typeface="+mn-ea"/>
              </a:rPr>
              <a:t>사용 할 변환“</a:t>
            </a:r>
            <a:r>
              <a:rPr lang="en-US" altLang="ko-KR" sz="2000">
                <a:latin typeface="+mn-ea"/>
                <a:ea typeface="+mn-ea"/>
              </a:rPr>
              <a:t>, </a:t>
            </a:r>
            <a:r>
              <a:rPr lang="ko-KR" altLang="en-US" sz="2000">
                <a:latin typeface="+mn-ea"/>
                <a:ea typeface="+mn-ea"/>
              </a:rPr>
              <a:t>적용할 변환식</a:t>
            </a:r>
            <a:r>
              <a:rPr lang="en-US" altLang="ko-KR" sz="2000">
                <a:latin typeface="+mn-ea"/>
                <a:ea typeface="+mn-ea"/>
              </a:rPr>
              <a:t>, </a:t>
            </a:r>
            <a:r>
              <a:rPr lang="ko-KR" altLang="en-US" sz="2000">
                <a:latin typeface="+mn-ea"/>
                <a:ea typeface="+mn-ea"/>
              </a:rPr>
              <a:t>변환시킬 데이터 </a:t>
            </a:r>
            <a:r>
              <a:rPr lang="en-US" altLang="ko-KR" sz="2000">
                <a:latin typeface="+mn-ea"/>
                <a:ea typeface="+mn-ea"/>
              </a:rPr>
              <a:t>)</a:t>
            </a:r>
            <a:endParaRPr lang="ko-KR" altLang="en-US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86DDF1-7DAD-4AD5-88F8-949425C80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11532"/>
            <a:ext cx="6539274" cy="1184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D1A9B-393B-432E-901F-342B78C83082}"/>
              </a:ext>
            </a:extLst>
          </p:cNvPr>
          <p:cNvSpPr txBox="1"/>
          <p:nvPr/>
        </p:nvSpPr>
        <p:spPr>
          <a:xfrm>
            <a:off x="2987824" y="5301208"/>
            <a:ext cx="3268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>
                <a:latin typeface="+mn-ea"/>
                <a:ea typeface="+mn-ea"/>
              </a:rPr>
              <a:t>&lt; </a:t>
            </a:r>
            <a:r>
              <a:rPr lang="ko-KR" altLang="en-US" sz="1600">
                <a:latin typeface="+mn-ea"/>
                <a:ea typeface="+mn-ea"/>
              </a:rPr>
              <a:t>그림 </a:t>
            </a:r>
            <a:r>
              <a:rPr lang="en-US" altLang="ko-KR" sz="1600">
                <a:latin typeface="+mn-ea"/>
                <a:ea typeface="+mn-ea"/>
              </a:rPr>
              <a:t>&gt; JSON</a:t>
            </a:r>
            <a:r>
              <a:rPr lang="ko-KR" altLang="en-US" sz="1600">
                <a:latin typeface="+mn-ea"/>
                <a:ea typeface="+mn-ea"/>
              </a:rPr>
              <a:t> 형태의 데이터 분할</a:t>
            </a:r>
          </a:p>
        </p:txBody>
      </p:sp>
    </p:spTree>
    <p:extLst>
      <p:ext uri="{BB962C8B-B14F-4D97-AF65-F5344CB8AC3E}">
        <p14:creationId xmlns:p14="http://schemas.microsoft.com/office/powerpoint/2010/main" val="233457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rule</a:t>
            </a:r>
            <a:r>
              <a:rPr lang="ko-KR" altLang="en-US"/>
              <a:t>을 통해 </a:t>
            </a:r>
            <a:r>
              <a:rPr lang="en-US" altLang="ko-KR"/>
              <a:t>JSON </a:t>
            </a:r>
            <a:r>
              <a:rPr lang="ko-KR" altLang="en-US"/>
              <a:t>데이터를 잘라서 각 아이템 항목에 업데이트 시킴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농진청 데이터 </a:t>
            </a:r>
            <a:r>
              <a:rPr lang="en-US" altLang="ko-KR"/>
              <a:t>: </a:t>
            </a:r>
            <a:r>
              <a:rPr lang="ko-KR" altLang="en-US"/>
              <a:t>규칙작성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8C3950-E459-4864-A033-6B0A664F7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132856"/>
            <a:ext cx="5616624" cy="39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openHAB</a:t>
            </a:r>
            <a:r>
              <a:rPr lang="ko-KR" altLang="en-US"/>
              <a:t>는 텍스트박스를 제공하고 있지않다</a:t>
            </a:r>
            <a:r>
              <a:rPr lang="en-US" altLang="ko-KR"/>
              <a:t>.\</a:t>
            </a:r>
          </a:p>
          <a:p>
            <a:endParaRPr lang="en-US" altLang="ko-KR"/>
          </a:p>
          <a:p>
            <a:r>
              <a:rPr lang="en-US" altLang="ko-KR"/>
              <a:t>Webview </a:t>
            </a:r>
          </a:p>
          <a:p>
            <a:pPr lvl="1"/>
            <a:r>
              <a:rPr lang="en-US" altLang="ko-KR"/>
              <a:t>sitemap</a:t>
            </a:r>
            <a:r>
              <a:rPr lang="ko-KR" altLang="en-US"/>
              <a:t>에서 특정 </a:t>
            </a:r>
            <a:r>
              <a:rPr lang="en-US" altLang="ko-KR"/>
              <a:t>url</a:t>
            </a:r>
            <a:r>
              <a:rPr lang="ko-KR" altLang="en-US"/>
              <a:t>을 </a:t>
            </a:r>
            <a:r>
              <a:rPr lang="en-US" altLang="ko-KR"/>
              <a:t>UI</a:t>
            </a:r>
            <a:r>
              <a:rPr lang="ko-KR" altLang="en-US"/>
              <a:t>상에 출력할 수 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html</a:t>
            </a:r>
            <a:r>
              <a:rPr lang="ko-KR" altLang="en-US"/>
              <a:t>의 텍스트 박스를 사용하여 </a:t>
            </a:r>
            <a:r>
              <a:rPr lang="en-US" altLang="ko-KR"/>
              <a:t>item </a:t>
            </a:r>
            <a:r>
              <a:rPr lang="ko-KR" altLang="en-US"/>
              <a:t>값 수정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 정보 수정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27BC68-8340-4DC2-B8B9-27E8825B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5" y="3684746"/>
            <a:ext cx="4581266" cy="2376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AA800-45FF-4699-B722-728B46C0FBA8}"/>
              </a:ext>
            </a:extLst>
          </p:cNvPr>
          <p:cNvSpPr txBox="1"/>
          <p:nvPr/>
        </p:nvSpPr>
        <p:spPr>
          <a:xfrm>
            <a:off x="2697807" y="6010443"/>
            <a:ext cx="3865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+mn-ea"/>
                <a:ea typeface="+mn-ea"/>
              </a:rPr>
              <a:t>&lt; </a:t>
            </a:r>
            <a:r>
              <a:rPr lang="ko-KR" altLang="en-US" sz="1600">
                <a:latin typeface="+mn-ea"/>
                <a:ea typeface="+mn-ea"/>
              </a:rPr>
              <a:t>그림 </a:t>
            </a:r>
            <a:r>
              <a:rPr lang="en-US" altLang="ko-KR" sz="1600">
                <a:latin typeface="+mn-ea"/>
                <a:ea typeface="+mn-ea"/>
              </a:rPr>
              <a:t>&gt; </a:t>
            </a:r>
            <a:r>
              <a:rPr lang="ko-KR" altLang="en-US" sz="1600">
                <a:latin typeface="+mn-ea"/>
                <a:ea typeface="+mn-ea"/>
              </a:rPr>
              <a:t>사이트 맵 상에 </a:t>
            </a:r>
            <a:r>
              <a:rPr lang="en-US" altLang="ko-KR" sz="1600">
                <a:latin typeface="+mn-ea"/>
                <a:ea typeface="+mn-ea"/>
              </a:rPr>
              <a:t>HTML </a:t>
            </a:r>
            <a:r>
              <a:rPr lang="ko-KR" altLang="en-US" sz="1600">
                <a:latin typeface="+mn-ea"/>
                <a:ea typeface="+mn-ea"/>
              </a:rPr>
              <a:t>파일 출력</a:t>
            </a:r>
          </a:p>
        </p:txBody>
      </p:sp>
    </p:spTree>
    <p:extLst>
      <p:ext uri="{BB962C8B-B14F-4D97-AF65-F5344CB8AC3E}">
        <p14:creationId xmlns:p14="http://schemas.microsoft.com/office/powerpoint/2010/main" val="269720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html </a:t>
            </a:r>
            <a:r>
              <a:rPr lang="ko-KR" altLang="en-US"/>
              <a:t>파일 작성</a:t>
            </a:r>
            <a:endParaRPr lang="en-US" altLang="ko-KR"/>
          </a:p>
          <a:p>
            <a:pPr lvl="1"/>
            <a:r>
              <a:rPr lang="ko-KR" altLang="en-US"/>
              <a:t>경로 </a:t>
            </a:r>
            <a:r>
              <a:rPr lang="en-US" altLang="ko-KR"/>
              <a:t>: /etc/openhab2/html</a:t>
            </a:r>
          </a:p>
          <a:p>
            <a:r>
              <a:rPr lang="en-US" altLang="ko-KR"/>
              <a:t>sitemap</a:t>
            </a:r>
            <a:r>
              <a:rPr lang="ko-KR" altLang="en-US"/>
              <a:t>에 등록</a:t>
            </a:r>
            <a:endParaRPr lang="en-US" altLang="ko-KR"/>
          </a:p>
          <a:p>
            <a:pPr lvl="1"/>
            <a:r>
              <a:rPr lang="ko-KR" altLang="en-US"/>
              <a:t>작성 양식 </a:t>
            </a:r>
            <a:r>
              <a:rPr lang="en-US" altLang="ko-KR"/>
              <a:t>: Webview url=“”height=10 </a:t>
            </a:r>
          </a:p>
          <a:p>
            <a:pPr lvl="1"/>
            <a:r>
              <a:rPr lang="ko-KR" altLang="en-US"/>
              <a:t>단</a:t>
            </a:r>
            <a:r>
              <a:rPr lang="en-US" altLang="ko-KR"/>
              <a:t>, url </a:t>
            </a:r>
            <a:r>
              <a:rPr lang="ko-KR" altLang="en-US"/>
              <a:t>경로는 </a:t>
            </a:r>
            <a:r>
              <a:rPr lang="en-US" altLang="ko-KR"/>
              <a:t>ip:8080/static/___.html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 정보 수정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AA800-45FF-4699-B722-728B46C0FBA8}"/>
              </a:ext>
            </a:extLst>
          </p:cNvPr>
          <p:cNvSpPr txBox="1"/>
          <p:nvPr/>
        </p:nvSpPr>
        <p:spPr>
          <a:xfrm>
            <a:off x="3266074" y="5229200"/>
            <a:ext cx="2728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+mn-ea"/>
                <a:ea typeface="+mn-ea"/>
              </a:rPr>
              <a:t>&lt; </a:t>
            </a:r>
            <a:r>
              <a:rPr lang="ko-KR" altLang="en-US" sz="1600">
                <a:latin typeface="+mn-ea"/>
                <a:ea typeface="+mn-ea"/>
              </a:rPr>
              <a:t>그림 </a:t>
            </a:r>
            <a:r>
              <a:rPr lang="en-US" altLang="ko-KR" sz="1600">
                <a:latin typeface="+mn-ea"/>
                <a:ea typeface="+mn-ea"/>
              </a:rPr>
              <a:t>&gt; sitemap </a:t>
            </a:r>
            <a:r>
              <a:rPr lang="ko-KR" altLang="en-US" sz="1600">
                <a:latin typeface="+mn-ea"/>
                <a:ea typeface="+mn-ea"/>
              </a:rPr>
              <a:t>작성 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08A5B-C6FF-48D4-896D-E1777D64F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61" y="3785052"/>
            <a:ext cx="7417606" cy="123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1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37" y="1052736"/>
            <a:ext cx="8055254" cy="5245693"/>
          </a:xfrm>
        </p:spPr>
        <p:txBody>
          <a:bodyPr>
            <a:normAutofit/>
          </a:bodyPr>
          <a:lstStyle/>
          <a:p>
            <a:r>
              <a:rPr lang="en-US" altLang="ko-KR"/>
              <a:t>html </a:t>
            </a:r>
            <a:r>
              <a:rPr lang="ko-KR" altLang="en-US"/>
              <a:t>파일 코드</a:t>
            </a: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센서 정보 수정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28828-E6C9-47B2-88C9-F566AF8D964E}"/>
              </a:ext>
            </a:extLst>
          </p:cNvPr>
          <p:cNvSpPr txBox="1"/>
          <p:nvPr/>
        </p:nvSpPr>
        <p:spPr>
          <a:xfrm>
            <a:off x="901576" y="1700808"/>
            <a:ext cx="793678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html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language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="JavaScript"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1400" u="sng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altLang="ko-KR" sz="1400" u="sng">
                <a:latin typeface="Consolas" panose="020B0609020204030204" pitchFamily="49" charset="0"/>
                <a:cs typeface="Calibri" panose="020F0502020204030204" pitchFamily="34" charset="0"/>
              </a:rPr>
              <a:t> openhabIP = "192.168.1.50:8080"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function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resetInput(id)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document.getElementById(id).value = ""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function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httpPut(theUrl, theValue){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xmlHttp = new XMLHttpRequest();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xmlHttp.open("PUT", theUrl, true);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xmlHttp.send(theValue)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function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sendUNValue() {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altLang="ko-KR" sz="1400" u="sng">
                <a:latin typeface="Consolas" panose="020B0609020204030204" pitchFamily="49" charset="0"/>
                <a:cs typeface="Calibri" panose="020F0502020204030204" pitchFamily="34" charset="0"/>
              </a:rPr>
              <a:t>url = "http://" + openhabIP + "/rest/items/temp_name/state"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httpPut(url,document.getElementById("send").value)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    resetInput("send")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&lt;/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script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body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onSubmit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="return false"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&lt;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h2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  <a:r>
              <a:rPr lang="ko-KR" altLang="en-US" sz="1400">
                <a:latin typeface="Consolas" panose="020B0609020204030204" pitchFamily="49" charset="0"/>
                <a:cs typeface="Calibri" panose="020F0502020204030204" pitchFamily="34" charset="0"/>
              </a:rPr>
              <a:t>센서이름 수정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&lt;/h2&gt;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&lt;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input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name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="textInput"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id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="send"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type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="text"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  &lt;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input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name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="input"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id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="send_data"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type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="submit"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onClick</a:t>
            </a:r>
            <a:r>
              <a:rPr lang="en-US" altLang="ko-KR" sz="140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="sendUNValue()"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&lt;/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body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&lt;/</a:t>
            </a:r>
            <a:r>
              <a:rPr lang="en-US" altLang="ko-KR" sz="1400">
                <a:solidFill>
                  <a:srgbClr val="8E8E8E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html</a:t>
            </a:r>
            <a:r>
              <a:rPr lang="en-US" altLang="ko-KR" sz="1400">
                <a:latin typeface="Consolas" panose="020B0609020204030204" pitchFamily="49" charset="0"/>
                <a:cs typeface="Calibri" panose="020F0502020204030204" pitchFamily="34" charset="0"/>
              </a:rPr>
              <a:t>&gt;</a:t>
            </a:r>
          </a:p>
          <a:p>
            <a:endParaRPr lang="ko-KR" altLang="en-US" sz="1400"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550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chemeClr val="tx1"/>
          </a:solidFill>
          <a:prstDash val="solid"/>
          <a:rou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+mn-ea"/>
            <a:ea typeface="+mn-ea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rgbClr val="FF0000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11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16179</TotalTime>
  <Words>965</Words>
  <Application>Microsoft Office PowerPoint</Application>
  <PresentationFormat>화면 슬라이드 쇼(4:3)</PresentationFormat>
  <Paragraphs>203</Paragraphs>
  <Slides>25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HY헤드라인M</vt:lpstr>
      <vt:lpstr>굴림</vt:lpstr>
      <vt:lpstr>맑은 고딕</vt:lpstr>
      <vt:lpstr>Arial</vt:lpstr>
      <vt:lpstr>Calibri</vt:lpstr>
      <vt:lpstr>Consolas</vt:lpstr>
      <vt:lpstr>Times New Roman</vt:lpstr>
      <vt:lpstr>Wingdings</vt:lpstr>
      <vt:lpstr>Default Theme</vt:lpstr>
      <vt:lpstr>OpenHAB - elasticsearch</vt:lpstr>
      <vt:lpstr>농진청 크롤링 데이터</vt:lpstr>
      <vt:lpstr>다른 토픽으로 전송</vt:lpstr>
      <vt:lpstr>다른 토픽으로 전송</vt:lpstr>
      <vt:lpstr>JSON 데이터 파싱</vt:lpstr>
      <vt:lpstr>농진청 데이터 : 규칙작성</vt:lpstr>
      <vt:lpstr>센서 정보 수정</vt:lpstr>
      <vt:lpstr>센서 정보 수정</vt:lpstr>
      <vt:lpstr>센서 정보 수정</vt:lpstr>
      <vt:lpstr>센서 정보 수정</vt:lpstr>
      <vt:lpstr>센서 정보 수정</vt:lpstr>
      <vt:lpstr>테스트</vt:lpstr>
      <vt:lpstr>테스트</vt:lpstr>
      <vt:lpstr>해결 과제</vt:lpstr>
      <vt:lpstr>ElasticSearch 연결</vt:lpstr>
      <vt:lpstr>node.js 웹서버</vt:lpstr>
      <vt:lpstr>node.js 웹서버 파일 작성</vt:lpstr>
      <vt:lpstr>node.js 웹서버 - 파일 입출력</vt:lpstr>
      <vt:lpstr>node.js 웹서버 - 파일 입출력</vt:lpstr>
      <vt:lpstr>node.js 웹서버 - 파일 입출력</vt:lpstr>
      <vt:lpstr>node.js 웹서버 - elasticsearch</vt:lpstr>
      <vt:lpstr>node.js 웹서버 - elasticsearch</vt:lpstr>
      <vt:lpstr>node.js 웹서버 - elasticsearch</vt:lpstr>
      <vt:lpstr>참고 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771</cp:revision>
  <cp:lastPrinted>2018-02-06T05:58:27Z</cp:lastPrinted>
  <dcterms:created xsi:type="dcterms:W3CDTF">2013-09-09T21:16:08Z</dcterms:created>
  <dcterms:modified xsi:type="dcterms:W3CDTF">2018-06-27T17:44:58Z</dcterms:modified>
</cp:coreProperties>
</file>