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475" r:id="rId3"/>
    <p:sldId id="478" r:id="rId4"/>
    <p:sldId id="476" r:id="rId5"/>
    <p:sldId id="477" r:id="rId6"/>
    <p:sldId id="479" r:id="rId7"/>
    <p:sldId id="393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E8E8E"/>
    <a:srgbClr val="0000FF"/>
    <a:srgbClr val="FFFF99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9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0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0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9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구조도 수정 </a:t>
            </a:r>
            <a:r>
              <a:rPr lang="en-US" altLang="ko-KR"/>
              <a:t>/ </a:t>
            </a:r>
            <a:r>
              <a:rPr lang="ko-KR" altLang="en-US"/>
              <a:t>테스트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18.07.23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 lnSpcReduction="10000"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z="2000"/>
              <a:t>수정된 부분</a:t>
            </a:r>
            <a:endParaRPr lang="en-US" altLang="ko-KR" sz="2000"/>
          </a:p>
          <a:p>
            <a:pPr lvl="1"/>
            <a:r>
              <a:rPr lang="en-US" altLang="ko-KR" sz="1900"/>
              <a:t>IoTclient </a:t>
            </a:r>
            <a:r>
              <a:rPr lang="ko-KR" altLang="en-US" sz="1900"/>
              <a:t>→ </a:t>
            </a:r>
            <a:r>
              <a:rPr lang="en-US" altLang="ko-KR" sz="1900"/>
              <a:t>Device</a:t>
            </a:r>
          </a:p>
          <a:p>
            <a:pPr lvl="1"/>
            <a:r>
              <a:rPr lang="ko-KR" altLang="en-US" sz="1900"/>
              <a:t>크롤링 → </a:t>
            </a:r>
            <a:r>
              <a:rPr lang="en-US" altLang="ko-KR" sz="1900"/>
              <a:t>IoT Device </a:t>
            </a:r>
            <a:r>
              <a:rPr lang="ko-KR" altLang="en-US" sz="1900"/>
              <a:t>→ 가상 </a:t>
            </a:r>
            <a:r>
              <a:rPr lang="en-US" altLang="ko-KR" sz="1900"/>
              <a:t>Device</a:t>
            </a:r>
          </a:p>
          <a:p>
            <a:pPr lvl="1"/>
            <a:r>
              <a:rPr lang="ko-KR" altLang="en-US" sz="1900"/>
              <a:t>메타데이터 캐싱 프로그램 → </a:t>
            </a:r>
            <a:r>
              <a:rPr lang="en-US" altLang="ko-KR" sz="1900"/>
              <a:t>Manager Agent</a:t>
            </a:r>
          </a:p>
          <a:p>
            <a:pPr lvl="1"/>
            <a:r>
              <a:rPr lang="en-US" altLang="ko-KR" sz="1900"/>
              <a:t>ElasticSearch </a:t>
            </a:r>
            <a:r>
              <a:rPr lang="ko-KR" altLang="en-US" sz="1900"/>
              <a:t>→ </a:t>
            </a:r>
            <a:r>
              <a:rPr lang="en-US" altLang="ko-KR" sz="1900"/>
              <a:t>Device Manager</a:t>
            </a:r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전체 구조도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9226E1-F214-4EE8-AD6B-C5E6CFE48007}"/>
              </a:ext>
            </a:extLst>
          </p:cNvPr>
          <p:cNvGrpSpPr/>
          <p:nvPr/>
        </p:nvGrpSpPr>
        <p:grpSpPr>
          <a:xfrm>
            <a:off x="653371" y="1196752"/>
            <a:ext cx="8239804" cy="3585310"/>
            <a:chOff x="653202" y="1736030"/>
            <a:chExt cx="8239804" cy="3585310"/>
          </a:xfrm>
        </p:grpSpPr>
        <p:sp>
          <p:nvSpPr>
            <p:cNvPr id="6" name="모서리가 둥근 직사각형 14">
              <a:extLst>
                <a:ext uri="{FF2B5EF4-FFF2-40B4-BE49-F238E27FC236}">
                  <a16:creationId xmlns:a16="http://schemas.microsoft.com/office/drawing/2014/main" id="{E8358291-4F6C-4066-8BEB-B7EE1E78F5D4}"/>
                </a:ext>
              </a:extLst>
            </p:cNvPr>
            <p:cNvSpPr/>
            <p:nvPr/>
          </p:nvSpPr>
          <p:spPr bwMode="auto">
            <a:xfrm>
              <a:off x="3310696" y="1889695"/>
              <a:ext cx="1476736" cy="3304287"/>
            </a:xfrm>
            <a:prstGeom prst="roundRect">
              <a:avLst>
                <a:gd name="adj" fmla="val 8692"/>
              </a:avLst>
            </a:prstGeom>
            <a:solidFill>
              <a:srgbClr val="FAEBA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1746FC-05E8-42A9-8C93-2C36E1655599}"/>
                </a:ext>
              </a:extLst>
            </p:cNvPr>
            <p:cNvSpPr txBox="1"/>
            <p:nvPr/>
          </p:nvSpPr>
          <p:spPr>
            <a:xfrm>
              <a:off x="3466931" y="2208131"/>
              <a:ext cx="1152559" cy="523220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LoRa</a:t>
              </a:r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MQTT</a:t>
              </a:r>
            </a:p>
            <a:p>
              <a:pPr algn="ctr"/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브로커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19698F-9B29-4CFB-83A0-15776AD1E76B}"/>
                </a:ext>
              </a:extLst>
            </p:cNvPr>
            <p:cNvSpPr txBox="1"/>
            <p:nvPr/>
          </p:nvSpPr>
          <p:spPr>
            <a:xfrm>
              <a:off x="3462921" y="2976354"/>
              <a:ext cx="1160574" cy="492443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MQTT Proxy</a:t>
              </a:r>
            </a:p>
            <a:p>
              <a:pPr algn="ctr"/>
              <a:r>
                <a:rPr lang="en-US" altLang="ko-KR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토픽 변환</a:t>
              </a:r>
              <a:r>
                <a:rPr lang="en-US" altLang="ko-KR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C590B5-FB34-4494-B4FA-054451ABAF7D}"/>
                </a:ext>
              </a:extLst>
            </p:cNvPr>
            <p:cNvSpPr txBox="1"/>
            <p:nvPr/>
          </p:nvSpPr>
          <p:spPr>
            <a:xfrm>
              <a:off x="3459681" y="4625943"/>
              <a:ext cx="1156569" cy="307777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openHAB2</a:t>
              </a:r>
            </a:p>
          </p:txBody>
        </p:sp>
        <p:sp>
          <p:nvSpPr>
            <p:cNvPr id="11" name="모서리가 둥근 직사각형 17">
              <a:extLst>
                <a:ext uri="{FF2B5EF4-FFF2-40B4-BE49-F238E27FC236}">
                  <a16:creationId xmlns:a16="http://schemas.microsoft.com/office/drawing/2014/main" id="{3680890F-242B-4C9A-8A28-C3BF93E9BF66}"/>
                </a:ext>
              </a:extLst>
            </p:cNvPr>
            <p:cNvSpPr/>
            <p:nvPr/>
          </p:nvSpPr>
          <p:spPr bwMode="auto">
            <a:xfrm>
              <a:off x="6317086" y="2282502"/>
              <a:ext cx="1395037" cy="387191"/>
            </a:xfrm>
            <a:prstGeom prst="roundRect">
              <a:avLst>
                <a:gd name="adj" fmla="val 8692"/>
              </a:avLst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RabbitMQ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모서리가 둥근 직사각형 22">
              <a:extLst>
                <a:ext uri="{FF2B5EF4-FFF2-40B4-BE49-F238E27FC236}">
                  <a16:creationId xmlns:a16="http://schemas.microsoft.com/office/drawing/2014/main" id="{C05DDE00-BD65-464A-95FD-EBE2EC2BBB4C}"/>
                </a:ext>
              </a:extLst>
            </p:cNvPr>
            <p:cNvSpPr/>
            <p:nvPr/>
          </p:nvSpPr>
          <p:spPr bwMode="auto">
            <a:xfrm>
              <a:off x="6317086" y="3137181"/>
              <a:ext cx="1405406" cy="838914"/>
            </a:xfrm>
            <a:prstGeom prst="roundRect">
              <a:avLst>
                <a:gd name="adj" fmla="val 8692"/>
              </a:avLst>
            </a:prstGeom>
            <a:solidFill>
              <a:srgbClr val="CCE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Device Manager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(ElasticSearch)</a:t>
              </a:r>
              <a:endPara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638130-2273-4B82-8DA3-7654BD00B688}"/>
                </a:ext>
              </a:extLst>
            </p:cNvPr>
            <p:cNvSpPr txBox="1"/>
            <p:nvPr/>
          </p:nvSpPr>
          <p:spPr>
            <a:xfrm>
              <a:off x="8003035" y="2322210"/>
              <a:ext cx="889971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스파크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4075B-5F4B-4E02-8D3D-FFB0E3B5E936}"/>
                </a:ext>
              </a:extLst>
            </p:cNvPr>
            <p:cNvSpPr txBox="1"/>
            <p:nvPr/>
          </p:nvSpPr>
          <p:spPr>
            <a:xfrm>
              <a:off x="8003035" y="3402748"/>
              <a:ext cx="889971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Hbase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0FDD9C-1F1E-46A8-AD5F-7EF19A39161F}"/>
                </a:ext>
              </a:extLst>
            </p:cNvPr>
            <p:cNvSpPr txBox="1"/>
            <p:nvPr/>
          </p:nvSpPr>
          <p:spPr>
            <a:xfrm>
              <a:off x="6409844" y="4472054"/>
              <a:ext cx="118243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웹 클라이언트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309D9F-1E59-4D56-B055-7C9E3BB0BD3F}"/>
                </a:ext>
              </a:extLst>
            </p:cNvPr>
            <p:cNvSpPr txBox="1"/>
            <p:nvPr/>
          </p:nvSpPr>
          <p:spPr>
            <a:xfrm>
              <a:off x="1940122" y="2239995"/>
              <a:ext cx="9027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LoRa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게이트웨이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4E1D7-9040-42A4-B9E3-C5F5401B0519}"/>
                </a:ext>
              </a:extLst>
            </p:cNvPr>
            <p:cNvSpPr txBox="1"/>
            <p:nvPr/>
          </p:nvSpPr>
          <p:spPr>
            <a:xfrm>
              <a:off x="5078526" y="2220573"/>
              <a:ext cx="75835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MQTT</a:t>
              </a:r>
            </a:p>
            <a:p>
              <a:pPr algn="ctr"/>
              <a:r>
                <a:rPr lang="ko-KR" altLang="en-US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브릿지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DFA8A4F-827F-41AA-B6BB-34CF88058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56" y="3468797"/>
              <a:ext cx="0" cy="4567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9" name="모서리가 둥근 직사각형 3">
              <a:extLst>
                <a:ext uri="{FF2B5EF4-FFF2-40B4-BE49-F238E27FC236}">
                  <a16:creationId xmlns:a16="http://schemas.microsoft.com/office/drawing/2014/main" id="{1BC14F1F-E91D-4226-85BE-FBAC3F647C3C}"/>
                </a:ext>
              </a:extLst>
            </p:cNvPr>
            <p:cNvSpPr/>
            <p:nvPr/>
          </p:nvSpPr>
          <p:spPr bwMode="auto">
            <a:xfrm>
              <a:off x="653202" y="2233343"/>
              <a:ext cx="886532" cy="485239"/>
            </a:xfrm>
            <a:prstGeom prst="roundRect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u="sng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Device</a:t>
              </a:r>
            </a:p>
            <a:p>
              <a:pPr algn="ctr"/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센서</a:t>
              </a:r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모서리가 둥근 직사각형 39">
              <a:extLst>
                <a:ext uri="{FF2B5EF4-FFF2-40B4-BE49-F238E27FC236}">
                  <a16:creationId xmlns:a16="http://schemas.microsoft.com/office/drawing/2014/main" id="{C813BDD3-D8E2-48B4-B689-C478D091FE51}"/>
                </a:ext>
              </a:extLst>
            </p:cNvPr>
            <p:cNvSpPr/>
            <p:nvPr/>
          </p:nvSpPr>
          <p:spPr bwMode="auto">
            <a:xfrm>
              <a:off x="653202" y="3836779"/>
              <a:ext cx="924305" cy="4852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u="sng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Device</a:t>
              </a:r>
              <a:endParaRPr lang="en-US" altLang="ko-KR" sz="1200" u="sng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가상 디바이스</a:t>
              </a:r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123172-78BB-4F13-8242-1BCE2DB087F0}"/>
                </a:ext>
              </a:extLst>
            </p:cNvPr>
            <p:cNvSpPr txBox="1"/>
            <p:nvPr/>
          </p:nvSpPr>
          <p:spPr>
            <a:xfrm>
              <a:off x="3361212" y="3925509"/>
              <a:ext cx="1353508" cy="307777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MQTT </a:t>
              </a:r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브로커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D04249A-8E13-4965-AC7F-A8FE6D52014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112" y="3468797"/>
              <a:ext cx="0" cy="4567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67C602D-913F-4376-AA0C-687D0992DEF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4043208" y="2731351"/>
              <a:ext cx="3" cy="2450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6D979-5DEC-40D5-ABBB-F8DCCDFF5D40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>
              <a:off x="4037966" y="4233286"/>
              <a:ext cx="0" cy="3926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AE015A0-6F4D-4838-A547-252A6DD399E8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1577507" y="4079398"/>
              <a:ext cx="1783705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FE721AF-9C29-4820-A0AD-9D3C66D8EE29}"/>
                </a:ext>
              </a:extLst>
            </p:cNvPr>
            <p:cNvCxnSpPr>
              <a:cxnSpLocks/>
              <a:stCxn id="19" idx="3"/>
              <a:endCxn id="16" idx="1"/>
            </p:cNvCxnSpPr>
            <p:nvPr/>
          </p:nvCxnSpPr>
          <p:spPr>
            <a:xfrm flipV="1">
              <a:off x="1539734" y="2470828"/>
              <a:ext cx="400388" cy="51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8AB9143-AE77-4543-8B10-7E1F30F592D4}"/>
                </a:ext>
              </a:extLst>
            </p:cNvPr>
            <p:cNvCxnSpPr>
              <a:stCxn id="16" idx="3"/>
              <a:endCxn id="7" idx="1"/>
            </p:cNvCxnSpPr>
            <p:nvPr/>
          </p:nvCxnSpPr>
          <p:spPr>
            <a:xfrm flipV="1">
              <a:off x="2842866" y="2469741"/>
              <a:ext cx="624065" cy="10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144EE-8835-44EF-B503-70B90B3650AA}"/>
                </a:ext>
              </a:extLst>
            </p:cNvPr>
            <p:cNvSpPr txBox="1"/>
            <p:nvPr/>
          </p:nvSpPr>
          <p:spPr>
            <a:xfrm>
              <a:off x="3470777" y="1736030"/>
              <a:ext cx="1156574" cy="276999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GateWay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74B7EE-FCED-486D-A35C-136FC6837740}"/>
                </a:ext>
              </a:extLst>
            </p:cNvPr>
            <p:cNvSpPr txBox="1"/>
            <p:nvPr/>
          </p:nvSpPr>
          <p:spPr>
            <a:xfrm>
              <a:off x="1864764" y="3791973"/>
              <a:ext cx="1199090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인터넷을 통한 전송</a:t>
              </a:r>
              <a:r>
                <a:rPr lang="en-US" altLang="ko-KR" sz="10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67868E-498C-4129-ADFA-2C7645A2053C}"/>
                </a:ext>
              </a:extLst>
            </p:cNvPr>
            <p:cNvSpPr txBox="1"/>
            <p:nvPr/>
          </p:nvSpPr>
          <p:spPr>
            <a:xfrm>
              <a:off x="5255813" y="4548998"/>
              <a:ext cx="1011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Manager</a:t>
              </a:r>
            </a:p>
            <a:p>
              <a:pPr algn="ctr"/>
              <a:r>
                <a:rPr lang="en-US" altLang="ko-KR" sz="12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Agent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048AC16-E0ED-434B-BA12-337F077DF99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014605" y="2669693"/>
              <a:ext cx="5184" cy="4674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3731B94-6F2C-4220-9BDC-BACA3E0246DB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3968264"/>
              <a:ext cx="0" cy="493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7045A5C-C9F8-4614-94D1-4383895AE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149" y="3976096"/>
              <a:ext cx="0" cy="4959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CF9F84E-B889-429E-942F-A0C4B574A6DD}"/>
                </a:ext>
              </a:extLst>
            </p:cNvPr>
            <p:cNvCxnSpPr>
              <a:stCxn id="17" idx="3"/>
              <a:endCxn id="11" idx="1"/>
            </p:cNvCxnSpPr>
            <p:nvPr/>
          </p:nvCxnSpPr>
          <p:spPr bwMode="auto">
            <a:xfrm flipV="1">
              <a:off x="5836883" y="2476098"/>
              <a:ext cx="480203" cy="6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28BE347-38A0-473F-B914-8A3529E89295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 bwMode="auto">
            <a:xfrm>
              <a:off x="7712123" y="2476098"/>
              <a:ext cx="290912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3AAC43C-A8AC-480E-AEB6-C697FC67C6D3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 bwMode="auto">
            <a:xfrm>
              <a:off x="8448021" y="2629987"/>
              <a:ext cx="0" cy="7727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5333B53-50CB-490C-BA1E-3D362971DB28}"/>
                </a:ext>
              </a:extLst>
            </p:cNvPr>
            <p:cNvCxnSpPr>
              <a:stCxn id="10" idx="3"/>
              <a:endCxn id="30" idx="1"/>
            </p:cNvCxnSpPr>
            <p:nvPr/>
          </p:nvCxnSpPr>
          <p:spPr bwMode="auto">
            <a:xfrm flipV="1">
              <a:off x="4616250" y="4779831"/>
              <a:ext cx="63956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8" name="꺾인 연결선 106">
              <a:extLst>
                <a:ext uri="{FF2B5EF4-FFF2-40B4-BE49-F238E27FC236}">
                  <a16:creationId xmlns:a16="http://schemas.microsoft.com/office/drawing/2014/main" id="{9A15EBEF-53BB-4E9C-863A-A7757D890C13}"/>
                </a:ext>
              </a:extLst>
            </p:cNvPr>
            <p:cNvCxnSpPr>
              <a:cxnSpLocks/>
              <a:stCxn id="12" idx="1"/>
              <a:endCxn id="30" idx="0"/>
            </p:cNvCxnSpPr>
            <p:nvPr/>
          </p:nvCxnSpPr>
          <p:spPr bwMode="auto">
            <a:xfrm rot="10800000" flipV="1">
              <a:off x="5761546" y="3556638"/>
              <a:ext cx="555541" cy="9923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꺾인 연결선 114">
              <a:extLst>
                <a:ext uri="{FF2B5EF4-FFF2-40B4-BE49-F238E27FC236}">
                  <a16:creationId xmlns:a16="http://schemas.microsoft.com/office/drawing/2014/main" id="{70B070BE-A7E5-44EA-96CF-193D36936AE0}"/>
                </a:ext>
              </a:extLst>
            </p:cNvPr>
            <p:cNvCxnSpPr>
              <a:cxnSpLocks/>
              <a:stCxn id="17" idx="2"/>
              <a:endCxn id="21" idx="3"/>
            </p:cNvCxnSpPr>
            <p:nvPr/>
          </p:nvCxnSpPr>
          <p:spPr bwMode="auto">
            <a:xfrm rot="5400000">
              <a:off x="4418411" y="3040103"/>
              <a:ext cx="1335605" cy="742985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4C8DB6A-9D47-4214-8A6F-98D60C8A56F5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 flipV="1">
              <a:off x="7722492" y="3556637"/>
              <a:ext cx="28054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436BAB-4969-422D-AB28-93B181B1EF38}"/>
                </a:ext>
              </a:extLst>
            </p:cNvPr>
            <p:cNvSpPr txBox="1"/>
            <p:nvPr/>
          </p:nvSpPr>
          <p:spPr>
            <a:xfrm>
              <a:off x="5982306" y="2778585"/>
              <a:ext cx="11051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5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실시간 데이터</a:t>
              </a:r>
              <a:r>
                <a:rPr lang="en-US" altLang="ko-KR" sz="105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54E5E1-8307-4357-A770-85119D76AB94}"/>
                </a:ext>
              </a:extLst>
            </p:cNvPr>
            <p:cNvSpPr/>
            <p:nvPr/>
          </p:nvSpPr>
          <p:spPr bwMode="auto">
            <a:xfrm>
              <a:off x="978523" y="4461970"/>
              <a:ext cx="273661" cy="27580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charset="-127"/>
                </a:rPr>
                <a:t>2</a:t>
              </a: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8278572-81E7-40F7-A761-0213B30CD57D}"/>
                </a:ext>
              </a:extLst>
            </p:cNvPr>
            <p:cNvSpPr/>
            <p:nvPr/>
          </p:nvSpPr>
          <p:spPr bwMode="auto">
            <a:xfrm>
              <a:off x="978523" y="1843872"/>
              <a:ext cx="273661" cy="27580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charset="-127"/>
                </a:rPr>
                <a:t>1</a:t>
              </a: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8B3CC57-0D84-43A5-81AB-53C39C392228}"/>
                </a:ext>
              </a:extLst>
            </p:cNvPr>
            <p:cNvSpPr/>
            <p:nvPr/>
          </p:nvSpPr>
          <p:spPr bwMode="auto">
            <a:xfrm>
              <a:off x="4958817" y="3686106"/>
              <a:ext cx="273661" cy="27580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charset="-127"/>
                </a:rPr>
                <a:t>3</a:t>
              </a: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DB8C9C-1046-46A4-9273-F7E1D1C12B9E}"/>
                </a:ext>
              </a:extLst>
            </p:cNvPr>
            <p:cNvSpPr txBox="1"/>
            <p:nvPr/>
          </p:nvSpPr>
          <p:spPr>
            <a:xfrm>
              <a:off x="5161999" y="5075119"/>
              <a:ext cx="1199090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0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메타 데이터 캐싱</a:t>
              </a:r>
              <a:r>
                <a:rPr lang="en-US" altLang="ko-KR" sz="100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z="2400"/>
              <a:t>위와같은 순으로 테스트 진행 중</a:t>
            </a:r>
            <a:endParaRPr lang="en-US" altLang="ko-KR" sz="32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770BDC0-212C-43B6-B181-DBE01418BF0F}"/>
              </a:ext>
            </a:extLst>
          </p:cNvPr>
          <p:cNvGrpSpPr/>
          <p:nvPr/>
        </p:nvGrpSpPr>
        <p:grpSpPr>
          <a:xfrm>
            <a:off x="653371" y="1196752"/>
            <a:ext cx="8239804" cy="3585310"/>
            <a:chOff x="653202" y="1736030"/>
            <a:chExt cx="8239804" cy="3585310"/>
          </a:xfrm>
        </p:grpSpPr>
        <p:sp>
          <p:nvSpPr>
            <p:cNvPr id="48" name="모서리가 둥근 직사각형 14">
              <a:extLst>
                <a:ext uri="{FF2B5EF4-FFF2-40B4-BE49-F238E27FC236}">
                  <a16:creationId xmlns:a16="http://schemas.microsoft.com/office/drawing/2014/main" id="{6945BD3A-8704-4B4D-929C-3C503C50EEFA}"/>
                </a:ext>
              </a:extLst>
            </p:cNvPr>
            <p:cNvSpPr/>
            <p:nvPr/>
          </p:nvSpPr>
          <p:spPr bwMode="auto">
            <a:xfrm>
              <a:off x="3310696" y="1889695"/>
              <a:ext cx="1476736" cy="3304287"/>
            </a:xfrm>
            <a:prstGeom prst="roundRect">
              <a:avLst>
                <a:gd name="adj" fmla="val 8692"/>
              </a:avLst>
            </a:prstGeom>
            <a:solidFill>
              <a:srgbClr val="FAEBA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4D8107-5FB9-4A8D-ABD7-620A08845B2B}"/>
                </a:ext>
              </a:extLst>
            </p:cNvPr>
            <p:cNvSpPr txBox="1"/>
            <p:nvPr/>
          </p:nvSpPr>
          <p:spPr>
            <a:xfrm>
              <a:off x="3466931" y="2208131"/>
              <a:ext cx="1152559" cy="523220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LoRa</a:t>
              </a:r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MQTT</a:t>
              </a:r>
            </a:p>
            <a:p>
              <a:pPr algn="ctr"/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브로커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16EE5F-EAF5-4305-8D88-2EAD2B3C7BE5}"/>
                </a:ext>
              </a:extLst>
            </p:cNvPr>
            <p:cNvSpPr txBox="1"/>
            <p:nvPr/>
          </p:nvSpPr>
          <p:spPr>
            <a:xfrm>
              <a:off x="3462921" y="2976354"/>
              <a:ext cx="1160574" cy="492443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MQTT Proxy</a:t>
              </a:r>
            </a:p>
            <a:p>
              <a:pPr algn="ctr"/>
              <a:r>
                <a:rPr lang="en-US" altLang="ko-KR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토픽 변환</a:t>
              </a:r>
              <a:r>
                <a:rPr lang="en-US" altLang="ko-KR" sz="1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44020F-332D-4344-95F6-0070F2F62FA3}"/>
                </a:ext>
              </a:extLst>
            </p:cNvPr>
            <p:cNvSpPr txBox="1"/>
            <p:nvPr/>
          </p:nvSpPr>
          <p:spPr>
            <a:xfrm>
              <a:off x="3459681" y="4625943"/>
              <a:ext cx="1156569" cy="307777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openHAB2</a:t>
              </a:r>
            </a:p>
          </p:txBody>
        </p:sp>
        <p:sp>
          <p:nvSpPr>
            <p:cNvPr id="52" name="모서리가 둥근 직사각형 17">
              <a:extLst>
                <a:ext uri="{FF2B5EF4-FFF2-40B4-BE49-F238E27FC236}">
                  <a16:creationId xmlns:a16="http://schemas.microsoft.com/office/drawing/2014/main" id="{55C023E3-6018-4DED-B44C-E71240DD4EDB}"/>
                </a:ext>
              </a:extLst>
            </p:cNvPr>
            <p:cNvSpPr/>
            <p:nvPr/>
          </p:nvSpPr>
          <p:spPr bwMode="auto">
            <a:xfrm>
              <a:off x="6317086" y="2282502"/>
              <a:ext cx="1395037" cy="387191"/>
            </a:xfrm>
            <a:prstGeom prst="roundRect">
              <a:avLst>
                <a:gd name="adj" fmla="val 8692"/>
              </a:avLst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RabbitMQ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3" name="모서리가 둥근 직사각형 22">
              <a:extLst>
                <a:ext uri="{FF2B5EF4-FFF2-40B4-BE49-F238E27FC236}">
                  <a16:creationId xmlns:a16="http://schemas.microsoft.com/office/drawing/2014/main" id="{CCCA3835-A1CD-419D-BD2D-437BD5BB57C4}"/>
                </a:ext>
              </a:extLst>
            </p:cNvPr>
            <p:cNvSpPr/>
            <p:nvPr/>
          </p:nvSpPr>
          <p:spPr bwMode="auto">
            <a:xfrm>
              <a:off x="6317086" y="3137181"/>
              <a:ext cx="1405406" cy="838914"/>
            </a:xfrm>
            <a:prstGeom prst="roundRect">
              <a:avLst>
                <a:gd name="adj" fmla="val 8692"/>
              </a:avLst>
            </a:prstGeom>
            <a:solidFill>
              <a:srgbClr val="CCE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Device Manager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(ElasticSearch)</a:t>
              </a:r>
              <a:endPara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2E1757-577F-4985-A92F-6B9B7B573A92}"/>
                </a:ext>
              </a:extLst>
            </p:cNvPr>
            <p:cNvSpPr txBox="1"/>
            <p:nvPr/>
          </p:nvSpPr>
          <p:spPr>
            <a:xfrm>
              <a:off x="8003035" y="2322210"/>
              <a:ext cx="889971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스파크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F5668D-A935-409B-A15D-A7A8FCA5D3BB}"/>
                </a:ext>
              </a:extLst>
            </p:cNvPr>
            <p:cNvSpPr txBox="1"/>
            <p:nvPr/>
          </p:nvSpPr>
          <p:spPr>
            <a:xfrm>
              <a:off x="8003035" y="3402748"/>
              <a:ext cx="889971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Hbase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37924D-F0A5-4D2E-A20B-8EDEBD86F3C9}"/>
                </a:ext>
              </a:extLst>
            </p:cNvPr>
            <p:cNvSpPr txBox="1"/>
            <p:nvPr/>
          </p:nvSpPr>
          <p:spPr>
            <a:xfrm>
              <a:off x="6409844" y="4472054"/>
              <a:ext cx="118243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웹 클라이언트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68CE48-8284-49C4-9833-52F3DCFAAB53}"/>
                </a:ext>
              </a:extLst>
            </p:cNvPr>
            <p:cNvSpPr txBox="1"/>
            <p:nvPr/>
          </p:nvSpPr>
          <p:spPr>
            <a:xfrm>
              <a:off x="1940122" y="2239995"/>
              <a:ext cx="9027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LoRa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게이트웨이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50300D-DE70-4F92-B832-2F9CBDA88C7D}"/>
                </a:ext>
              </a:extLst>
            </p:cNvPr>
            <p:cNvSpPr txBox="1"/>
            <p:nvPr/>
          </p:nvSpPr>
          <p:spPr>
            <a:xfrm>
              <a:off x="5078526" y="2220573"/>
              <a:ext cx="758357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MQTT</a:t>
              </a:r>
            </a:p>
            <a:p>
              <a:pPr algn="ctr"/>
              <a:r>
                <a:rPr lang="ko-KR" altLang="en-US" sz="14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브릿지</a:t>
              </a:r>
              <a:endPara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24D318F-642A-4800-95F3-DEF49EFB7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56" y="3468797"/>
              <a:ext cx="0" cy="4567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60" name="모서리가 둥근 직사각형 3">
              <a:extLst>
                <a:ext uri="{FF2B5EF4-FFF2-40B4-BE49-F238E27FC236}">
                  <a16:creationId xmlns:a16="http://schemas.microsoft.com/office/drawing/2014/main" id="{AA0E0BDD-6B25-4E0A-93F6-DF9180D693F7}"/>
                </a:ext>
              </a:extLst>
            </p:cNvPr>
            <p:cNvSpPr/>
            <p:nvPr/>
          </p:nvSpPr>
          <p:spPr bwMode="auto">
            <a:xfrm>
              <a:off x="653202" y="2233343"/>
              <a:ext cx="886532" cy="485239"/>
            </a:xfrm>
            <a:prstGeom prst="roundRect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u="sng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Device</a:t>
              </a:r>
            </a:p>
            <a:p>
              <a:pPr algn="ctr"/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센서</a:t>
              </a:r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1" name="모서리가 둥근 직사각형 39">
              <a:extLst>
                <a:ext uri="{FF2B5EF4-FFF2-40B4-BE49-F238E27FC236}">
                  <a16:creationId xmlns:a16="http://schemas.microsoft.com/office/drawing/2014/main" id="{992005B0-7104-448B-AE91-EDD45EB8DBCC}"/>
                </a:ext>
              </a:extLst>
            </p:cNvPr>
            <p:cNvSpPr/>
            <p:nvPr/>
          </p:nvSpPr>
          <p:spPr bwMode="auto">
            <a:xfrm>
              <a:off x="653202" y="3836779"/>
              <a:ext cx="924305" cy="4852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 u="sng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Device</a:t>
              </a:r>
              <a:endParaRPr lang="en-US" altLang="ko-KR" sz="1200" u="sng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가상 디바이스</a:t>
              </a:r>
              <a:r>
                <a:rPr lang="en-US" altLang="ko-KR" sz="105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en-US" altLang="ko-KR" sz="1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E504FB-5666-4080-AB69-B2F8BE2C1950}"/>
                </a:ext>
              </a:extLst>
            </p:cNvPr>
            <p:cNvSpPr txBox="1"/>
            <p:nvPr/>
          </p:nvSpPr>
          <p:spPr>
            <a:xfrm>
              <a:off x="3361212" y="3925509"/>
              <a:ext cx="1353508" cy="307777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MQTT </a:t>
              </a:r>
              <a:r>
                <a: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브로커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5C3E1F8-4D09-46F0-B951-1849A334D04E}"/>
                </a:ext>
              </a:extLst>
            </p:cNvPr>
            <p:cNvCxnSpPr>
              <a:cxnSpLocks/>
            </p:cNvCxnSpPr>
            <p:nvPr/>
          </p:nvCxnSpPr>
          <p:spPr>
            <a:xfrm>
              <a:off x="4313112" y="3468797"/>
              <a:ext cx="0" cy="4567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40CAB5A-90C8-46C0-8905-C0DC7E440090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flipH="1">
              <a:off x="4043208" y="2731351"/>
              <a:ext cx="3" cy="2450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91F5582-6756-402E-A582-CEB8E7A178B0}"/>
                </a:ext>
              </a:extLst>
            </p:cNvPr>
            <p:cNvCxnSpPr>
              <a:cxnSpLocks/>
              <a:stCxn id="62" idx="2"/>
              <a:endCxn id="51" idx="0"/>
            </p:cNvCxnSpPr>
            <p:nvPr/>
          </p:nvCxnSpPr>
          <p:spPr>
            <a:xfrm>
              <a:off x="4037966" y="4233286"/>
              <a:ext cx="0" cy="3926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645D33A-EE48-4FB8-86B5-C4D8D1CA4E44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 flipV="1">
              <a:off x="1577507" y="4079398"/>
              <a:ext cx="1783705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9B78006-F9A5-445B-952A-8FC882DA7687}"/>
                </a:ext>
              </a:extLst>
            </p:cNvPr>
            <p:cNvCxnSpPr>
              <a:cxnSpLocks/>
              <a:stCxn id="60" idx="3"/>
              <a:endCxn id="57" idx="1"/>
            </p:cNvCxnSpPr>
            <p:nvPr/>
          </p:nvCxnSpPr>
          <p:spPr>
            <a:xfrm flipV="1">
              <a:off x="1539734" y="2470828"/>
              <a:ext cx="400388" cy="51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9218840-E8B1-4DEC-A372-0E94EFCBFC84}"/>
                </a:ext>
              </a:extLst>
            </p:cNvPr>
            <p:cNvCxnSpPr>
              <a:stCxn id="57" idx="3"/>
              <a:endCxn id="49" idx="1"/>
            </p:cNvCxnSpPr>
            <p:nvPr/>
          </p:nvCxnSpPr>
          <p:spPr>
            <a:xfrm flipV="1">
              <a:off x="2842866" y="2469741"/>
              <a:ext cx="624065" cy="10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E18375-EF8D-4ED8-B579-685098DE94D9}"/>
                </a:ext>
              </a:extLst>
            </p:cNvPr>
            <p:cNvSpPr txBox="1"/>
            <p:nvPr/>
          </p:nvSpPr>
          <p:spPr>
            <a:xfrm>
              <a:off x="3470777" y="1736030"/>
              <a:ext cx="1156574" cy="276999"/>
            </a:xfrm>
            <a:prstGeom prst="rect">
              <a:avLst/>
            </a:prstGeom>
            <a:solidFill>
              <a:srgbClr val="FAEBAC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GateWay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8AE83D-B5DB-427C-BB10-88E6EB11B051}"/>
                </a:ext>
              </a:extLst>
            </p:cNvPr>
            <p:cNvSpPr txBox="1"/>
            <p:nvPr/>
          </p:nvSpPr>
          <p:spPr>
            <a:xfrm>
              <a:off x="1864764" y="3791973"/>
              <a:ext cx="1199090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인터넷을 통한 전송</a:t>
              </a:r>
              <a:r>
                <a:rPr lang="en-US" altLang="ko-KR" sz="1000" dirty="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82C70D-11BD-4112-A294-48009A6B4D94}"/>
                </a:ext>
              </a:extLst>
            </p:cNvPr>
            <p:cNvSpPr txBox="1"/>
            <p:nvPr/>
          </p:nvSpPr>
          <p:spPr>
            <a:xfrm>
              <a:off x="5255813" y="4548998"/>
              <a:ext cx="101146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Manager</a:t>
              </a:r>
            </a:p>
            <a:p>
              <a:pPr algn="ctr"/>
              <a:r>
                <a:rPr lang="en-US" altLang="ko-KR" sz="120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Agent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0E556E7-DA6B-42D3-8931-3F888FF22CBC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7014605" y="2669693"/>
              <a:ext cx="5184" cy="4674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D0DD546-552B-48CC-A83D-014C72AC2919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3968264"/>
              <a:ext cx="0" cy="493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8CB9F93-3E16-4DA5-9CA1-D85AE7EF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149" y="3976096"/>
              <a:ext cx="0" cy="4959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AC0E796D-000C-4F01-97D8-1625DAE412FE}"/>
                </a:ext>
              </a:extLst>
            </p:cNvPr>
            <p:cNvCxnSpPr>
              <a:stCxn id="58" idx="3"/>
              <a:endCxn id="52" idx="1"/>
            </p:cNvCxnSpPr>
            <p:nvPr/>
          </p:nvCxnSpPr>
          <p:spPr bwMode="auto">
            <a:xfrm flipV="1">
              <a:off x="5836883" y="2476098"/>
              <a:ext cx="480203" cy="6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2D9601F-3FA0-469B-A5CF-32095BB85FC7}"/>
                </a:ext>
              </a:extLst>
            </p:cNvPr>
            <p:cNvCxnSpPr>
              <a:stCxn id="52" idx="3"/>
              <a:endCxn id="54" idx="1"/>
            </p:cNvCxnSpPr>
            <p:nvPr/>
          </p:nvCxnSpPr>
          <p:spPr bwMode="auto">
            <a:xfrm>
              <a:off x="7712123" y="2476098"/>
              <a:ext cx="290912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C719D2-D0D9-42BC-841B-A0460E2B853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8448021" y="2629987"/>
              <a:ext cx="0" cy="7727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1299F95-0E3B-427C-9A65-EFF316D914AE}"/>
                </a:ext>
              </a:extLst>
            </p:cNvPr>
            <p:cNvCxnSpPr>
              <a:stCxn id="51" idx="3"/>
              <a:endCxn id="71" idx="1"/>
            </p:cNvCxnSpPr>
            <p:nvPr/>
          </p:nvCxnSpPr>
          <p:spPr bwMode="auto">
            <a:xfrm flipV="1">
              <a:off x="4616250" y="4779831"/>
              <a:ext cx="63956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79" name="꺾인 연결선 106">
              <a:extLst>
                <a:ext uri="{FF2B5EF4-FFF2-40B4-BE49-F238E27FC236}">
                  <a16:creationId xmlns:a16="http://schemas.microsoft.com/office/drawing/2014/main" id="{5E4906A9-334D-4AAD-8F2C-254C6382BA93}"/>
                </a:ext>
              </a:extLst>
            </p:cNvPr>
            <p:cNvCxnSpPr>
              <a:cxnSpLocks/>
              <a:stCxn id="53" idx="1"/>
              <a:endCxn id="71" idx="0"/>
            </p:cNvCxnSpPr>
            <p:nvPr/>
          </p:nvCxnSpPr>
          <p:spPr bwMode="auto">
            <a:xfrm rot="10800000" flipV="1">
              <a:off x="5761546" y="3556638"/>
              <a:ext cx="555541" cy="9923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꺾인 연결선 114">
              <a:extLst>
                <a:ext uri="{FF2B5EF4-FFF2-40B4-BE49-F238E27FC236}">
                  <a16:creationId xmlns:a16="http://schemas.microsoft.com/office/drawing/2014/main" id="{94EF03D5-A06C-46D9-BAA4-F6A6D6773B6C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 bwMode="auto">
            <a:xfrm rot="5400000">
              <a:off x="4418411" y="3040103"/>
              <a:ext cx="1335605" cy="742985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A79656E-F4B2-49A2-814E-3D929406EA46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 bwMode="auto">
            <a:xfrm flipV="1">
              <a:off x="7722492" y="3556637"/>
              <a:ext cx="28054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5ABED6-0400-48C7-BA70-0D3B7094BFC4}"/>
                </a:ext>
              </a:extLst>
            </p:cNvPr>
            <p:cNvSpPr txBox="1"/>
            <p:nvPr/>
          </p:nvSpPr>
          <p:spPr>
            <a:xfrm>
              <a:off x="5982306" y="2782556"/>
              <a:ext cx="11051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5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실시간 데이터</a:t>
              </a:r>
              <a:r>
                <a:rPr lang="en-US" altLang="ko-KR" sz="105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208B127-5087-40B5-953F-56E02E7C2097}"/>
                </a:ext>
              </a:extLst>
            </p:cNvPr>
            <p:cNvSpPr/>
            <p:nvPr/>
          </p:nvSpPr>
          <p:spPr bwMode="auto">
            <a:xfrm>
              <a:off x="978523" y="4461970"/>
              <a:ext cx="273661" cy="27580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charset="-127"/>
                </a:rPr>
                <a:t>2</a:t>
              </a: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46B035A-CA85-4E73-A332-82C3C2A2C603}"/>
                </a:ext>
              </a:extLst>
            </p:cNvPr>
            <p:cNvSpPr/>
            <p:nvPr/>
          </p:nvSpPr>
          <p:spPr bwMode="auto">
            <a:xfrm>
              <a:off x="978523" y="1843872"/>
              <a:ext cx="273661" cy="27580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charset="-127"/>
                </a:rPr>
                <a:t>1</a:t>
              </a: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B3512DB-1D43-44DD-B426-8B08FFB21D27}"/>
                </a:ext>
              </a:extLst>
            </p:cNvPr>
            <p:cNvSpPr/>
            <p:nvPr/>
          </p:nvSpPr>
          <p:spPr bwMode="auto">
            <a:xfrm>
              <a:off x="4958817" y="3686106"/>
              <a:ext cx="273661" cy="27580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charset="-127"/>
                </a:rPr>
                <a:t>3</a:t>
              </a: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F6A568-2E9E-4AB1-8AA6-B3F6083D4728}"/>
                </a:ext>
              </a:extLst>
            </p:cNvPr>
            <p:cNvSpPr txBox="1"/>
            <p:nvPr/>
          </p:nvSpPr>
          <p:spPr>
            <a:xfrm>
              <a:off x="5161999" y="5075119"/>
              <a:ext cx="1199090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0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메타 데이터 캐싱</a:t>
              </a:r>
              <a:r>
                <a:rPr lang="en-US" altLang="ko-KR" sz="1000"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en-US" altLang="ko-KR" sz="1000" dirty="0"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테스트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AD4656-04EE-4C03-B05B-4C23F227DE84}"/>
              </a:ext>
            </a:extLst>
          </p:cNvPr>
          <p:cNvSpPr/>
          <p:nvPr/>
        </p:nvSpPr>
        <p:spPr>
          <a:xfrm>
            <a:off x="611563" y="1052736"/>
            <a:ext cx="4335514" cy="200214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1E6A2D-7E3B-45C1-A1E6-ACE3788A0486}"/>
              </a:ext>
            </a:extLst>
          </p:cNvPr>
          <p:cNvSpPr/>
          <p:nvPr/>
        </p:nvSpPr>
        <p:spPr>
          <a:xfrm>
            <a:off x="7728763" y="1667714"/>
            <a:ext cx="1351859" cy="200214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6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구성도 및 시나리오</a:t>
            </a:r>
            <a:endParaRPr lang="en-US" altLang="ko-KR"/>
          </a:p>
          <a:p>
            <a:pPr lvl="1"/>
            <a:r>
              <a:rPr lang="ko-KR" altLang="en-US"/>
              <a:t>사용자에게 제공되는 기능 구성도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Manager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13D071A-EA9D-437C-BC51-04ABB0AAC14F}"/>
              </a:ext>
            </a:extLst>
          </p:cNvPr>
          <p:cNvGrpSpPr/>
          <p:nvPr/>
        </p:nvGrpSpPr>
        <p:grpSpPr>
          <a:xfrm>
            <a:off x="616701" y="2344389"/>
            <a:ext cx="4339565" cy="2232248"/>
            <a:chOff x="408692" y="1001665"/>
            <a:chExt cx="5764734" cy="296534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F48E26-D51E-4476-BE9C-618F702C2815}"/>
                </a:ext>
              </a:extLst>
            </p:cNvPr>
            <p:cNvSpPr/>
            <p:nvPr/>
          </p:nvSpPr>
          <p:spPr>
            <a:xfrm>
              <a:off x="667771" y="1001665"/>
              <a:ext cx="5246574" cy="45960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Interface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4435C5A-CE11-46BD-86FC-31EF8E6D5E77}"/>
                </a:ext>
              </a:extLst>
            </p:cNvPr>
            <p:cNvSpPr/>
            <p:nvPr/>
          </p:nvSpPr>
          <p:spPr>
            <a:xfrm>
              <a:off x="667771" y="1590410"/>
              <a:ext cx="5246574" cy="45960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Services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EDC6206-9DC2-43A3-A134-430CFC9B9AB8}"/>
                </a:ext>
              </a:extLst>
            </p:cNvPr>
            <p:cNvSpPr/>
            <p:nvPr/>
          </p:nvSpPr>
          <p:spPr>
            <a:xfrm>
              <a:off x="408692" y="2179155"/>
              <a:ext cx="5764734" cy="1787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E77D784-8366-44E7-8C29-B96DB1A577D0}"/>
                </a:ext>
              </a:extLst>
            </p:cNvPr>
            <p:cNvSpPr/>
            <p:nvPr/>
          </p:nvSpPr>
          <p:spPr>
            <a:xfrm>
              <a:off x="667771" y="2337934"/>
              <a:ext cx="1684026" cy="91279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registration 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C5861D1-7BAF-41CB-967E-2D34C1E04437}"/>
                </a:ext>
              </a:extLst>
            </p:cNvPr>
            <p:cNvSpPr/>
            <p:nvPr/>
          </p:nvSpPr>
          <p:spPr>
            <a:xfrm>
              <a:off x="2449044" y="2337934"/>
              <a:ext cx="1684026" cy="91279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registration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58AECBA-2FED-4A79-904D-198047C681CF}"/>
                </a:ext>
              </a:extLst>
            </p:cNvPr>
            <p:cNvSpPr/>
            <p:nvPr/>
          </p:nvSpPr>
          <p:spPr>
            <a:xfrm>
              <a:off x="4260396" y="2337934"/>
              <a:ext cx="1684026" cy="91279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Monitor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CBAED06-25B9-44EE-85BE-77674E9D597B}"/>
                </a:ext>
              </a:extLst>
            </p:cNvPr>
            <p:cNvSpPr/>
            <p:nvPr/>
          </p:nvSpPr>
          <p:spPr>
            <a:xfrm>
              <a:off x="667771" y="3379868"/>
              <a:ext cx="5246574" cy="45960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ElasticSearch</a:t>
              </a:r>
              <a:endPara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4C3F496-CC86-4AF6-807A-79EC26DCBCED}"/>
              </a:ext>
            </a:extLst>
          </p:cNvPr>
          <p:cNvGrpSpPr/>
          <p:nvPr/>
        </p:nvGrpSpPr>
        <p:grpSpPr>
          <a:xfrm>
            <a:off x="5343704" y="2344389"/>
            <a:ext cx="3503885" cy="4025017"/>
            <a:chOff x="7574277" y="641684"/>
            <a:chExt cx="4922518" cy="565464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3389976-8100-465C-A5EB-2B64DE84A0C3}"/>
                </a:ext>
              </a:extLst>
            </p:cNvPr>
            <p:cNvSpPr/>
            <p:nvPr/>
          </p:nvSpPr>
          <p:spPr>
            <a:xfrm>
              <a:off x="7574277" y="641684"/>
              <a:ext cx="2255520" cy="1177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회원가입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D139007-5BBA-45EB-BB07-5585DC53C36B}"/>
                </a:ext>
              </a:extLst>
            </p:cNvPr>
            <p:cNvSpPr/>
            <p:nvPr/>
          </p:nvSpPr>
          <p:spPr>
            <a:xfrm>
              <a:off x="7574277" y="2127983"/>
              <a:ext cx="2255520" cy="1177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 로그인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8FCD8E-FDE6-4F54-A3E3-69A16B16FFD1}"/>
                </a:ext>
              </a:extLst>
            </p:cNvPr>
            <p:cNvSpPr/>
            <p:nvPr/>
          </p:nvSpPr>
          <p:spPr>
            <a:xfrm>
              <a:off x="7574277" y="5058474"/>
              <a:ext cx="2255520" cy="58353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단말 정보 조회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BDB76E24-2F0D-468A-8F25-362182B3AE4D}"/>
                </a:ext>
              </a:extLst>
            </p:cNvPr>
            <p:cNvSpPr/>
            <p:nvPr/>
          </p:nvSpPr>
          <p:spPr>
            <a:xfrm>
              <a:off x="10241275" y="641684"/>
              <a:ext cx="2255520" cy="1177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Manager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Document </a:t>
              </a:r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생성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369D0ED0-3C1B-4414-865E-1EB25B0B040F}"/>
                </a:ext>
              </a:extLst>
            </p:cNvPr>
            <p:cNvSpPr/>
            <p:nvPr/>
          </p:nvSpPr>
          <p:spPr>
            <a:xfrm>
              <a:off x="7574277" y="5712792"/>
              <a:ext cx="2255520" cy="58353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센서 값 조회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F4324BF-B5EA-4005-ACB9-7171BF74F15A}"/>
                </a:ext>
              </a:extLst>
            </p:cNvPr>
            <p:cNvCxnSpPr>
              <a:stCxn id="61" idx="2"/>
              <a:endCxn id="62" idx="0"/>
            </p:cNvCxnSpPr>
            <p:nvPr/>
          </p:nvCxnSpPr>
          <p:spPr>
            <a:xfrm>
              <a:off x="8702037" y="1819174"/>
              <a:ext cx="0" cy="3088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999D9C3-E3D9-4F90-8CEE-D34C4F0148AE}"/>
                </a:ext>
              </a:extLst>
            </p:cNvPr>
            <p:cNvCxnSpPr>
              <a:cxnSpLocks/>
              <a:stCxn id="68" idx="2"/>
              <a:endCxn id="63" idx="0"/>
            </p:cNvCxnSpPr>
            <p:nvPr/>
          </p:nvCxnSpPr>
          <p:spPr>
            <a:xfrm>
              <a:off x="8702037" y="4791772"/>
              <a:ext cx="0" cy="266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6E6D7E3-FB85-4E6A-AB85-F548E0F75FFC}"/>
                </a:ext>
              </a:extLst>
            </p:cNvPr>
            <p:cNvSpPr/>
            <p:nvPr/>
          </p:nvSpPr>
          <p:spPr>
            <a:xfrm>
              <a:off x="7574277" y="3614282"/>
              <a:ext cx="2255520" cy="1177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된</a:t>
              </a:r>
              <a:endPara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단말정보</a:t>
              </a:r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E98220A-BF2D-4BBC-B597-F9AD0A58EDD7}"/>
                </a:ext>
              </a:extLst>
            </p:cNvPr>
            <p:cNvCxnSpPr>
              <a:cxnSpLocks/>
              <a:stCxn id="62" idx="2"/>
              <a:endCxn id="68" idx="0"/>
            </p:cNvCxnSpPr>
            <p:nvPr/>
          </p:nvCxnSpPr>
          <p:spPr>
            <a:xfrm>
              <a:off x="8702037" y="3305473"/>
              <a:ext cx="0" cy="3088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75A1373-78AD-42D7-8D72-ACBBD1D168E7}"/>
                </a:ext>
              </a:extLst>
            </p:cNvPr>
            <p:cNvSpPr/>
            <p:nvPr/>
          </p:nvSpPr>
          <p:spPr>
            <a:xfrm>
              <a:off x="10241275" y="3617356"/>
              <a:ext cx="2255520" cy="1177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Device Manager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Document </a:t>
              </a:r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생성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29AA9F6-F4F7-4484-AE84-A4FC365E7D52}"/>
                </a:ext>
              </a:extLst>
            </p:cNvPr>
            <p:cNvCxnSpPr>
              <a:stCxn id="61" idx="3"/>
              <a:endCxn id="64" idx="1"/>
            </p:cNvCxnSpPr>
            <p:nvPr/>
          </p:nvCxnSpPr>
          <p:spPr>
            <a:xfrm>
              <a:off x="9829797" y="1230429"/>
              <a:ext cx="41147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1CF53A8-9DB8-4BAD-BA23-A8B14FE2928D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>
              <a:off x="9829797" y="4203027"/>
              <a:ext cx="411478" cy="307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66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Python</a:t>
            </a:r>
            <a:r>
              <a:rPr lang="ko-KR" altLang="en-US"/>
              <a:t>으로 작성한 </a:t>
            </a:r>
            <a:r>
              <a:rPr lang="en-US" altLang="ko-KR"/>
              <a:t>2</a:t>
            </a:r>
            <a:r>
              <a:rPr lang="ko-KR" altLang="en-US"/>
              <a:t>개의 프로그램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단말</a:t>
            </a:r>
            <a:r>
              <a:rPr lang="en-US" altLang="ko-KR"/>
              <a:t>, </a:t>
            </a:r>
            <a:r>
              <a:rPr lang="ko-KR" altLang="en-US"/>
              <a:t>센서정보 저장 프로그램</a:t>
            </a:r>
            <a:endParaRPr lang="en-US" altLang="ko-KR"/>
          </a:p>
          <a:p>
            <a:pPr lvl="1"/>
            <a:r>
              <a:rPr lang="en-US" altLang="ko-KR" sz="2000"/>
              <a:t>items, sitemap </a:t>
            </a:r>
            <a:r>
              <a:rPr lang="ko-KR" altLang="en-US" sz="2000"/>
              <a:t>파일 자동 작성</a:t>
            </a:r>
            <a:endParaRPr lang="en-US" altLang="ko-KR" sz="2000"/>
          </a:p>
          <a:p>
            <a:pPr lvl="1"/>
            <a:r>
              <a:rPr lang="ko-KR" altLang="en-US" sz="2000"/>
              <a:t>단말 </a:t>
            </a:r>
            <a:r>
              <a:rPr lang="en-US" altLang="ko-KR" sz="2000"/>
              <a:t>1</a:t>
            </a:r>
            <a:r>
              <a:rPr lang="ko-KR" altLang="en-US" sz="2000"/>
              <a:t>개의 정보와 디바이스들만 저장</a:t>
            </a:r>
            <a:endParaRPr lang="en-US" altLang="ko-KR" sz="2000"/>
          </a:p>
          <a:p>
            <a:pPr marL="457200" lvl="1" indent="0">
              <a:buNone/>
            </a:pPr>
            <a:r>
              <a:rPr lang="ko-KR" altLang="en-US" sz="2000"/>
              <a:t> → 복수 개의 단말</a:t>
            </a:r>
            <a:r>
              <a:rPr lang="en-US" altLang="ko-KR" sz="2000"/>
              <a:t>, </a:t>
            </a:r>
            <a:r>
              <a:rPr lang="ko-KR" altLang="en-US" sz="2000"/>
              <a:t>단말별 연결된 디바이스 정보 저장 </a:t>
            </a:r>
            <a:endParaRPr lang="en-US" altLang="ko-KR" sz="2000"/>
          </a:p>
          <a:p>
            <a:endParaRPr lang="en-US" altLang="ko-KR"/>
          </a:p>
          <a:p>
            <a:r>
              <a:rPr lang="ko-KR" altLang="en-US"/>
              <a:t>메시지 </a:t>
            </a:r>
            <a:r>
              <a:rPr lang="en-US" altLang="ko-KR"/>
              <a:t>Convert </a:t>
            </a:r>
            <a:r>
              <a:rPr lang="ko-KR" altLang="en-US"/>
              <a:t>프로그램</a:t>
            </a:r>
            <a:endParaRPr lang="en-US" altLang="ko-KR"/>
          </a:p>
          <a:p>
            <a:pPr lvl="1"/>
            <a:r>
              <a:rPr lang="ko-KR" altLang="en-US" sz="2000"/>
              <a:t>메시지에 토픽데이터를 추가하는 </a:t>
            </a:r>
            <a:r>
              <a:rPr lang="en-US" altLang="ko-KR" sz="2000"/>
              <a:t>convert </a:t>
            </a:r>
            <a:r>
              <a:rPr lang="ko-KR" altLang="en-US" sz="2000"/>
              <a:t>프로그램 사용</a:t>
            </a:r>
            <a:endParaRPr lang="en-US" altLang="ko-KR" sz="2000"/>
          </a:p>
          <a:p>
            <a:pPr marL="457200" lvl="1" indent="0">
              <a:buNone/>
            </a:pPr>
            <a:r>
              <a:rPr lang="ko-KR" altLang="en-US" sz="2000"/>
              <a:t> → 임시방편으로 사용</a:t>
            </a:r>
            <a:endParaRPr lang="en-US" altLang="ko-KR" sz="2000"/>
          </a:p>
          <a:p>
            <a:pPr lvl="1"/>
            <a:r>
              <a:rPr lang="en-US" altLang="ko-KR" sz="2000"/>
              <a:t>openHAB2 rule</a:t>
            </a:r>
            <a:r>
              <a:rPr lang="ko-KR" altLang="en-US" sz="2000"/>
              <a:t>상에서 토픽과 </a:t>
            </a:r>
            <a:r>
              <a:rPr lang="en-US" altLang="ko-KR" sz="2000"/>
              <a:t>json </a:t>
            </a:r>
            <a:r>
              <a:rPr lang="ko-KR" altLang="en-US" sz="2000"/>
              <a:t>데이터를 비교하여 디바이스 값 업데이트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IoT GW</a:t>
            </a:r>
            <a:r>
              <a:rPr lang="ko-KR" altLang="en-US" sz="2400"/>
              <a:t>의 </a:t>
            </a:r>
            <a:r>
              <a:rPr lang="en-US" altLang="ko-KR" sz="2400"/>
              <a:t>snode</a:t>
            </a:r>
            <a:r>
              <a:rPr lang="ko-KR" altLang="en-US" sz="2400"/>
              <a:t>값을 통해 </a:t>
            </a:r>
            <a:r>
              <a:rPr lang="en-US" altLang="ko-KR" sz="2400"/>
              <a:t>Device Manager</a:t>
            </a:r>
            <a:r>
              <a:rPr lang="ko-KR" altLang="en-US" sz="2400"/>
              <a:t>로 부터 연결된 단말 </a:t>
            </a:r>
            <a:r>
              <a:rPr lang="en-US" altLang="ko-KR" sz="2400"/>
              <a:t>/ </a:t>
            </a:r>
            <a:r>
              <a:rPr lang="ko-KR" altLang="en-US" sz="2400"/>
              <a:t>디바이스 정보 </a:t>
            </a:r>
            <a:r>
              <a:rPr lang="en-US" altLang="ko-KR" sz="2400"/>
              <a:t>json </a:t>
            </a:r>
            <a:r>
              <a:rPr lang="ko-KR" altLang="en-US" sz="2400"/>
              <a:t>형태로 저장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item, sitemap </a:t>
            </a:r>
            <a:r>
              <a:rPr lang="ko-KR" altLang="en-US" sz="2400"/>
              <a:t>파일 자동생성 </a:t>
            </a:r>
            <a:r>
              <a:rPr lang="en-US" altLang="ko-KR" sz="2400"/>
              <a:t>/ </a:t>
            </a:r>
            <a:r>
              <a:rPr lang="ko-KR" altLang="en-US" sz="2400"/>
              <a:t>수정 </a:t>
            </a: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EBD743-506F-4BD5-9627-F317D2F0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4972050" cy="1038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66813E-531C-4EBE-9963-84F4508F1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972388"/>
            <a:ext cx="4962525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1B36A4-DA05-45CF-B00F-D3AD3A0AE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52" y="4986114"/>
            <a:ext cx="4324350" cy="81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48BE75-0226-4E48-B0BA-3DA9D3053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909" y="6028728"/>
            <a:ext cx="4629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1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17390</TotalTime>
  <Words>282</Words>
  <Application>Microsoft Office PowerPoint</Application>
  <PresentationFormat>화면 슬라이드 쇼(4:3)</PresentationFormat>
  <Paragraphs>136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나눔스퀘어 Bold</vt:lpstr>
      <vt:lpstr>맑은 고딕</vt:lpstr>
      <vt:lpstr>Arial</vt:lpstr>
      <vt:lpstr>HY헤드라인M</vt:lpstr>
      <vt:lpstr>KoPub돋움체 Bold</vt:lpstr>
      <vt:lpstr>KoPub돋움체 Light</vt:lpstr>
      <vt:lpstr>Times New Roman</vt:lpstr>
      <vt:lpstr>Wingdings</vt:lpstr>
      <vt:lpstr>Default Theme</vt:lpstr>
      <vt:lpstr>구조도 수정 / 테스트 </vt:lpstr>
      <vt:lpstr>전체 구조도</vt:lpstr>
      <vt:lpstr>테스트</vt:lpstr>
      <vt:lpstr>Device Manager</vt:lpstr>
      <vt:lpstr>openHAB2</vt:lpstr>
      <vt:lpstr>openHAB2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825</cp:revision>
  <cp:lastPrinted>2018-02-06T05:58:27Z</cp:lastPrinted>
  <dcterms:created xsi:type="dcterms:W3CDTF">2013-09-09T21:16:08Z</dcterms:created>
  <dcterms:modified xsi:type="dcterms:W3CDTF">2018-07-23T01:36:33Z</dcterms:modified>
</cp:coreProperties>
</file>