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sldIdLst>
    <p:sldId id="256" r:id="rId2"/>
    <p:sldId id="475" r:id="rId3"/>
    <p:sldId id="479" r:id="rId4"/>
    <p:sldId id="480" r:id="rId5"/>
    <p:sldId id="476" r:id="rId6"/>
    <p:sldId id="481" r:id="rId7"/>
    <p:sldId id="393" r:id="rId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8E8E8E"/>
    <a:srgbClr val="0000FF"/>
    <a:srgbClr val="FFFF99"/>
    <a:srgbClr val="800000"/>
    <a:srgbClr val="00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6366" autoAdjust="0"/>
  </p:normalViewPr>
  <p:slideViewPr>
    <p:cSldViewPr>
      <p:cViewPr varScale="1">
        <p:scale>
          <a:sx n="119" d="100"/>
          <a:sy n="119" d="100"/>
        </p:scale>
        <p:origin x="99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2018-07-29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1" y="4690503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6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1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680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06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06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</a:t>
            </a:r>
            <a:r>
              <a:rPr lang="en-US" altLang="ko-KR" sz="1800" b="1">
                <a:latin typeface="Arial"/>
                <a:ea typeface="굴림"/>
              </a:rPr>
              <a:t>: vkak006@</a:t>
            </a:r>
            <a:r>
              <a:rPr lang="en-US" altLang="ko-KR" sz="1800" b="1" dirty="0">
                <a:latin typeface="Arial"/>
                <a:ea typeface="굴림"/>
              </a:rPr>
              <a:t>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구조도 수정 및 </a:t>
            </a:r>
            <a:br>
              <a:rPr lang="en-US" altLang="ko-KR"/>
            </a:br>
            <a:r>
              <a:rPr lang="en-US" altLang="ko-KR"/>
              <a:t>openHAB2 </a:t>
            </a:r>
            <a:r>
              <a:rPr lang="ko-KR" altLang="en-US"/>
              <a:t>시나리오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/>
          </a:p>
          <a:p>
            <a:r>
              <a:rPr lang="ko-KR" altLang="en-US"/>
              <a:t>이한범</a:t>
            </a:r>
          </a:p>
          <a:p>
            <a:r>
              <a:rPr lang="en-US" altLang="ko-KR"/>
              <a:t>18.07.30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ko-KR" altLang="en-US" sz="2000"/>
              <a:t>수정된 부분</a:t>
            </a:r>
            <a:endParaRPr lang="en-US" altLang="ko-KR" sz="2000"/>
          </a:p>
          <a:p>
            <a:pPr lvl="1"/>
            <a:r>
              <a:rPr lang="en-US" altLang="ko-KR" sz="1900"/>
              <a:t>Manage Agent </a:t>
            </a:r>
            <a:r>
              <a:rPr lang="ko-KR" altLang="en-US" sz="1900"/>
              <a:t>위치</a:t>
            </a:r>
            <a:endParaRPr lang="en-US" altLang="ko-KR" sz="1900"/>
          </a:p>
          <a:p>
            <a:pPr lvl="1"/>
            <a:r>
              <a:rPr lang="en-US" altLang="ko-KR" sz="1900"/>
              <a:t>LoRa </a:t>
            </a:r>
            <a:r>
              <a:rPr lang="ko-KR" altLang="en-US" sz="1900"/>
              <a:t>단말을 거치지 않는 디바이스</a:t>
            </a:r>
            <a:endParaRPr lang="en-US" altLang="ko-KR" sz="19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전체 구조도</a:t>
            </a:r>
            <a:endParaRPr lang="ko-KR" altLang="en-US" dirty="0"/>
          </a:p>
        </p:txBody>
      </p:sp>
      <p:sp>
        <p:nvSpPr>
          <p:cNvPr id="6" name="모서리가 둥근 직사각형 14">
            <a:extLst>
              <a:ext uri="{FF2B5EF4-FFF2-40B4-BE49-F238E27FC236}">
                <a16:creationId xmlns:a16="http://schemas.microsoft.com/office/drawing/2014/main" id="{E8358291-4F6C-4066-8BEB-B7EE1E78F5D4}"/>
              </a:ext>
            </a:extLst>
          </p:cNvPr>
          <p:cNvSpPr/>
          <p:nvPr/>
        </p:nvSpPr>
        <p:spPr bwMode="auto">
          <a:xfrm>
            <a:off x="3310865" y="1350417"/>
            <a:ext cx="1461661" cy="3730419"/>
          </a:xfrm>
          <a:prstGeom prst="roundRect">
            <a:avLst>
              <a:gd name="adj" fmla="val 8692"/>
            </a:avLst>
          </a:prstGeom>
          <a:solidFill>
            <a:srgbClr val="FAEBA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746FC-05E8-42A9-8C93-2C36E1655599}"/>
              </a:ext>
            </a:extLst>
          </p:cNvPr>
          <p:cNvSpPr txBox="1"/>
          <p:nvPr/>
        </p:nvSpPr>
        <p:spPr>
          <a:xfrm>
            <a:off x="3467100" y="1668853"/>
            <a:ext cx="1152559" cy="523220"/>
          </a:xfrm>
          <a:prstGeom prst="rect">
            <a:avLst/>
          </a:prstGeom>
          <a:solidFill>
            <a:srgbClr val="FAEBAC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LoRa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MQTT</a:t>
            </a:r>
          </a:p>
          <a:p>
            <a:pPr algn="ctr"/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브로커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9698F-9B29-4CFB-83A0-15776AD1E76B}"/>
              </a:ext>
            </a:extLst>
          </p:cNvPr>
          <p:cNvSpPr txBox="1"/>
          <p:nvPr/>
        </p:nvSpPr>
        <p:spPr>
          <a:xfrm>
            <a:off x="3463090" y="2348699"/>
            <a:ext cx="1160574" cy="492443"/>
          </a:xfrm>
          <a:prstGeom prst="rect">
            <a:avLst/>
          </a:prstGeom>
          <a:solidFill>
            <a:srgbClr val="FAEBAC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MQTT Proxy</a:t>
            </a:r>
          </a:p>
          <a:p>
            <a:pPr algn="ctr"/>
            <a:r>
              <a:rPr lang="en-US" altLang="ko-KR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토픽 변환</a:t>
            </a:r>
            <a:r>
              <a:rPr lang="en-US" altLang="ko-KR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C590B5-FB34-4494-B4FA-054451ABAF7D}"/>
              </a:ext>
            </a:extLst>
          </p:cNvPr>
          <p:cNvSpPr txBox="1"/>
          <p:nvPr/>
        </p:nvSpPr>
        <p:spPr>
          <a:xfrm>
            <a:off x="3459850" y="3829503"/>
            <a:ext cx="1156569" cy="307777"/>
          </a:xfrm>
          <a:prstGeom prst="rect">
            <a:avLst/>
          </a:prstGeom>
          <a:solidFill>
            <a:srgbClr val="FAEBAC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openHAB2</a:t>
            </a:r>
          </a:p>
        </p:txBody>
      </p:sp>
      <p:sp>
        <p:nvSpPr>
          <p:cNvPr id="11" name="모서리가 둥근 직사각형 17">
            <a:extLst>
              <a:ext uri="{FF2B5EF4-FFF2-40B4-BE49-F238E27FC236}">
                <a16:creationId xmlns:a16="http://schemas.microsoft.com/office/drawing/2014/main" id="{3680890F-242B-4C9A-8A28-C3BF93E9BF66}"/>
              </a:ext>
            </a:extLst>
          </p:cNvPr>
          <p:cNvSpPr/>
          <p:nvPr/>
        </p:nvSpPr>
        <p:spPr bwMode="auto">
          <a:xfrm>
            <a:off x="6317255" y="1743224"/>
            <a:ext cx="1395037" cy="387191"/>
          </a:xfrm>
          <a:prstGeom prst="roundRect">
            <a:avLst>
              <a:gd name="adj" fmla="val 8692"/>
            </a:avLst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RabbitMQ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" name="모서리가 둥근 직사각형 22">
            <a:extLst>
              <a:ext uri="{FF2B5EF4-FFF2-40B4-BE49-F238E27FC236}">
                <a16:creationId xmlns:a16="http://schemas.microsoft.com/office/drawing/2014/main" id="{C05DDE00-BD65-464A-95FD-EBE2EC2BBB4C}"/>
              </a:ext>
            </a:extLst>
          </p:cNvPr>
          <p:cNvSpPr/>
          <p:nvPr/>
        </p:nvSpPr>
        <p:spPr bwMode="auto">
          <a:xfrm>
            <a:off x="6317255" y="2597903"/>
            <a:ext cx="1405406" cy="838914"/>
          </a:xfrm>
          <a:prstGeom prst="roundRect">
            <a:avLst>
              <a:gd name="adj" fmla="val 8692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Device Manager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(ElasticSearch)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638130-2273-4B82-8DA3-7654BD00B688}"/>
              </a:ext>
            </a:extLst>
          </p:cNvPr>
          <p:cNvSpPr txBox="1"/>
          <p:nvPr/>
        </p:nvSpPr>
        <p:spPr>
          <a:xfrm>
            <a:off x="8003204" y="1782932"/>
            <a:ext cx="889971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스파크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C4075B-5F4B-4E02-8D3D-FFB0E3B5E936}"/>
              </a:ext>
            </a:extLst>
          </p:cNvPr>
          <p:cNvSpPr txBox="1"/>
          <p:nvPr/>
        </p:nvSpPr>
        <p:spPr>
          <a:xfrm>
            <a:off x="8003204" y="2863470"/>
            <a:ext cx="889971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Hbase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0FDD9C-1F1E-46A8-AD5F-7EF19A39161F}"/>
              </a:ext>
            </a:extLst>
          </p:cNvPr>
          <p:cNvSpPr txBox="1"/>
          <p:nvPr/>
        </p:nvSpPr>
        <p:spPr>
          <a:xfrm>
            <a:off x="6410013" y="3932776"/>
            <a:ext cx="1182437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웹 클라이언트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309D9F-1E59-4D56-B055-7C9E3BB0BD3F}"/>
              </a:ext>
            </a:extLst>
          </p:cNvPr>
          <p:cNvSpPr txBox="1"/>
          <p:nvPr/>
        </p:nvSpPr>
        <p:spPr>
          <a:xfrm>
            <a:off x="2038992" y="1700717"/>
            <a:ext cx="90274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LoRa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게이트웨이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54E1D7-9040-42A4-B9E3-C5F5401B0519}"/>
              </a:ext>
            </a:extLst>
          </p:cNvPr>
          <p:cNvSpPr txBox="1"/>
          <p:nvPr/>
        </p:nvSpPr>
        <p:spPr>
          <a:xfrm>
            <a:off x="5078695" y="1681295"/>
            <a:ext cx="75835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MQTT</a:t>
            </a:r>
          </a:p>
          <a:p>
            <a:pPr algn="ctr"/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브릿지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DFA8A4F-827F-41AA-B6BB-34CF88058A93}"/>
              </a:ext>
            </a:extLst>
          </p:cNvPr>
          <p:cNvCxnSpPr>
            <a:cxnSpLocks/>
          </p:cNvCxnSpPr>
          <p:nvPr/>
        </p:nvCxnSpPr>
        <p:spPr>
          <a:xfrm flipV="1">
            <a:off x="3809225" y="2857330"/>
            <a:ext cx="0" cy="4567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9" name="모서리가 둥근 직사각형 3">
            <a:extLst>
              <a:ext uri="{FF2B5EF4-FFF2-40B4-BE49-F238E27FC236}">
                <a16:creationId xmlns:a16="http://schemas.microsoft.com/office/drawing/2014/main" id="{1BC14F1F-E91D-4226-85BE-FBAC3F647C3C}"/>
              </a:ext>
            </a:extLst>
          </p:cNvPr>
          <p:cNvSpPr/>
          <p:nvPr/>
        </p:nvSpPr>
        <p:spPr bwMode="auto">
          <a:xfrm>
            <a:off x="653370" y="1694065"/>
            <a:ext cx="966301" cy="485239"/>
          </a:xfrm>
          <a:prstGeom prst="round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200" u="sng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Device</a:t>
            </a:r>
          </a:p>
          <a:p>
            <a:pPr algn="ctr"/>
            <a:r>
              <a:rPr lang="en-US" altLang="ko-KR" sz="105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05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센서</a:t>
            </a:r>
            <a:r>
              <a:rPr lang="en-US" altLang="ko-KR" sz="105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모서리가 둥근 직사각형 39">
            <a:extLst>
              <a:ext uri="{FF2B5EF4-FFF2-40B4-BE49-F238E27FC236}">
                <a16:creationId xmlns:a16="http://schemas.microsoft.com/office/drawing/2014/main" id="{C813BDD3-D8E2-48B4-B689-C478D091FE51}"/>
              </a:ext>
            </a:extLst>
          </p:cNvPr>
          <p:cNvSpPr/>
          <p:nvPr/>
        </p:nvSpPr>
        <p:spPr bwMode="auto">
          <a:xfrm>
            <a:off x="653371" y="3118332"/>
            <a:ext cx="966300" cy="4852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200" u="sng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Device</a:t>
            </a:r>
            <a:endParaRPr lang="en-US" altLang="ko-KR" sz="1200" u="sng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105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05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 디바이스</a:t>
            </a:r>
            <a:r>
              <a:rPr lang="en-US" altLang="ko-KR" sz="105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en-US" altLang="ko-KR" sz="1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123172-78BB-4F13-8242-1BCE2DB087F0}"/>
              </a:ext>
            </a:extLst>
          </p:cNvPr>
          <p:cNvSpPr txBox="1"/>
          <p:nvPr/>
        </p:nvSpPr>
        <p:spPr>
          <a:xfrm>
            <a:off x="3377423" y="3068779"/>
            <a:ext cx="1317054" cy="560169"/>
          </a:xfrm>
          <a:prstGeom prst="rect">
            <a:avLst/>
          </a:prstGeom>
          <a:solidFill>
            <a:srgbClr val="FAEBAC"/>
          </a:solidFill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MQTT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브로커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04249A-8E13-4965-AC7F-A8FE6D520140}"/>
              </a:ext>
            </a:extLst>
          </p:cNvPr>
          <p:cNvCxnSpPr>
            <a:cxnSpLocks/>
          </p:cNvCxnSpPr>
          <p:nvPr/>
        </p:nvCxnSpPr>
        <p:spPr>
          <a:xfrm>
            <a:off x="4313281" y="2843093"/>
            <a:ext cx="0" cy="2417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67C602D-913F-4376-AA0C-687D0992DEF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043377" y="2192073"/>
            <a:ext cx="3" cy="1566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286D979-5DEC-40D5-ABBB-F8DCCDFF5D40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>
            <a:off x="4035950" y="3628948"/>
            <a:ext cx="2185" cy="2005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AE015A0-6F4D-4838-A547-252A6DD399E8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1619671" y="3348864"/>
            <a:ext cx="1757752" cy="120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FE721AF-9C29-4820-A0AD-9D3C66D8EE29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 flipV="1">
            <a:off x="1619671" y="1931550"/>
            <a:ext cx="419321" cy="51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8AB9143-AE77-4543-8B10-7E1F30F592D4}"/>
              </a:ext>
            </a:extLst>
          </p:cNvPr>
          <p:cNvCxnSpPr>
            <a:stCxn id="16" idx="3"/>
            <a:endCxn id="7" idx="1"/>
          </p:cNvCxnSpPr>
          <p:nvPr/>
        </p:nvCxnSpPr>
        <p:spPr>
          <a:xfrm flipV="1">
            <a:off x="2941736" y="1930463"/>
            <a:ext cx="525364" cy="10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82144EE-8835-44EF-B503-70B90B3650AA}"/>
              </a:ext>
            </a:extLst>
          </p:cNvPr>
          <p:cNvSpPr txBox="1"/>
          <p:nvPr/>
        </p:nvSpPr>
        <p:spPr>
          <a:xfrm>
            <a:off x="3470946" y="1196752"/>
            <a:ext cx="1156574" cy="276999"/>
          </a:xfrm>
          <a:prstGeom prst="rect">
            <a:avLst/>
          </a:prstGeom>
          <a:solidFill>
            <a:srgbClr val="FAEBAC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IoT GateWay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74B7EE-FCED-486D-A35C-136FC6837740}"/>
              </a:ext>
            </a:extLst>
          </p:cNvPr>
          <p:cNvSpPr txBox="1"/>
          <p:nvPr/>
        </p:nvSpPr>
        <p:spPr>
          <a:xfrm>
            <a:off x="2039099" y="3074654"/>
            <a:ext cx="119909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인터넷을 통한 전송</a:t>
            </a:r>
            <a:r>
              <a:rPr lang="en-US" altLang="ko-KR" sz="1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67868E-498C-4129-ADFA-2C7645A2053C}"/>
              </a:ext>
            </a:extLst>
          </p:cNvPr>
          <p:cNvSpPr txBox="1"/>
          <p:nvPr/>
        </p:nvSpPr>
        <p:spPr>
          <a:xfrm>
            <a:off x="3450153" y="4377416"/>
            <a:ext cx="1173511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Manage</a:t>
            </a:r>
          </a:p>
          <a:p>
            <a:pPr algn="ctr"/>
            <a:r>
              <a:rPr lang="en-US" altLang="ko-KR" sz="14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Agent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048AC16-E0ED-434B-BA12-337F077DF99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7014774" y="2130415"/>
            <a:ext cx="5184" cy="4674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3731B94-6F2C-4220-9BDC-BACA3E0246DB}"/>
              </a:ext>
            </a:extLst>
          </p:cNvPr>
          <p:cNvCxnSpPr>
            <a:cxnSpLocks/>
          </p:cNvCxnSpPr>
          <p:nvPr/>
        </p:nvCxnSpPr>
        <p:spPr>
          <a:xfrm>
            <a:off x="6804417" y="3428986"/>
            <a:ext cx="0" cy="4937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7045A5C-C9F8-4614-94D1-4383895AE5B4}"/>
              </a:ext>
            </a:extLst>
          </p:cNvPr>
          <p:cNvCxnSpPr>
            <a:cxnSpLocks/>
          </p:cNvCxnSpPr>
          <p:nvPr/>
        </p:nvCxnSpPr>
        <p:spPr>
          <a:xfrm flipV="1">
            <a:off x="7176318" y="3436818"/>
            <a:ext cx="0" cy="4959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CF9F84E-B889-429E-942F-A0C4B574A6DD}"/>
              </a:ext>
            </a:extLst>
          </p:cNvPr>
          <p:cNvCxnSpPr>
            <a:stCxn id="17" idx="3"/>
            <a:endCxn id="11" idx="1"/>
          </p:cNvCxnSpPr>
          <p:nvPr/>
        </p:nvCxnSpPr>
        <p:spPr bwMode="auto">
          <a:xfrm flipV="1">
            <a:off x="5837052" y="1936820"/>
            <a:ext cx="480203" cy="60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28BE347-38A0-473F-B914-8A3529E89295}"/>
              </a:ext>
            </a:extLst>
          </p:cNvPr>
          <p:cNvCxnSpPr>
            <a:stCxn id="11" idx="3"/>
            <a:endCxn id="13" idx="1"/>
          </p:cNvCxnSpPr>
          <p:nvPr/>
        </p:nvCxnSpPr>
        <p:spPr bwMode="auto">
          <a:xfrm>
            <a:off x="7712292" y="1936820"/>
            <a:ext cx="290912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3AAC43C-A8AC-480E-AEB6-C697FC67C6D3}"/>
              </a:ext>
            </a:extLst>
          </p:cNvPr>
          <p:cNvCxnSpPr>
            <a:stCxn id="13" idx="2"/>
            <a:endCxn id="14" idx="0"/>
          </p:cNvCxnSpPr>
          <p:nvPr/>
        </p:nvCxnSpPr>
        <p:spPr bwMode="auto">
          <a:xfrm>
            <a:off x="8448190" y="2090709"/>
            <a:ext cx="0" cy="7727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5333B53-50CB-490C-BA1E-3D362971DB28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 bwMode="auto">
          <a:xfrm flipH="1">
            <a:off x="4036909" y="4137280"/>
            <a:ext cx="1226" cy="2401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none"/>
          </a:ln>
          <a:effectLst/>
        </p:spPr>
      </p:cxnSp>
      <p:cxnSp>
        <p:nvCxnSpPr>
          <p:cNvPr id="38" name="꺾인 연결선 106">
            <a:extLst>
              <a:ext uri="{FF2B5EF4-FFF2-40B4-BE49-F238E27FC236}">
                <a16:creationId xmlns:a16="http://schemas.microsoft.com/office/drawing/2014/main" id="{9A15EBEF-53BB-4E9C-863A-A7757D890C13}"/>
              </a:ext>
            </a:extLst>
          </p:cNvPr>
          <p:cNvCxnSpPr>
            <a:cxnSpLocks/>
            <a:stCxn id="12" idx="1"/>
            <a:endCxn id="30" idx="3"/>
          </p:cNvCxnSpPr>
          <p:nvPr/>
        </p:nvCxnSpPr>
        <p:spPr bwMode="auto">
          <a:xfrm rot="10800000" flipV="1">
            <a:off x="4623665" y="3017360"/>
            <a:ext cx="1693591" cy="1621666"/>
          </a:xfrm>
          <a:prstGeom prst="bentConnector3">
            <a:avLst>
              <a:gd name="adj1" fmla="val 25372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꺾인 연결선 114">
            <a:extLst>
              <a:ext uri="{FF2B5EF4-FFF2-40B4-BE49-F238E27FC236}">
                <a16:creationId xmlns:a16="http://schemas.microsoft.com/office/drawing/2014/main" id="{70B070BE-A7E5-44EA-96CF-193D36936AE0}"/>
              </a:ext>
            </a:extLst>
          </p:cNvPr>
          <p:cNvCxnSpPr>
            <a:cxnSpLocks/>
            <a:stCxn id="17" idx="2"/>
            <a:endCxn id="21" idx="3"/>
          </p:cNvCxnSpPr>
          <p:nvPr/>
        </p:nvCxnSpPr>
        <p:spPr bwMode="auto">
          <a:xfrm rot="5400000">
            <a:off x="4504002" y="2394991"/>
            <a:ext cx="1144349" cy="763397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4C8DB6A-9D47-4214-8A6F-98D60C8A56F5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 bwMode="auto">
          <a:xfrm flipV="1">
            <a:off x="7722661" y="3017359"/>
            <a:ext cx="280543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8436BAB-4969-422D-AB28-93B181B1EF38}"/>
              </a:ext>
            </a:extLst>
          </p:cNvPr>
          <p:cNvSpPr txBox="1"/>
          <p:nvPr/>
        </p:nvSpPr>
        <p:spPr>
          <a:xfrm>
            <a:off x="5982475" y="2239307"/>
            <a:ext cx="1105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05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실시간 데이터</a:t>
            </a:r>
            <a:r>
              <a:rPr lang="en-US" altLang="ko-KR" sz="105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en-US" altLang="ko-KR" sz="105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454E5E1-8307-4357-A770-85119D76AB94}"/>
              </a:ext>
            </a:extLst>
          </p:cNvPr>
          <p:cNvSpPr/>
          <p:nvPr/>
        </p:nvSpPr>
        <p:spPr bwMode="auto">
          <a:xfrm>
            <a:off x="978692" y="2741385"/>
            <a:ext cx="273661" cy="27580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굴림" charset="-127"/>
              </a:rPr>
              <a:t>2</a:t>
            </a: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굴림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8278572-81E7-40F7-A761-0213B30CD57D}"/>
              </a:ext>
            </a:extLst>
          </p:cNvPr>
          <p:cNvSpPr/>
          <p:nvPr/>
        </p:nvSpPr>
        <p:spPr bwMode="auto">
          <a:xfrm>
            <a:off x="978692" y="1304594"/>
            <a:ext cx="273661" cy="27580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굴림" charset="-127"/>
              </a:rPr>
              <a:t>1</a:t>
            </a: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굴림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8B3CC57-0D84-43A5-81AB-53C39C392228}"/>
              </a:ext>
            </a:extLst>
          </p:cNvPr>
          <p:cNvSpPr/>
          <p:nvPr/>
        </p:nvSpPr>
        <p:spPr bwMode="auto">
          <a:xfrm>
            <a:off x="966612" y="3749969"/>
            <a:ext cx="273661" cy="27580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굴림" charset="-127"/>
              </a:rPr>
              <a:t>3</a:t>
            </a: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굴림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DB8C9C-1046-46A4-9273-F7E1D1C12B9E}"/>
              </a:ext>
            </a:extLst>
          </p:cNvPr>
          <p:cNvSpPr txBox="1"/>
          <p:nvPr/>
        </p:nvSpPr>
        <p:spPr>
          <a:xfrm>
            <a:off x="4945345" y="4737275"/>
            <a:ext cx="119909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00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메타 데이터 캐싱</a:t>
            </a:r>
            <a:r>
              <a:rPr lang="en-US" altLang="ko-KR" sz="100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en-US" altLang="ko-KR" sz="10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8" name="모서리가 둥근 직사각형 39">
            <a:extLst>
              <a:ext uri="{FF2B5EF4-FFF2-40B4-BE49-F238E27FC236}">
                <a16:creationId xmlns:a16="http://schemas.microsoft.com/office/drawing/2014/main" id="{EA629FF6-7FC7-4E5E-BA18-FEB18BCB3851}"/>
              </a:ext>
            </a:extLst>
          </p:cNvPr>
          <p:cNvSpPr/>
          <p:nvPr/>
        </p:nvSpPr>
        <p:spPr bwMode="auto">
          <a:xfrm>
            <a:off x="653371" y="4082781"/>
            <a:ext cx="966301" cy="612934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200" u="sng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Device</a:t>
            </a:r>
            <a:endParaRPr lang="en-US" altLang="ko-KR" sz="1200" u="sng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9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(LoRa</a:t>
            </a:r>
            <a:r>
              <a:rPr lang="ko-KR" altLang="en-US" sz="9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거치지 </a:t>
            </a:r>
            <a:endParaRPr lang="en-US" altLang="ko-KR" sz="90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9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않는 센서</a:t>
            </a:r>
            <a:r>
              <a:rPr lang="en-US" altLang="ko-KR" sz="9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en-US" altLang="ko-KR" sz="1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6B56E04-A99F-46CF-89AF-1701A9DC83BE}"/>
              </a:ext>
            </a:extLst>
          </p:cNvPr>
          <p:cNvSpPr/>
          <p:nvPr/>
        </p:nvSpPr>
        <p:spPr>
          <a:xfrm>
            <a:off x="2205643" y="3076567"/>
            <a:ext cx="692204" cy="27046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6C4CEBCD-D55C-4F82-A577-B37972A104FD}"/>
              </a:ext>
            </a:extLst>
          </p:cNvPr>
          <p:cNvCxnSpPr>
            <a:cxnSpLocks/>
            <a:stCxn id="68" idx="3"/>
            <a:endCxn id="70" idx="2"/>
          </p:cNvCxnSpPr>
          <p:nvPr/>
        </p:nvCxnSpPr>
        <p:spPr>
          <a:xfrm flipV="1">
            <a:off x="1619672" y="3347030"/>
            <a:ext cx="932073" cy="1042218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42844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400600"/>
          </a:xfrm>
        </p:spPr>
        <p:txBody>
          <a:bodyPr>
            <a:normAutofit/>
          </a:bodyPr>
          <a:lstStyle/>
          <a:p>
            <a:r>
              <a:rPr lang="en-US" altLang="ko-KR" sz="2400"/>
              <a:t>LoRa</a:t>
            </a:r>
            <a:r>
              <a:rPr lang="ko-KR" altLang="en-US" sz="2400"/>
              <a:t>를 거치지 않는 </a:t>
            </a:r>
            <a:r>
              <a:rPr lang="en-US" altLang="ko-KR" sz="2400"/>
              <a:t>: </a:t>
            </a:r>
            <a:r>
              <a:rPr lang="ko-KR" altLang="en-US" sz="2000"/>
              <a:t>아두이노 </a:t>
            </a:r>
            <a:r>
              <a:rPr lang="en-US" altLang="ko-KR" sz="2000"/>
              <a:t>/ </a:t>
            </a:r>
            <a:r>
              <a:rPr lang="ko-KR" altLang="en-US" sz="2000"/>
              <a:t>라즈베리 파이</a:t>
            </a:r>
            <a:endParaRPr lang="en-US" altLang="ko-KR" sz="2000"/>
          </a:p>
          <a:p>
            <a:r>
              <a:rPr lang="en-US" altLang="ko-KR" sz="2400"/>
              <a:t>GPIO / </a:t>
            </a:r>
            <a:r>
              <a:rPr lang="ko-KR" altLang="en-US" sz="2400"/>
              <a:t>센서 연결</a:t>
            </a:r>
            <a:r>
              <a:rPr lang="en-US" altLang="ko-KR" sz="2400"/>
              <a:t> </a:t>
            </a:r>
            <a:r>
              <a:rPr lang="ko-KR" altLang="en-US" sz="2400"/>
              <a:t>테스트</a:t>
            </a:r>
            <a:endParaRPr lang="en-US" altLang="ko-KR" sz="2400"/>
          </a:p>
          <a:p>
            <a:pPr lvl="1"/>
            <a:r>
              <a:rPr lang="ko-KR" altLang="en-US" sz="2000"/>
              <a:t>기본 제공되는 </a:t>
            </a:r>
            <a:r>
              <a:rPr lang="en-US" altLang="ko-KR" sz="2000"/>
              <a:t>RPi.GPIO </a:t>
            </a:r>
            <a:r>
              <a:rPr lang="ko-KR" altLang="en-US" sz="2000"/>
              <a:t>모듈</a:t>
            </a:r>
            <a:r>
              <a:rPr lang="en-US" altLang="ko-KR" sz="2000"/>
              <a:t> </a:t>
            </a:r>
            <a:r>
              <a:rPr lang="ko-KR" altLang="en-US" sz="2000"/>
              <a:t>사용</a:t>
            </a:r>
            <a:endParaRPr lang="en-US" altLang="ko-KR" sz="2000"/>
          </a:p>
          <a:p>
            <a:pPr lvl="1"/>
            <a:r>
              <a:rPr lang="en-US" altLang="ko-KR" sz="2000"/>
              <a:t>LED</a:t>
            </a:r>
            <a:r>
              <a:rPr lang="ko-KR" altLang="en-US" sz="2000"/>
              <a:t>를 사용하여 테스트</a:t>
            </a:r>
            <a:endParaRPr lang="en-US" altLang="ko-KR" sz="2000"/>
          </a:p>
          <a:p>
            <a:pPr lvl="1"/>
            <a:r>
              <a:rPr lang="ko-KR" altLang="en-US" sz="2000"/>
              <a:t>센서는 아두이노와 </a:t>
            </a:r>
            <a:r>
              <a:rPr lang="en-US" altLang="ko-KR" sz="2000"/>
              <a:t>UWAT </a:t>
            </a:r>
            <a:r>
              <a:rPr lang="ko-KR" altLang="en-US" sz="2000"/>
              <a:t>통신으로 연결 테스트 진행 중</a:t>
            </a:r>
            <a:endParaRPr lang="en-US" altLang="ko-KR" sz="2000"/>
          </a:p>
          <a:p>
            <a:pPr lvl="1"/>
            <a:endParaRPr lang="en-US" altLang="ko-KR" sz="2000"/>
          </a:p>
          <a:p>
            <a:r>
              <a:rPr lang="en-US" altLang="ko-KR" sz="2400"/>
              <a:t>Wifi </a:t>
            </a:r>
            <a:r>
              <a:rPr lang="ko-KR" altLang="en-US" sz="2400"/>
              <a:t>연결 테스트</a:t>
            </a:r>
            <a:endParaRPr lang="en-US" altLang="ko-KR" sz="2400"/>
          </a:p>
          <a:p>
            <a:pPr lvl="1"/>
            <a:r>
              <a:rPr lang="ko-KR" altLang="en-US" sz="2000"/>
              <a:t>공유기 </a:t>
            </a:r>
            <a:r>
              <a:rPr lang="en-US" altLang="ko-KR" sz="2000"/>
              <a:t>wifi </a:t>
            </a:r>
            <a:r>
              <a:rPr lang="ko-KR" altLang="en-US" sz="2000"/>
              <a:t>연결 확인 및 고정</a:t>
            </a:r>
            <a:endParaRPr lang="en-US" altLang="ko-KR" sz="2000"/>
          </a:p>
          <a:p>
            <a:pPr lvl="1"/>
            <a:endParaRPr lang="en-US" altLang="ko-KR" sz="2000"/>
          </a:p>
          <a:p>
            <a:r>
              <a:rPr lang="en-US" altLang="ko-KR" sz="2400"/>
              <a:t>openHAB2 </a:t>
            </a:r>
            <a:r>
              <a:rPr lang="ko-KR" altLang="en-US" sz="2400"/>
              <a:t>설치</a:t>
            </a:r>
            <a:endParaRPr lang="en-US" altLang="ko-KR" sz="2400"/>
          </a:p>
          <a:p>
            <a:r>
              <a:rPr lang="en-US" altLang="ko-KR" sz="2400"/>
              <a:t>mqtt </a:t>
            </a:r>
            <a:r>
              <a:rPr lang="ko-KR" altLang="en-US" sz="2400"/>
              <a:t>설치 및 </a:t>
            </a:r>
            <a:r>
              <a:rPr lang="en-US" altLang="ko-KR" sz="2400"/>
              <a:t>publish </a:t>
            </a:r>
            <a:r>
              <a:rPr lang="ko-KR" altLang="en-US" sz="2400"/>
              <a:t>동작 테스트</a:t>
            </a:r>
            <a:endParaRPr lang="en-US" altLang="ko-KR" sz="2400"/>
          </a:p>
          <a:p>
            <a:pPr lvl="1"/>
            <a:r>
              <a:rPr lang="en-US" altLang="ko-KR" sz="2000"/>
              <a:t>wifi </a:t>
            </a:r>
            <a:r>
              <a:rPr lang="ko-KR" altLang="en-US" sz="2000"/>
              <a:t>연결된 상태에서 </a:t>
            </a:r>
            <a:r>
              <a:rPr lang="en-US" altLang="ko-KR" sz="2000"/>
              <a:t>mqtt </a:t>
            </a:r>
            <a:r>
              <a:rPr lang="ko-KR" altLang="en-US" sz="2000"/>
              <a:t>메시지 전송 테스트</a:t>
            </a:r>
            <a:endParaRPr lang="en-US" altLang="ko-KR" sz="2000"/>
          </a:p>
          <a:p>
            <a:pPr lvl="1"/>
            <a:endParaRPr lang="en-US" altLang="ko-KR" sz="14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라즈베리 파이 동작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52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/>
              <a:t>Fog</a:t>
            </a:r>
            <a:r>
              <a:rPr lang="ko-KR" altLang="en-US"/>
              <a:t> </a:t>
            </a:r>
            <a:r>
              <a:rPr lang="en-US" altLang="ko-KR"/>
              <a:t>Computing</a:t>
            </a:r>
            <a:r>
              <a:rPr lang="ko-KR" altLang="en-US"/>
              <a:t> 관점에서의 시나리오</a:t>
            </a:r>
            <a:endParaRPr lang="en-US" altLang="ko-KR"/>
          </a:p>
          <a:p>
            <a:pPr lvl="1"/>
            <a:r>
              <a:rPr lang="en-US" altLang="ko-KR"/>
              <a:t>Fog Computing?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중앙 서버인 클라우드와 지역적으로 분산된 </a:t>
            </a:r>
            <a:r>
              <a:rPr lang="en-US" altLang="ko-KR"/>
              <a:t>IoT </a:t>
            </a:r>
            <a:r>
              <a:rPr lang="ko-KR" altLang="en-US"/>
              <a:t>기기를 중간에서 연결</a:t>
            </a:r>
            <a:r>
              <a:rPr lang="en-US" altLang="ko-KR"/>
              <a:t>, </a:t>
            </a:r>
            <a:r>
              <a:rPr lang="ko-KR" altLang="en-US"/>
              <a:t>매개하는 또 하나의 네트워크</a:t>
            </a:r>
            <a:endParaRPr lang="en-US" altLang="ko-KR"/>
          </a:p>
          <a:p>
            <a:pPr lvl="2"/>
            <a:r>
              <a:rPr lang="ko-KR" altLang="en-US"/>
              <a:t>데이터의 처리를 위해 클라우드 까지 갔다오는 것이 아닌</a:t>
            </a:r>
            <a:r>
              <a:rPr lang="en-US" altLang="ko-KR"/>
              <a:t>, </a:t>
            </a:r>
            <a:r>
              <a:rPr lang="ko-KR" altLang="en-US"/>
              <a:t>네트워크 </a:t>
            </a:r>
            <a:r>
              <a:rPr lang="en-US" altLang="ko-KR"/>
              <a:t>edge </a:t>
            </a:r>
            <a:r>
              <a:rPr lang="ko-KR" altLang="en-US"/>
              <a:t>단에서 신속하게 처리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openHAB2</a:t>
            </a:r>
            <a:r>
              <a:rPr lang="ko-KR" altLang="en-US"/>
              <a:t> 시나리오</a:t>
            </a:r>
            <a:endParaRPr lang="ko-KR" altLang="en-US" dirty="0"/>
          </a:p>
        </p:txBody>
      </p:sp>
      <p:pic>
        <p:nvPicPr>
          <p:cNvPr id="1026" name="Picture 2" descr="http://cs2.sch.ac.kr/wordpress/wp-content/uploads/2018/01/ThingsPro_700.jpg">
            <a:extLst>
              <a:ext uri="{FF2B5EF4-FFF2-40B4-BE49-F238E27FC236}">
                <a16:creationId xmlns:a16="http://schemas.microsoft.com/office/drawing/2014/main" id="{984E0EF5-3F3E-4CE2-B2FB-6B29432DE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707" y="2132856"/>
            <a:ext cx="457078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1.daumcdn.net/cfile/tistory/27282839553F366030">
            <a:extLst>
              <a:ext uri="{FF2B5EF4-FFF2-40B4-BE49-F238E27FC236}">
                <a16:creationId xmlns:a16="http://schemas.microsoft.com/office/drawing/2014/main" id="{C755A778-C93B-4E06-A337-4F64EF1AC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46" y="3149391"/>
            <a:ext cx="3397325" cy="145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39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/>
              <a:t>Fog</a:t>
            </a:r>
            <a:r>
              <a:rPr lang="ko-KR" altLang="en-US"/>
              <a:t> </a:t>
            </a:r>
            <a:r>
              <a:rPr lang="en-US" altLang="ko-KR"/>
              <a:t>Computing</a:t>
            </a:r>
            <a:r>
              <a:rPr lang="ko-KR" altLang="en-US"/>
              <a:t> 관점에서의 시나리오</a:t>
            </a:r>
            <a:endParaRPr lang="en-US" altLang="ko-KR"/>
          </a:p>
          <a:p>
            <a:pPr lvl="1"/>
            <a:r>
              <a:rPr lang="ko-KR" altLang="en-US" sz="1800"/>
              <a:t>참고논문 </a:t>
            </a:r>
            <a:r>
              <a:rPr lang="en-US" altLang="ko-KR" sz="1800"/>
              <a:t>: “</a:t>
            </a:r>
            <a:r>
              <a:rPr lang="en-US" altLang="ko-KR" sz="1600"/>
              <a:t>IoT </a:t>
            </a:r>
            <a:r>
              <a:rPr lang="ko-KR" altLang="en-US" sz="1600"/>
              <a:t>디바이스 모니터링</a:t>
            </a:r>
            <a:r>
              <a:rPr lang="en-US" altLang="ko-KR" sz="1600"/>
              <a:t>, </a:t>
            </a:r>
            <a:r>
              <a:rPr lang="ko-KR" altLang="en-US" sz="1600"/>
              <a:t>분석</a:t>
            </a:r>
            <a:r>
              <a:rPr lang="en-US" altLang="ko-KR" sz="1600"/>
              <a:t>, </a:t>
            </a:r>
            <a:r>
              <a:rPr lang="ko-KR" altLang="en-US" sz="1600"/>
              <a:t>제어를 위한 포그컴퓨팅 플랫폼</a:t>
            </a:r>
            <a:r>
              <a:rPr lang="en-US" altLang="ko-KR" sz="1600"/>
              <a:t>”</a:t>
            </a:r>
          </a:p>
          <a:p>
            <a:pPr marL="457200" lvl="1" indent="0">
              <a:buNone/>
            </a:pPr>
            <a:endParaRPr lang="en-US" altLang="ko-KR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openHAB2</a:t>
            </a:r>
            <a:r>
              <a:rPr lang="ko-KR" altLang="en-US"/>
              <a:t> 시나리오</a:t>
            </a:r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BA023FE-C959-4AF5-AC2B-35599A572E63}"/>
              </a:ext>
            </a:extLst>
          </p:cNvPr>
          <p:cNvSpPr/>
          <p:nvPr/>
        </p:nvSpPr>
        <p:spPr>
          <a:xfrm>
            <a:off x="1331640" y="4677082"/>
            <a:ext cx="4733175" cy="14401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DEA153-B7CF-4A1D-8B9E-C67A43669BAC}"/>
              </a:ext>
            </a:extLst>
          </p:cNvPr>
          <p:cNvSpPr txBox="1"/>
          <p:nvPr/>
        </p:nvSpPr>
        <p:spPr>
          <a:xfrm flipH="1">
            <a:off x="2968471" y="4537251"/>
            <a:ext cx="14595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Device</a:t>
            </a:r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</a:t>
            </a:r>
            <a:endParaRPr lang="ko-KR" altLang="en-US" sz="1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DD84657-3C83-4D3C-94A5-2991365753F3}"/>
              </a:ext>
            </a:extLst>
          </p:cNvPr>
          <p:cNvSpPr/>
          <p:nvPr/>
        </p:nvSpPr>
        <p:spPr>
          <a:xfrm>
            <a:off x="1331641" y="2556090"/>
            <a:ext cx="4733175" cy="143349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518252-22EA-45FF-8C72-3521DAB27205}"/>
              </a:ext>
            </a:extLst>
          </p:cNvPr>
          <p:cNvSpPr txBox="1"/>
          <p:nvPr/>
        </p:nvSpPr>
        <p:spPr>
          <a:xfrm flipH="1">
            <a:off x="3146326" y="2417589"/>
            <a:ext cx="11038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Fog Node</a:t>
            </a:r>
            <a:endParaRPr lang="ko-KR" altLang="en-US" sz="1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70118F3-6FA6-4C10-88AE-33CDA82EFC73}"/>
              </a:ext>
            </a:extLst>
          </p:cNvPr>
          <p:cNvSpPr/>
          <p:nvPr/>
        </p:nvSpPr>
        <p:spPr>
          <a:xfrm>
            <a:off x="1475657" y="5034547"/>
            <a:ext cx="1436458" cy="93610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3758B3-032C-40D0-AA1F-E11A34B56BEB}"/>
              </a:ext>
            </a:extLst>
          </p:cNvPr>
          <p:cNvSpPr txBox="1"/>
          <p:nvPr/>
        </p:nvSpPr>
        <p:spPr>
          <a:xfrm flipH="1">
            <a:off x="1637176" y="4874873"/>
            <a:ext cx="111342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가상 디바이스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513A988-9F60-48C1-94F2-42F5FDE24E6F}"/>
              </a:ext>
            </a:extLst>
          </p:cNvPr>
          <p:cNvGrpSpPr/>
          <p:nvPr/>
        </p:nvGrpSpPr>
        <p:grpSpPr>
          <a:xfrm>
            <a:off x="4501348" y="4874873"/>
            <a:ext cx="1436458" cy="1095778"/>
            <a:chOff x="2987146" y="4874873"/>
            <a:chExt cx="1436458" cy="1095778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0A67B4C5-CD07-4D33-BE9F-FA22812EE0C4}"/>
                </a:ext>
              </a:extLst>
            </p:cNvPr>
            <p:cNvSpPr/>
            <p:nvPr/>
          </p:nvSpPr>
          <p:spPr>
            <a:xfrm>
              <a:off x="2987146" y="5034547"/>
              <a:ext cx="1436458" cy="93610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286B0F-B0A2-4E92-98FD-AB0E66D7AC34}"/>
                </a:ext>
              </a:extLst>
            </p:cNvPr>
            <p:cNvSpPr txBox="1"/>
            <p:nvPr/>
          </p:nvSpPr>
          <p:spPr>
            <a:xfrm flipH="1">
              <a:off x="3148665" y="4874873"/>
              <a:ext cx="111342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Edge GW</a:t>
              </a:r>
              <a:endPara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24773B4A-B8C9-4B7A-AE11-7E2CD3ADB608}"/>
                </a:ext>
              </a:extLst>
            </p:cNvPr>
            <p:cNvSpPr/>
            <p:nvPr/>
          </p:nvSpPr>
          <p:spPr>
            <a:xfrm>
              <a:off x="3039979" y="5178228"/>
              <a:ext cx="1353393" cy="583058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r>
                <a:rPr lang="en-US" altLang="ko-KR" sz="10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 </a:t>
              </a:r>
              <a:r>
                <a:rPr lang="ko-KR" altLang="en-US" sz="10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디바이스가 </a:t>
              </a:r>
              <a:r>
                <a:rPr lang="en-US" altLang="ko-KR" sz="10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Fog Node</a:t>
              </a:r>
              <a:r>
                <a:rPr lang="ko-KR" altLang="en-US" sz="10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와 통신을 하기 위한 </a:t>
              </a:r>
              <a:r>
                <a:rPr lang="en-US" altLang="ko-KR" sz="10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GW  </a:t>
              </a:r>
              <a:endParaRPr lang="ko-KR" altLang="en-US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9F6361A-1BBA-459E-BF4D-A22BC5545A3D}"/>
              </a:ext>
            </a:extLst>
          </p:cNvPr>
          <p:cNvGrpSpPr/>
          <p:nvPr/>
        </p:nvGrpSpPr>
        <p:grpSpPr>
          <a:xfrm>
            <a:off x="2998210" y="4874873"/>
            <a:ext cx="1436458" cy="1095778"/>
            <a:chOff x="4499315" y="4874873"/>
            <a:chExt cx="1436458" cy="1095778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B9E6A849-5189-4ECC-A1B4-A363589F30DF}"/>
                </a:ext>
              </a:extLst>
            </p:cNvPr>
            <p:cNvSpPr/>
            <p:nvPr/>
          </p:nvSpPr>
          <p:spPr>
            <a:xfrm>
              <a:off x="4499315" y="5034547"/>
              <a:ext cx="1436458" cy="93610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EF9143E-DC5C-4346-A5A5-200019CA4B01}"/>
                </a:ext>
              </a:extLst>
            </p:cNvPr>
            <p:cNvSpPr txBox="1"/>
            <p:nvPr/>
          </p:nvSpPr>
          <p:spPr>
            <a:xfrm flipH="1">
              <a:off x="4660834" y="4874873"/>
              <a:ext cx="111342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ko-KR" altLang="en-US" sz="1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센서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3CE0BFC3-89E9-42C9-9CD4-21FDD238D562}"/>
                </a:ext>
              </a:extLst>
            </p:cNvPr>
            <p:cNvSpPr/>
            <p:nvPr/>
          </p:nvSpPr>
          <p:spPr>
            <a:xfrm>
              <a:off x="4554752" y="5211070"/>
              <a:ext cx="1325583" cy="583058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r>
                <a:rPr lang="en-US" altLang="ko-KR" sz="10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 </a:t>
              </a:r>
              <a:r>
                <a:rPr lang="ko-KR" altLang="en-US" sz="10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별도의 </a:t>
              </a:r>
              <a:r>
                <a:rPr lang="en-US" altLang="ko-KR" sz="10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GW </a:t>
              </a:r>
              <a:r>
                <a:rPr lang="ko-KR" altLang="en-US" sz="10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없이 </a:t>
              </a:r>
              <a:r>
                <a:rPr lang="en-US" altLang="ko-KR" sz="10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Fog Node</a:t>
              </a:r>
              <a:r>
                <a:rPr lang="ko-KR" altLang="en-US" sz="10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와 통신가능한 </a:t>
              </a:r>
              <a:endPara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0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디바이스</a:t>
              </a:r>
            </a:p>
          </p:txBody>
        </p: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010948A-DE6E-4A96-B1B2-A8FB38A88BC6}"/>
              </a:ext>
            </a:extLst>
          </p:cNvPr>
          <p:cNvSpPr/>
          <p:nvPr/>
        </p:nvSpPr>
        <p:spPr>
          <a:xfrm>
            <a:off x="1542337" y="5178228"/>
            <a:ext cx="1303098" cy="58305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가상으로 설정하여 </a:t>
            </a:r>
            <a:endParaRPr lang="en-US" altLang="ko-KR" sz="10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보내는 디바이스 데이터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4B46BFA-334A-4374-83CD-778EB1FA44B7}"/>
              </a:ext>
            </a:extLst>
          </p:cNvPr>
          <p:cNvSpPr/>
          <p:nvPr/>
        </p:nvSpPr>
        <p:spPr>
          <a:xfrm>
            <a:off x="6491365" y="3177365"/>
            <a:ext cx="432048" cy="28803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4CE12D63-F7F3-4FEB-8C51-6CE4A910800D}"/>
              </a:ext>
            </a:extLst>
          </p:cNvPr>
          <p:cNvSpPr/>
          <p:nvPr/>
        </p:nvSpPr>
        <p:spPr>
          <a:xfrm>
            <a:off x="6491365" y="5187908"/>
            <a:ext cx="432048" cy="28803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D7F87-D5E3-420D-ABE0-116D7393BB28}"/>
              </a:ext>
            </a:extLst>
          </p:cNvPr>
          <p:cNvSpPr txBox="1"/>
          <p:nvPr/>
        </p:nvSpPr>
        <p:spPr>
          <a:xfrm>
            <a:off x="7144937" y="3025365"/>
            <a:ext cx="16055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분석 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처리작업</a:t>
            </a:r>
            <a:endParaRPr lang="en-US" altLang="ko-KR" sz="11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클라우드에 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filtering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된</a:t>
            </a:r>
            <a:endParaRPr lang="en-US" altLang="ko-KR" sz="11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전달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AC34AE2-60BB-470D-AAE4-1800FB398E1F}"/>
              </a:ext>
            </a:extLst>
          </p:cNvPr>
          <p:cNvGrpSpPr/>
          <p:nvPr/>
        </p:nvGrpSpPr>
        <p:grpSpPr>
          <a:xfrm>
            <a:off x="3944722" y="2637317"/>
            <a:ext cx="1436290" cy="1175184"/>
            <a:chOff x="4406509" y="2634502"/>
            <a:chExt cx="1436290" cy="1175184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BFDDED2-4CC2-4BD9-BCFF-2152550E08A4}"/>
                </a:ext>
              </a:extLst>
            </p:cNvPr>
            <p:cNvSpPr/>
            <p:nvPr/>
          </p:nvSpPr>
          <p:spPr>
            <a:xfrm>
              <a:off x="4406509" y="2773208"/>
              <a:ext cx="1436290" cy="10364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3B58465-F56D-44A7-8468-F343C8678D57}"/>
                </a:ext>
              </a:extLst>
            </p:cNvPr>
            <p:cNvSpPr txBox="1"/>
            <p:nvPr/>
          </p:nvSpPr>
          <p:spPr>
            <a:xfrm flipH="1">
              <a:off x="4537685" y="2634502"/>
              <a:ext cx="119670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Manage Agent</a:t>
              </a:r>
              <a:endPara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BEDF15-3BEE-465A-B04D-B424E41F5C2D}"/>
                </a:ext>
              </a:extLst>
            </p:cNvPr>
            <p:cNvSpPr txBox="1"/>
            <p:nvPr/>
          </p:nvSpPr>
          <p:spPr>
            <a:xfrm>
              <a:off x="4475858" y="2941505"/>
              <a:ext cx="130680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 </a:t>
              </a:r>
              <a:r>
                <a:rPr lang="ko-KR" altLang="en-US" sz="10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클라우드에 저장된</a:t>
              </a:r>
              <a:endParaRPr lang="en-US" altLang="ko-KR" sz="10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0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메타데이터를 </a:t>
              </a:r>
              <a:endParaRPr lang="en-US" altLang="ko-KR" sz="10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10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IoT GW</a:t>
              </a:r>
              <a:r>
                <a:rPr lang="ko-KR" altLang="en-US" sz="10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저장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9BE13EB9-FBE6-4951-A6FE-0568E79AE834}"/>
              </a:ext>
            </a:extLst>
          </p:cNvPr>
          <p:cNvSpPr txBox="1"/>
          <p:nvPr/>
        </p:nvSpPr>
        <p:spPr>
          <a:xfrm>
            <a:off x="7144937" y="5041170"/>
            <a:ext cx="1605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전송</a:t>
            </a:r>
            <a:endParaRPr lang="en-US" altLang="ko-KR" sz="11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- Edge Computing</a:t>
            </a:r>
          </a:p>
          <a:p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처리를 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Edge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단에서도 수행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1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1D794B8-1772-42EB-B242-DE6BA1CA6319}"/>
              </a:ext>
            </a:extLst>
          </p:cNvPr>
          <p:cNvGrpSpPr/>
          <p:nvPr/>
        </p:nvGrpSpPr>
        <p:grpSpPr>
          <a:xfrm>
            <a:off x="2032451" y="2634502"/>
            <a:ext cx="1436290" cy="1174978"/>
            <a:chOff x="2250326" y="2634708"/>
            <a:chExt cx="1436290" cy="117497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7260A94-FFEC-47FA-A2AD-DAFFD8945C41}"/>
                </a:ext>
              </a:extLst>
            </p:cNvPr>
            <p:cNvGrpSpPr/>
            <p:nvPr/>
          </p:nvGrpSpPr>
          <p:grpSpPr>
            <a:xfrm>
              <a:off x="2250326" y="2634708"/>
              <a:ext cx="1436290" cy="1174978"/>
              <a:chOff x="1693616" y="3070055"/>
              <a:chExt cx="1436290" cy="1174978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22F45675-2288-4F45-8573-8B5D70F1407D}"/>
                  </a:ext>
                </a:extLst>
              </p:cNvPr>
              <p:cNvSpPr/>
              <p:nvPr/>
            </p:nvSpPr>
            <p:spPr>
              <a:xfrm>
                <a:off x="1693616" y="3208555"/>
                <a:ext cx="1436290" cy="1036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65A960D-1B84-4E85-AC81-CE94DD7355E4}"/>
                  </a:ext>
                </a:extLst>
              </p:cNvPr>
              <p:cNvSpPr txBox="1"/>
              <p:nvPr/>
            </p:nvSpPr>
            <p:spPr>
              <a:xfrm flipH="1">
                <a:off x="1855051" y="3070055"/>
                <a:ext cx="11134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openHAB2</a:t>
                </a:r>
                <a:endParaRPr lang="ko-KR" altLang="en-US" sz="12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963885E-4AB9-4A88-91D7-C40019B8BC07}"/>
                </a:ext>
              </a:extLst>
            </p:cNvPr>
            <p:cNvSpPr txBox="1"/>
            <p:nvPr/>
          </p:nvSpPr>
          <p:spPr>
            <a:xfrm>
              <a:off x="2297068" y="2947591"/>
              <a:ext cx="12378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 </a:t>
              </a:r>
              <a:r>
                <a:rPr lang="ko-KR" altLang="en-US" sz="10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디바이스 모니터링</a:t>
              </a:r>
              <a:endParaRPr lang="en-US" altLang="ko-KR" sz="10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10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 </a:t>
              </a:r>
              <a:r>
                <a:rPr lang="ko-KR" altLang="en-US" sz="10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클라우드 상에서 </a:t>
              </a:r>
              <a:endParaRPr lang="en-US" altLang="ko-KR" sz="10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0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설정</a:t>
              </a:r>
              <a:r>
                <a:rPr lang="en-US" altLang="ko-KR" sz="10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0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업데이트 시</a:t>
              </a:r>
              <a:r>
                <a:rPr lang="en-US" altLang="ko-KR" sz="10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sz="10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en-US" altLang="ko-KR" sz="10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0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스크립트 동적 작성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A776AC-6453-4D2F-BCE1-3BE4366302FD}"/>
              </a:ext>
            </a:extLst>
          </p:cNvPr>
          <p:cNvSpPr/>
          <p:nvPr/>
        </p:nvSpPr>
        <p:spPr>
          <a:xfrm>
            <a:off x="2153566" y="4189488"/>
            <a:ext cx="45719" cy="721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7DFBAA7-48AB-481E-918E-2D81017A4FC8}"/>
              </a:ext>
            </a:extLst>
          </p:cNvPr>
          <p:cNvCxnSpPr>
            <a:stCxn id="31" idx="2"/>
            <a:endCxn id="36" idx="0"/>
          </p:cNvCxnSpPr>
          <p:nvPr/>
        </p:nvCxnSpPr>
        <p:spPr>
          <a:xfrm flipH="1">
            <a:off x="3698228" y="3989580"/>
            <a:ext cx="1" cy="54767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402666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 sz="2400"/>
              <a:t>IoT GateWay</a:t>
            </a:r>
            <a:r>
              <a:rPr lang="ko-KR" altLang="en-US" sz="2400"/>
              <a:t>에서 데이터를 분석</a:t>
            </a:r>
            <a:r>
              <a:rPr lang="en-US" altLang="ko-KR" sz="2400"/>
              <a:t>,</a:t>
            </a:r>
            <a:r>
              <a:rPr lang="ko-KR" altLang="en-US" sz="2400"/>
              <a:t> 처리해야 될 내용</a:t>
            </a:r>
            <a:r>
              <a:rPr lang="en-US" altLang="ko-KR" sz="2400"/>
              <a:t>?</a:t>
            </a:r>
          </a:p>
          <a:p>
            <a:pPr lvl="1"/>
            <a:r>
              <a:rPr lang="en-US" altLang="ko-KR" sz="2000"/>
              <a:t>(</a:t>
            </a:r>
            <a:r>
              <a:rPr lang="ko-KR" altLang="en-US" sz="2000"/>
              <a:t>예시</a:t>
            </a:r>
            <a:r>
              <a:rPr lang="en-US" altLang="ko-KR" sz="2000"/>
              <a:t>)</a:t>
            </a:r>
          </a:p>
          <a:p>
            <a:pPr lvl="1"/>
            <a:r>
              <a:rPr lang="ko-KR" altLang="en-US" sz="2000"/>
              <a:t>웹 클라이언트에서 모니터링 시</a:t>
            </a:r>
            <a:r>
              <a:rPr lang="en-US" altLang="ko-KR" sz="2000"/>
              <a:t>, </a:t>
            </a:r>
            <a:r>
              <a:rPr lang="ko-KR" altLang="en-US" sz="2000"/>
              <a:t>실시간으로 들어오는 데이터를 몇 분 단위로 취합하여 클라우드에 전송</a:t>
            </a:r>
            <a:endParaRPr lang="en-US" altLang="ko-KR" sz="2000"/>
          </a:p>
          <a:p>
            <a:pPr lvl="1"/>
            <a:endParaRPr lang="en-US" altLang="ko-KR" sz="2000"/>
          </a:p>
          <a:p>
            <a:endParaRPr lang="en-US" altLang="ko-KR" sz="2400"/>
          </a:p>
          <a:p>
            <a:r>
              <a:rPr lang="en-US" altLang="ko-KR" sz="2400"/>
              <a:t>Node-red</a:t>
            </a:r>
            <a:r>
              <a:rPr lang="ko-KR" altLang="en-US" sz="2400"/>
              <a:t>와 연계</a:t>
            </a:r>
            <a:endParaRPr lang="en-US" altLang="ko-KR" sz="2400"/>
          </a:p>
          <a:p>
            <a:pPr lvl="1"/>
            <a:r>
              <a:rPr lang="en-US" altLang="ko-KR" sz="2000"/>
              <a:t>Node-red</a:t>
            </a:r>
            <a:r>
              <a:rPr lang="ko-KR" altLang="en-US" sz="2000"/>
              <a:t>에서 사용자가 설정을 조작</a:t>
            </a:r>
            <a:endParaRPr lang="en-US" altLang="ko-KR" sz="2000"/>
          </a:p>
          <a:p>
            <a:pPr lvl="1"/>
            <a:r>
              <a:rPr lang="en-US" altLang="ko-KR" sz="2000"/>
              <a:t>openHAB2 </a:t>
            </a:r>
            <a:r>
              <a:rPr lang="ko-KR" altLang="en-US" sz="2000"/>
              <a:t>에서는 스크립트 동적 생성</a:t>
            </a:r>
            <a:r>
              <a:rPr lang="en-US" altLang="ko-KR" sz="2000"/>
              <a:t>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openHAB2</a:t>
            </a:r>
            <a:r>
              <a:rPr lang="ko-KR" altLang="en-US"/>
              <a:t> 시나리오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BD27C7-7D9B-429C-91B1-1BBD58BD44C6}"/>
              </a:ext>
            </a:extLst>
          </p:cNvPr>
          <p:cNvGrpSpPr/>
          <p:nvPr/>
        </p:nvGrpSpPr>
        <p:grpSpPr>
          <a:xfrm>
            <a:off x="1750512" y="4730660"/>
            <a:ext cx="6061848" cy="1290628"/>
            <a:chOff x="1750512" y="4730660"/>
            <a:chExt cx="6061848" cy="129062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005EF0E-A925-4858-9F5F-2A7165E96176}"/>
                </a:ext>
              </a:extLst>
            </p:cNvPr>
            <p:cNvSpPr/>
            <p:nvPr/>
          </p:nvSpPr>
          <p:spPr>
            <a:xfrm>
              <a:off x="2699792" y="4869160"/>
              <a:ext cx="1728192" cy="115212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 </a:t>
              </a:r>
              <a:r>
                <a:rPr lang="ko-KR" altLang="en-US" sz="12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사용자가 직접 설정</a:t>
              </a:r>
              <a:endPara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12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 </a:t>
              </a:r>
              <a:r>
                <a:rPr lang="ko-KR" altLang="en-US" sz="12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설정 </a:t>
              </a:r>
              <a:r>
                <a:rPr lang="en-US" altLang="ko-KR" sz="12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</a:t>
              </a:r>
              <a:endParaRPr lang="ko-KR" altLang="en-US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3DB4697-C954-4B09-AA32-AE7DB005DE32}"/>
                </a:ext>
              </a:extLst>
            </p:cNvPr>
            <p:cNvSpPr/>
            <p:nvPr/>
          </p:nvSpPr>
          <p:spPr>
            <a:xfrm>
              <a:off x="6084168" y="4869160"/>
              <a:ext cx="1728192" cy="115212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 </a:t>
              </a:r>
              <a:r>
                <a:rPr lang="ko-KR" altLang="en-US" sz="12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디바이스 모니터링</a:t>
              </a:r>
              <a:endPara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12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 </a:t>
              </a:r>
              <a:r>
                <a:rPr lang="ko-KR" altLang="en-US" sz="12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동적 </a:t>
              </a:r>
              <a:r>
                <a:rPr lang="en-US" altLang="ko-KR" sz="12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 </a:t>
              </a:r>
              <a:r>
                <a:rPr lang="ko-KR" altLang="en-US" sz="12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생성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0726A20-5040-4ACA-B500-53F73E8AA205}"/>
                </a:ext>
              </a:extLst>
            </p:cNvPr>
            <p:cNvCxnSpPr>
              <a:stCxn id="4" idx="3"/>
              <a:endCxn id="20" idx="1"/>
            </p:cNvCxnSpPr>
            <p:nvPr/>
          </p:nvCxnSpPr>
          <p:spPr>
            <a:xfrm>
              <a:off x="4427984" y="5445224"/>
              <a:ext cx="1656184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DB1D9D-9F86-41E6-A93A-241BAF8D108F}"/>
                </a:ext>
              </a:extLst>
            </p:cNvPr>
            <p:cNvSpPr txBox="1"/>
            <p:nvPr/>
          </p:nvSpPr>
          <p:spPr>
            <a:xfrm>
              <a:off x="4632447" y="5128389"/>
              <a:ext cx="1152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 </a:t>
              </a:r>
              <a:r>
                <a:rPr lang="ko-KR" altLang="en-US" sz="11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스크립트 작성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6EAE06-18FD-4946-AB6C-06477EDDB633}"/>
                </a:ext>
              </a:extLst>
            </p:cNvPr>
            <p:cNvSpPr txBox="1"/>
            <p:nvPr/>
          </p:nvSpPr>
          <p:spPr>
            <a:xfrm flipH="1">
              <a:off x="6391554" y="4730660"/>
              <a:ext cx="11134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openHAB2</a:t>
              </a:r>
              <a:endPara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8814D0D-C263-43F0-A862-DFC2C0DF042B}"/>
                </a:ext>
              </a:extLst>
            </p:cNvPr>
            <p:cNvSpPr txBox="1"/>
            <p:nvPr/>
          </p:nvSpPr>
          <p:spPr>
            <a:xfrm flipH="1">
              <a:off x="3007178" y="4730660"/>
              <a:ext cx="11134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Node-red</a:t>
              </a:r>
              <a:endPara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052" name="Picture 4" descr="node-redì ëí ì´ë¯¸ì§ ê²ìê²°ê³¼">
              <a:extLst>
                <a:ext uri="{FF2B5EF4-FFF2-40B4-BE49-F238E27FC236}">
                  <a16:creationId xmlns:a16="http://schemas.microsoft.com/office/drawing/2014/main" id="{5E870E03-71D4-4787-977D-11DFB0F0BD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512" y="5128389"/>
              <a:ext cx="799859" cy="799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9967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sz="1400" smtClean="0">
            <a:solidFill>
              <a:schemeClr val="tx1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solidFill>
          <a:schemeClr val="accent1"/>
        </a:solidFill>
        <a:ln w="28575" cap="flat" cmpd="sng" algn="ctr">
          <a:solidFill>
            <a:srgbClr val="FF0000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100" smtClean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17729</TotalTime>
  <Words>349</Words>
  <Application>Microsoft Office PowerPoint</Application>
  <PresentationFormat>화면 슬라이드 쇼(4:3)</PresentationFormat>
  <Paragraphs>124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HY헤드라인M</vt:lpstr>
      <vt:lpstr>KoPub돋움체 Bold</vt:lpstr>
      <vt:lpstr>KoPub돋움체 Light</vt:lpstr>
      <vt:lpstr>굴림</vt:lpstr>
      <vt:lpstr>나눔스퀘어</vt:lpstr>
      <vt:lpstr>나눔스퀘어 Bold</vt:lpstr>
      <vt:lpstr>맑은 고딕</vt:lpstr>
      <vt:lpstr>Arial</vt:lpstr>
      <vt:lpstr>Times New Roman</vt:lpstr>
      <vt:lpstr>Wingdings</vt:lpstr>
      <vt:lpstr>Default Theme</vt:lpstr>
      <vt:lpstr>구조도 수정 및  openHAB2 시나리오</vt:lpstr>
      <vt:lpstr>전체 구조도</vt:lpstr>
      <vt:lpstr>라즈베리 파이 동작 테스트</vt:lpstr>
      <vt:lpstr>openHAB2 시나리오</vt:lpstr>
      <vt:lpstr>openHAB2 시나리오</vt:lpstr>
      <vt:lpstr>openHAB2 시나리오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Lee HanBeom</cp:lastModifiedBy>
  <cp:revision>857</cp:revision>
  <cp:lastPrinted>2018-02-06T05:58:27Z</cp:lastPrinted>
  <dcterms:created xsi:type="dcterms:W3CDTF">2013-09-09T21:16:08Z</dcterms:created>
  <dcterms:modified xsi:type="dcterms:W3CDTF">2018-07-29T13:49:19Z</dcterms:modified>
</cp:coreProperties>
</file>