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7"/>
  </p:notesMasterIdLst>
  <p:sldIdLst>
    <p:sldId id="256" r:id="rId2"/>
    <p:sldId id="424" r:id="rId3"/>
    <p:sldId id="422" r:id="rId4"/>
    <p:sldId id="423" r:id="rId5"/>
    <p:sldId id="425" r:id="rId6"/>
    <p:sldId id="426" r:id="rId7"/>
    <p:sldId id="429" r:id="rId8"/>
    <p:sldId id="430" r:id="rId9"/>
    <p:sldId id="427" r:id="rId10"/>
    <p:sldId id="428" r:id="rId11"/>
    <p:sldId id="432" r:id="rId12"/>
    <p:sldId id="431" r:id="rId13"/>
    <p:sldId id="433" r:id="rId14"/>
    <p:sldId id="434" r:id="rId15"/>
    <p:sldId id="393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8F8F8"/>
    <a:srgbClr val="EAEAEA"/>
    <a:srgbClr val="00CC99"/>
    <a:srgbClr val="0000FF"/>
    <a:srgbClr val="FFFF00"/>
    <a:srgbClr val="00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4" autoAdjust="0"/>
    <p:restoredTop sz="94614" autoAdjust="0"/>
  </p:normalViewPr>
  <p:slideViewPr>
    <p:cSldViewPr>
      <p:cViewPr varScale="1">
        <p:scale>
          <a:sx n="81" d="100"/>
          <a:sy n="81" d="100"/>
        </p:scale>
        <p:origin x="66" y="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0" y="4715388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배찬민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bebe2009@naver.com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배찬민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bebe2009@naver.com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cloutier/452-glucose-predi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sz="3600" dirty="0"/>
              <a:t>CGM</a:t>
            </a:r>
            <a:r>
              <a:rPr lang="ko-KR" altLang="en-US" sz="3600" dirty="0"/>
              <a:t> </a:t>
            </a:r>
            <a:r>
              <a:rPr lang="en-US" altLang="ko-KR" sz="3600" dirty="0"/>
              <a:t>Feed-Forward</a:t>
            </a:r>
            <a:r>
              <a:rPr lang="ko-KR" altLang="en-US" sz="3600" dirty="0"/>
              <a:t> </a:t>
            </a:r>
            <a:r>
              <a:rPr lang="en-US" altLang="ko-KR" sz="3600" dirty="0"/>
              <a:t>NN</a:t>
            </a:r>
            <a:br>
              <a:rPr lang="en-US" altLang="ko-KR" sz="3600" dirty="0"/>
            </a:br>
            <a:r>
              <a:rPr lang="ko-KR" altLang="en-US" sz="3600" dirty="0"/>
              <a:t>데이터 추가 </a:t>
            </a:r>
            <a:r>
              <a:rPr lang="en-US" altLang="ko-KR" sz="3600" dirty="0"/>
              <a:t>/ </a:t>
            </a:r>
            <a:r>
              <a:rPr lang="ko-KR" altLang="en-US" sz="3600" dirty="0"/>
              <a:t>비교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배찬민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805487"/>
          </a:xfrm>
        </p:spPr>
        <p:txBody>
          <a:bodyPr>
            <a:normAutofit/>
          </a:bodyPr>
          <a:lstStyle/>
          <a:p>
            <a:r>
              <a:rPr lang="ko-KR" altLang="en-US" dirty="0"/>
              <a:t>병원 데이터만 단독 학습 했을 때와 </a:t>
            </a:r>
            <a:br>
              <a:rPr lang="en-US" altLang="ko-KR" dirty="0"/>
            </a:br>
            <a:r>
              <a:rPr lang="ko-KR" altLang="en-US"/>
              <a:t>병원과 </a:t>
            </a:r>
            <a:r>
              <a:rPr lang="en-US" altLang="ko-KR"/>
              <a:t>JCHR </a:t>
            </a:r>
            <a:r>
              <a:rPr lang="ko-KR" altLang="en-US" dirty="0"/>
              <a:t>데이터 모두 학습했을 때의 비교</a:t>
            </a:r>
            <a:endParaRPr lang="en-US" altLang="ko-KR" dirty="0"/>
          </a:p>
          <a:p>
            <a:pPr lvl="1"/>
            <a:r>
              <a:rPr lang="en-US" altLang="ko-KR" dirty="0"/>
              <a:t>Q. </a:t>
            </a:r>
            <a:r>
              <a:rPr lang="ko-KR" altLang="en-US"/>
              <a:t>과연 </a:t>
            </a:r>
            <a:r>
              <a:rPr lang="en-US" altLang="ko-KR"/>
              <a:t>JCHR </a:t>
            </a:r>
            <a:r>
              <a:rPr lang="ko-KR" altLang="en-US" dirty="0"/>
              <a:t>데이터를 병원 데이터에 섞었을 때 오차율이 더 줄어들 수 있을까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/>
              <a:t>= JCHR </a:t>
            </a:r>
            <a:r>
              <a:rPr lang="ko-KR" altLang="en-US" dirty="0"/>
              <a:t>데이터가 과연 도움이 되는 데이터일까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병원 데이터만으로도 </a:t>
            </a:r>
            <a:r>
              <a:rPr lang="en-US" altLang="ko-KR" dirty="0"/>
              <a:t>PH +5, 15, 30, 45</a:t>
            </a:r>
            <a:r>
              <a:rPr lang="ko-KR" altLang="en-US" dirty="0"/>
              <a:t>의 경우도 학습해 </a:t>
            </a:r>
            <a:r>
              <a:rPr lang="en-US" altLang="ko-KR" dirty="0"/>
              <a:t>RMSE </a:t>
            </a:r>
            <a:r>
              <a:rPr lang="ko-KR" altLang="en-US" dirty="0"/>
              <a:t>비교</a:t>
            </a:r>
            <a:endParaRPr lang="en-US" altLang="ko-KR" dirty="0"/>
          </a:p>
          <a:p>
            <a:pPr lvl="1"/>
            <a:r>
              <a:rPr lang="ko-KR" altLang="en-US" dirty="0"/>
              <a:t>이 때 테스트 케이스는 </a:t>
            </a:r>
            <a:r>
              <a:rPr lang="en-US" altLang="ko-KR" dirty="0"/>
              <a:t>4</a:t>
            </a:r>
            <a:r>
              <a:rPr lang="ko-KR" altLang="en-US" dirty="0"/>
              <a:t>명만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병원 데이터 </a:t>
            </a:r>
            <a:r>
              <a:rPr lang="en-US" altLang="ko-KR" dirty="0"/>
              <a:t>vs </a:t>
            </a:r>
            <a:r>
              <a:rPr lang="ko-KR" altLang="en-US" dirty="0"/>
              <a:t>병원 </a:t>
            </a:r>
            <a:r>
              <a:rPr lang="en-US" altLang="ko-KR"/>
              <a:t>+ JCHR </a:t>
            </a:r>
            <a:r>
              <a:rPr lang="ko-KR" altLang="en-US" dirty="0"/>
              <a:t>데이터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05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80548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병원 데이터로만 학습했을 때 </a:t>
            </a:r>
            <a:r>
              <a:rPr lang="en-US" altLang="ko-KR" sz="2400" dirty="0"/>
              <a:t>RMSE</a:t>
            </a:r>
          </a:p>
          <a:p>
            <a:pPr lvl="1"/>
            <a:r>
              <a:rPr lang="en-US" altLang="ko-KR" sz="2000" dirty="0"/>
              <a:t>PH +5 </a:t>
            </a:r>
            <a:r>
              <a:rPr lang="ko-KR" altLang="en-US" sz="2000" dirty="0"/>
              <a:t>평균 </a:t>
            </a:r>
            <a:r>
              <a:rPr lang="en-US" altLang="ko-KR" sz="2000" dirty="0"/>
              <a:t>RMSE :</a:t>
            </a:r>
            <a:r>
              <a:rPr lang="ko-KR" altLang="en-US" sz="2000" dirty="0"/>
              <a:t> 약 </a:t>
            </a:r>
            <a:r>
              <a:rPr lang="en-US" altLang="ko-KR" sz="2000" dirty="0"/>
              <a:t>6.59 (</a:t>
            </a:r>
            <a:r>
              <a:rPr lang="ko-KR" altLang="en-US" sz="2000" dirty="0"/>
              <a:t>최소 </a:t>
            </a:r>
            <a:r>
              <a:rPr lang="en-US" altLang="ko-KR" sz="2000" dirty="0"/>
              <a:t>3.56, </a:t>
            </a:r>
            <a:r>
              <a:rPr lang="ko-KR" altLang="en-US" sz="2000" dirty="0"/>
              <a:t>최대 </a:t>
            </a:r>
            <a:r>
              <a:rPr lang="en-US" altLang="ko-KR" sz="2000" dirty="0"/>
              <a:t>9.56)</a:t>
            </a:r>
          </a:p>
          <a:p>
            <a:pPr lvl="1"/>
            <a:r>
              <a:rPr lang="en-US" altLang="ko-KR" sz="2000" dirty="0"/>
              <a:t>PH +15 </a:t>
            </a:r>
            <a:r>
              <a:rPr lang="ko-KR" altLang="en-US" sz="2000" dirty="0"/>
              <a:t>평균 </a:t>
            </a:r>
            <a:r>
              <a:rPr lang="en-US" altLang="ko-KR" sz="2000" dirty="0"/>
              <a:t>RMSE : </a:t>
            </a:r>
            <a:r>
              <a:rPr lang="ko-KR" altLang="en-US" sz="2000" dirty="0"/>
              <a:t>약 </a:t>
            </a:r>
            <a:r>
              <a:rPr lang="en-US" altLang="ko-KR" sz="2000" dirty="0"/>
              <a:t>15.34 (</a:t>
            </a:r>
            <a:r>
              <a:rPr lang="ko-KR" altLang="en-US" sz="2000" dirty="0"/>
              <a:t>최소 </a:t>
            </a:r>
            <a:r>
              <a:rPr lang="en-US" altLang="ko-KR" sz="2000" dirty="0"/>
              <a:t>8.33, </a:t>
            </a:r>
            <a:r>
              <a:rPr lang="ko-KR" altLang="en-US" sz="2000" dirty="0"/>
              <a:t>최대 </a:t>
            </a:r>
            <a:r>
              <a:rPr lang="en-US" altLang="ko-KR" sz="2000" dirty="0"/>
              <a:t>24.24)</a:t>
            </a:r>
          </a:p>
          <a:p>
            <a:pPr lvl="1"/>
            <a:r>
              <a:rPr lang="en-US" altLang="ko-KR" sz="2000" dirty="0"/>
              <a:t>PH +30 </a:t>
            </a:r>
            <a:r>
              <a:rPr lang="ko-KR" altLang="en-US" sz="2000" dirty="0"/>
              <a:t>평균 </a:t>
            </a:r>
            <a:r>
              <a:rPr lang="en-US" altLang="ko-KR" sz="2000" dirty="0"/>
              <a:t>RMSE : </a:t>
            </a:r>
            <a:r>
              <a:rPr lang="ko-KR" altLang="en-US" sz="2000" dirty="0"/>
              <a:t>약 </a:t>
            </a:r>
            <a:r>
              <a:rPr lang="en-US" altLang="ko-KR" sz="2000" dirty="0"/>
              <a:t>24.15 (</a:t>
            </a:r>
            <a:r>
              <a:rPr lang="ko-KR" altLang="en-US" sz="2000" dirty="0"/>
              <a:t>최소 </a:t>
            </a:r>
            <a:r>
              <a:rPr lang="en-US" altLang="ko-KR" sz="2000" dirty="0"/>
              <a:t>12.73, </a:t>
            </a:r>
            <a:r>
              <a:rPr lang="ko-KR" altLang="en-US" sz="2000" dirty="0"/>
              <a:t>최대 </a:t>
            </a:r>
            <a:r>
              <a:rPr lang="en-US" altLang="ko-KR" sz="2000" dirty="0"/>
              <a:t>37.64)</a:t>
            </a:r>
          </a:p>
          <a:p>
            <a:pPr lvl="1"/>
            <a:r>
              <a:rPr lang="en-US" altLang="ko-KR" sz="2000" dirty="0"/>
              <a:t>PH +45 </a:t>
            </a:r>
            <a:r>
              <a:rPr lang="ko-KR" altLang="en-US" sz="2000" dirty="0"/>
              <a:t>평균 </a:t>
            </a:r>
            <a:r>
              <a:rPr lang="en-US" altLang="ko-KR" sz="2000" dirty="0"/>
              <a:t>RMSE : </a:t>
            </a:r>
            <a:r>
              <a:rPr lang="ko-KR" altLang="en-US" sz="2000" dirty="0"/>
              <a:t>약 </a:t>
            </a:r>
            <a:r>
              <a:rPr lang="en-US" altLang="ko-KR" sz="2000" dirty="0"/>
              <a:t>26.63 (</a:t>
            </a:r>
            <a:r>
              <a:rPr lang="ko-KR" altLang="en-US" sz="2000" dirty="0"/>
              <a:t>최소 </a:t>
            </a:r>
            <a:r>
              <a:rPr lang="en-US" altLang="ko-KR" sz="2000" dirty="0"/>
              <a:t>14.66, </a:t>
            </a:r>
            <a:r>
              <a:rPr lang="ko-KR" altLang="en-US" sz="2000" dirty="0"/>
              <a:t>최대 </a:t>
            </a:r>
            <a:r>
              <a:rPr lang="en-US" altLang="ko-KR" sz="2000" dirty="0"/>
              <a:t>41.96)</a:t>
            </a:r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병원 데이터 </a:t>
            </a:r>
            <a:r>
              <a:rPr lang="en-US" altLang="ko-KR" dirty="0"/>
              <a:t>vs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병원 </a:t>
            </a:r>
            <a:r>
              <a:rPr lang="en-US" altLang="ko-KR">
                <a:solidFill>
                  <a:schemeClr val="accent3">
                    <a:lumMod val="75000"/>
                  </a:schemeClr>
                </a:solidFill>
              </a:rPr>
              <a:t>+ JCHR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데이터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003B81-759E-406E-8CED-11438FE73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92" y="2979639"/>
            <a:ext cx="5446016" cy="38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7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80548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병원 데이터 </a:t>
            </a:r>
            <a:r>
              <a:rPr lang="en-US" altLang="ko-KR" sz="2400"/>
              <a:t>+ JCHR</a:t>
            </a:r>
            <a:r>
              <a:rPr lang="ko-KR" altLang="en-US" sz="2400"/>
              <a:t> </a:t>
            </a:r>
            <a:r>
              <a:rPr lang="ko-KR" altLang="en-US" sz="2400" dirty="0"/>
              <a:t>데이터로 학습했을 때 </a:t>
            </a:r>
            <a:r>
              <a:rPr lang="en-US" altLang="ko-KR" sz="2400" dirty="0"/>
              <a:t>RMSE</a:t>
            </a:r>
          </a:p>
          <a:p>
            <a:pPr lvl="1"/>
            <a:r>
              <a:rPr lang="en-US" altLang="ko-KR" sz="2000" dirty="0"/>
              <a:t>PH +5 </a:t>
            </a:r>
            <a:r>
              <a:rPr lang="ko-KR" altLang="en-US" sz="2000" dirty="0"/>
              <a:t>평균 </a:t>
            </a:r>
            <a:r>
              <a:rPr lang="en-US" altLang="ko-KR" sz="2000" dirty="0"/>
              <a:t>RMSE :</a:t>
            </a:r>
            <a:r>
              <a:rPr lang="ko-KR" altLang="en-US" sz="2000" dirty="0"/>
              <a:t> 약 </a:t>
            </a:r>
            <a:r>
              <a:rPr lang="en-US" altLang="ko-KR" sz="2000" dirty="0"/>
              <a:t>8.76 (</a:t>
            </a:r>
            <a:r>
              <a:rPr lang="ko-KR" altLang="en-US" sz="2000" dirty="0"/>
              <a:t>최소 </a:t>
            </a:r>
            <a:r>
              <a:rPr lang="en-US" altLang="ko-KR" sz="2000" dirty="0"/>
              <a:t>4.75, </a:t>
            </a:r>
            <a:r>
              <a:rPr lang="ko-KR" altLang="en-US" sz="2000" dirty="0"/>
              <a:t>최대 </a:t>
            </a:r>
            <a:r>
              <a:rPr lang="en-US" altLang="ko-KR" sz="2000" dirty="0"/>
              <a:t>13.65)</a:t>
            </a:r>
          </a:p>
          <a:p>
            <a:pPr lvl="1"/>
            <a:r>
              <a:rPr lang="en-US" altLang="ko-KR" sz="2000" dirty="0"/>
              <a:t>PH +15 </a:t>
            </a:r>
            <a:r>
              <a:rPr lang="ko-KR" altLang="en-US" sz="2000" dirty="0"/>
              <a:t>평균 </a:t>
            </a:r>
            <a:r>
              <a:rPr lang="en-US" altLang="ko-KR" sz="2000" dirty="0"/>
              <a:t>RMSE : </a:t>
            </a:r>
            <a:r>
              <a:rPr lang="ko-KR" altLang="en-US" sz="2000" dirty="0"/>
              <a:t>약 </a:t>
            </a:r>
            <a:r>
              <a:rPr lang="en-US" altLang="ko-KR" sz="2000" dirty="0"/>
              <a:t>15.44 (</a:t>
            </a:r>
            <a:r>
              <a:rPr lang="ko-KR" altLang="en-US" sz="2000" dirty="0"/>
              <a:t>최소 </a:t>
            </a:r>
            <a:r>
              <a:rPr lang="en-US" altLang="ko-KR" sz="2000" dirty="0"/>
              <a:t>8.20, </a:t>
            </a:r>
            <a:r>
              <a:rPr lang="ko-KR" altLang="en-US" sz="2000" dirty="0"/>
              <a:t>최대 </a:t>
            </a:r>
            <a:r>
              <a:rPr lang="en-US" altLang="ko-KR" sz="2000" dirty="0"/>
              <a:t>24.90)</a:t>
            </a:r>
          </a:p>
          <a:p>
            <a:pPr lvl="1"/>
            <a:r>
              <a:rPr lang="en-US" altLang="ko-KR" sz="2000" dirty="0"/>
              <a:t>PH +30 </a:t>
            </a:r>
            <a:r>
              <a:rPr lang="ko-KR" altLang="en-US" sz="2000" dirty="0"/>
              <a:t>평균 </a:t>
            </a:r>
            <a:r>
              <a:rPr lang="en-US" altLang="ko-KR" sz="2000" dirty="0"/>
              <a:t>RMSE : </a:t>
            </a:r>
            <a:r>
              <a:rPr lang="ko-KR" altLang="en-US" sz="2000" dirty="0"/>
              <a:t>약 </a:t>
            </a:r>
            <a:r>
              <a:rPr lang="en-US" altLang="ko-KR" sz="2000" dirty="0"/>
              <a:t>20.51 (</a:t>
            </a:r>
            <a:r>
              <a:rPr lang="ko-KR" altLang="en-US" sz="2000" dirty="0"/>
              <a:t>최소 </a:t>
            </a:r>
            <a:r>
              <a:rPr lang="en-US" altLang="ko-KR" sz="2000" dirty="0"/>
              <a:t>11.16, </a:t>
            </a:r>
            <a:r>
              <a:rPr lang="ko-KR" altLang="en-US" sz="2000" dirty="0"/>
              <a:t>최대 </a:t>
            </a:r>
            <a:r>
              <a:rPr lang="en-US" altLang="ko-KR" sz="2000" dirty="0"/>
              <a:t>32.37)</a:t>
            </a:r>
          </a:p>
          <a:p>
            <a:pPr lvl="1"/>
            <a:r>
              <a:rPr lang="en-US" altLang="ko-KR" sz="2000" dirty="0"/>
              <a:t>PH +45 </a:t>
            </a:r>
            <a:r>
              <a:rPr lang="ko-KR" altLang="en-US" sz="2000" dirty="0"/>
              <a:t>평균 </a:t>
            </a:r>
            <a:r>
              <a:rPr lang="en-US" altLang="ko-KR" sz="2000" dirty="0"/>
              <a:t>RMSE : </a:t>
            </a:r>
            <a:r>
              <a:rPr lang="ko-KR" altLang="en-US" sz="2000" dirty="0"/>
              <a:t>약 </a:t>
            </a:r>
            <a:r>
              <a:rPr lang="en-US" altLang="ko-KR" sz="2000" dirty="0"/>
              <a:t>25.41 (</a:t>
            </a:r>
            <a:r>
              <a:rPr lang="ko-KR" altLang="en-US" sz="2000" dirty="0"/>
              <a:t>최소 </a:t>
            </a:r>
            <a:r>
              <a:rPr lang="en-US" altLang="ko-KR" sz="2000" dirty="0"/>
              <a:t>14.91, </a:t>
            </a:r>
            <a:r>
              <a:rPr lang="ko-KR" altLang="en-US" sz="2000" dirty="0"/>
              <a:t>최대 </a:t>
            </a:r>
            <a:r>
              <a:rPr lang="en-US" altLang="ko-KR" sz="2000" dirty="0"/>
              <a:t>36.22)</a:t>
            </a:r>
          </a:p>
          <a:p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병원 데이터 </a:t>
            </a:r>
            <a:r>
              <a:rPr lang="en-US" altLang="ko-KR" dirty="0"/>
              <a:t>vs </a:t>
            </a:r>
            <a:r>
              <a:rPr lang="ko-KR" altLang="en-US" dirty="0"/>
              <a:t>병원 </a:t>
            </a:r>
            <a:r>
              <a:rPr lang="en-US" altLang="ko-KR"/>
              <a:t>+ JCHR </a:t>
            </a:r>
            <a:r>
              <a:rPr lang="ko-KR" altLang="en-US" dirty="0"/>
              <a:t>데이터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D820E8-E4D9-4412-A775-B36AE82EC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63327"/>
            <a:ext cx="5472608" cy="38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4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80548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PH</a:t>
            </a:r>
            <a:r>
              <a:rPr lang="ko-KR" altLang="en-US" sz="2400" dirty="0"/>
              <a:t>별 </a:t>
            </a:r>
            <a:r>
              <a:rPr lang="en-US" altLang="ko-KR" sz="2400" dirty="0"/>
              <a:t>RMSE</a:t>
            </a:r>
            <a:r>
              <a:rPr lang="ko-KR" altLang="en-US" sz="2400" dirty="0"/>
              <a:t>의 추이를 보기 위해 </a:t>
            </a:r>
            <a:r>
              <a:rPr lang="en-US" altLang="ko-KR" sz="2400" dirty="0"/>
              <a:t>PH +60</a:t>
            </a:r>
            <a:r>
              <a:rPr lang="ko-KR" altLang="en-US" sz="2400" dirty="0"/>
              <a:t>도 학습해 결과에 추가</a:t>
            </a:r>
            <a:endParaRPr lang="en-US" altLang="ko-KR" sz="2400" dirty="0"/>
          </a:p>
          <a:p>
            <a:r>
              <a:rPr lang="ko-KR" altLang="en-US" sz="2400" dirty="0"/>
              <a:t>특징</a:t>
            </a:r>
            <a:endParaRPr lang="en-US" altLang="ko-KR" sz="2400" dirty="0"/>
          </a:p>
          <a:p>
            <a:pPr lvl="1"/>
            <a:r>
              <a:rPr lang="ko-KR" altLang="en-US" sz="2000" dirty="0"/>
              <a:t>병원 데이터와 병원 </a:t>
            </a:r>
            <a:r>
              <a:rPr lang="en-US" altLang="ko-KR" sz="2000"/>
              <a:t>+ JCHR </a:t>
            </a:r>
            <a:r>
              <a:rPr lang="ko-KR" altLang="en-US" sz="2000" dirty="0"/>
              <a:t>데이터 </a:t>
            </a:r>
            <a:r>
              <a:rPr lang="en-US" altLang="ko-KR" sz="2000" dirty="0"/>
              <a:t>RMSE </a:t>
            </a:r>
            <a:r>
              <a:rPr lang="ko-KR" altLang="en-US" sz="2000" dirty="0"/>
              <a:t>모두 </a:t>
            </a:r>
            <a:r>
              <a:rPr lang="en-US" altLang="ko-KR" sz="2000" dirty="0"/>
              <a:t>PH</a:t>
            </a:r>
            <a:r>
              <a:rPr lang="ko-KR" altLang="en-US" sz="2000" dirty="0"/>
              <a:t>와 비례관계</a:t>
            </a:r>
            <a:endParaRPr lang="en-US" altLang="ko-KR" sz="2000" dirty="0"/>
          </a:p>
          <a:p>
            <a:pPr lvl="1"/>
            <a:r>
              <a:rPr lang="ko-KR" altLang="en-US" sz="2000" dirty="0">
                <a:solidFill>
                  <a:srgbClr val="FF0000"/>
                </a:solidFill>
              </a:rPr>
              <a:t>병원 </a:t>
            </a:r>
            <a:r>
              <a:rPr lang="en-US" altLang="ko-KR" sz="2000">
                <a:solidFill>
                  <a:srgbClr val="FF0000"/>
                </a:solidFill>
              </a:rPr>
              <a:t>+ JCHR </a:t>
            </a:r>
            <a:r>
              <a:rPr lang="ko-KR" altLang="en-US" sz="2000" dirty="0">
                <a:solidFill>
                  <a:srgbClr val="FF0000"/>
                </a:solidFill>
              </a:rPr>
              <a:t>데이터가 </a:t>
            </a:r>
            <a:r>
              <a:rPr lang="ko-KR" altLang="en-US" sz="2000" dirty="0"/>
              <a:t>평균적으로 </a:t>
            </a:r>
            <a:r>
              <a:rPr lang="en-US" altLang="ko-KR" sz="2000" dirty="0"/>
              <a:t>PH</a:t>
            </a:r>
            <a:r>
              <a:rPr lang="ko-KR" altLang="en-US" sz="2000" dirty="0"/>
              <a:t> 증가 시 병원 데이터만을 사용했을 때보다 </a:t>
            </a:r>
            <a:r>
              <a:rPr lang="en-US" altLang="ko-KR" sz="2000" dirty="0">
                <a:solidFill>
                  <a:srgbClr val="FF0000"/>
                </a:solidFill>
              </a:rPr>
              <a:t>RMSE</a:t>
            </a:r>
            <a:r>
              <a:rPr lang="ko-KR" altLang="en-US" sz="2000" dirty="0">
                <a:solidFill>
                  <a:srgbClr val="FF0000"/>
                </a:solidFill>
              </a:rPr>
              <a:t>가 낮음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2"/>
            <a:r>
              <a:rPr lang="en-US" altLang="ko-KR" sz="1600" u="sng"/>
              <a:t>JCHR </a:t>
            </a:r>
            <a:r>
              <a:rPr lang="ko-KR" altLang="en-US" sz="1600" u="sng" dirty="0"/>
              <a:t>데이터를 추가했을 때 오차율이 다소 낮아짐</a:t>
            </a:r>
            <a:endParaRPr lang="en-US" altLang="ko-KR" sz="1600" u="sng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병원 데이터 </a:t>
            </a:r>
            <a:r>
              <a:rPr lang="en-US" altLang="ko-KR" dirty="0"/>
              <a:t>vs </a:t>
            </a:r>
            <a:r>
              <a:rPr lang="ko-KR" altLang="en-US" dirty="0"/>
              <a:t>병원 </a:t>
            </a:r>
            <a:r>
              <a:rPr lang="en-US" altLang="ko-KR"/>
              <a:t>+ JCHR </a:t>
            </a:r>
            <a:r>
              <a:rPr lang="ko-KR" altLang="en-US" dirty="0"/>
              <a:t>데이터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D5F16A-F955-4C62-9059-8A6DF98B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274" y="3645024"/>
            <a:ext cx="5333452" cy="319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7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805487"/>
          </a:xfrm>
        </p:spPr>
        <p:txBody>
          <a:bodyPr>
            <a:normAutofit/>
          </a:bodyPr>
          <a:lstStyle/>
          <a:p>
            <a:r>
              <a:rPr lang="ko-KR" altLang="en-US"/>
              <a:t>실제 고저혈당과 예측된 고저혈당을 비교하여 </a:t>
            </a:r>
            <a:r>
              <a:rPr lang="en-US" altLang="ko-KR"/>
              <a:t>PH</a:t>
            </a:r>
            <a:r>
              <a:rPr lang="ko-KR" altLang="en-US"/>
              <a:t>별 고저혈당의 예측 성공률 계산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천안 순천향 병원 </a:t>
            </a:r>
            <a:r>
              <a:rPr lang="en-US" altLang="ko-KR"/>
              <a:t>+ JCHR </a:t>
            </a:r>
            <a:r>
              <a:rPr lang="ko-KR" altLang="en-US"/>
              <a:t>데이터</a:t>
            </a:r>
            <a:endParaRPr lang="en-US" altLang="ko-KR" sz="2400"/>
          </a:p>
          <a:p>
            <a:pPr lvl="1"/>
            <a:r>
              <a:rPr lang="en-US" altLang="ko-KR"/>
              <a:t>PH+5</a:t>
            </a:r>
            <a:r>
              <a:rPr lang="ko-KR" altLang="en-US"/>
              <a:t> 고저혈당 예측 성공률</a:t>
            </a:r>
            <a:endParaRPr lang="en-US" altLang="ko-KR"/>
          </a:p>
          <a:p>
            <a:pPr lvl="1"/>
            <a:r>
              <a:rPr lang="ko-KR" altLang="en-US"/>
              <a:t>고혈당 예측률 </a:t>
            </a:r>
            <a:r>
              <a:rPr lang="en-US" altLang="ko-KR"/>
              <a:t>: </a:t>
            </a:r>
            <a:r>
              <a:rPr lang="ko-KR" altLang="en-US"/>
              <a:t>약 </a:t>
            </a:r>
            <a:r>
              <a:rPr lang="en-US" altLang="ko-KR"/>
              <a:t>80%</a:t>
            </a:r>
          </a:p>
          <a:p>
            <a:pPr lvl="1"/>
            <a:r>
              <a:rPr lang="ko-KR" altLang="en-US"/>
              <a:t>저혈당 예측률 </a:t>
            </a:r>
            <a:r>
              <a:rPr lang="en-US" altLang="ko-KR"/>
              <a:t>: </a:t>
            </a:r>
            <a:r>
              <a:rPr lang="ko-KR" altLang="en-US"/>
              <a:t>약 </a:t>
            </a:r>
            <a:r>
              <a:rPr lang="en-US" altLang="ko-KR"/>
              <a:t>45%</a:t>
            </a:r>
          </a:p>
          <a:p>
            <a:pPr lvl="2"/>
            <a:r>
              <a:rPr lang="ko-KR" altLang="en-US"/>
              <a:t>학습단계에서</a:t>
            </a:r>
            <a:r>
              <a:rPr lang="en-US" altLang="ko-KR"/>
              <a:t> </a:t>
            </a:r>
            <a:r>
              <a:rPr lang="ko-KR" altLang="en-US"/>
              <a:t>저혈당 케이스가 고혈당 케이스에 비해 매우적어 다음과 같은 결과가 나옴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데이터양이 많으면 많을 수록 예측률 증가 가능</a:t>
            </a:r>
            <a:endParaRPr lang="en-US" altLang="ko-KR"/>
          </a:p>
          <a:p>
            <a:pPr marL="914400" lvl="2" indent="0">
              <a:buNone/>
            </a:pPr>
            <a:r>
              <a:rPr lang="ko-KR" altLang="en-US"/>
              <a:t> 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고저혈당 정확도 비교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97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8054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에서 </a:t>
            </a:r>
            <a:r>
              <a:rPr lang="ko-KR" altLang="en-US"/>
              <a:t>얻은 </a:t>
            </a:r>
            <a:r>
              <a:rPr lang="en-US" altLang="ko-KR"/>
              <a:t>JCHR </a:t>
            </a:r>
            <a:r>
              <a:rPr lang="ko-KR" altLang="en-US"/>
              <a:t>입력 데이터를 추가하여</a:t>
            </a:r>
            <a:endParaRPr lang="en-US" altLang="ko-KR" dirty="0"/>
          </a:p>
          <a:p>
            <a:pPr lvl="1"/>
            <a:r>
              <a:rPr lang="ko-KR" altLang="en-US"/>
              <a:t>천안 순천향 </a:t>
            </a:r>
            <a:r>
              <a:rPr lang="ko-KR" altLang="en-US" dirty="0"/>
              <a:t>데이터 </a:t>
            </a:r>
            <a:r>
              <a:rPr lang="en-US" altLang="ko-KR"/>
              <a:t>+ JCHR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en-US" altLang="ko-KR"/>
              <a:t>PH </a:t>
            </a:r>
            <a:r>
              <a:rPr lang="en-US" altLang="ko-KR" dirty="0"/>
              <a:t>+5, +15, +30, +45</a:t>
            </a:r>
            <a:r>
              <a:rPr lang="ko-KR" altLang="en-US" dirty="0"/>
              <a:t>의 </a:t>
            </a:r>
            <a:r>
              <a:rPr lang="en-US" altLang="ko-KR" dirty="0"/>
              <a:t>RMSE </a:t>
            </a:r>
            <a:r>
              <a:rPr lang="ko-KR" altLang="en-US" dirty="0"/>
              <a:t>및 </a:t>
            </a:r>
            <a:r>
              <a:rPr lang="en-US" altLang="ko-KR" dirty="0"/>
              <a:t>RMSE</a:t>
            </a:r>
            <a:r>
              <a:rPr lang="ko-KR" altLang="en-US" dirty="0"/>
              <a:t>의 표준 편차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/>
              <a:t>천안 순천향 </a:t>
            </a:r>
            <a:r>
              <a:rPr lang="ko-KR" altLang="en-US" dirty="0"/>
              <a:t>데이터로만 학습했을 </a:t>
            </a:r>
            <a:r>
              <a:rPr lang="ko-KR" altLang="en-US"/>
              <a:t>때와 천안 순천향 데이터 </a:t>
            </a:r>
            <a:r>
              <a:rPr lang="en-US" altLang="ko-KR"/>
              <a:t>+ JCHR </a:t>
            </a:r>
            <a:r>
              <a:rPr lang="ko-KR" altLang="en-US"/>
              <a:t>데이터로 학습했을 </a:t>
            </a:r>
            <a:r>
              <a:rPr lang="ko-KR" altLang="en-US" dirty="0"/>
              <a:t>때의 정확도 비교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개요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0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805487"/>
          </a:xfrm>
        </p:spPr>
        <p:txBody>
          <a:bodyPr>
            <a:normAutofit/>
          </a:bodyPr>
          <a:lstStyle/>
          <a:p>
            <a:r>
              <a:rPr lang="en-US" altLang="ko-KR"/>
              <a:t>JCHR </a:t>
            </a:r>
            <a:r>
              <a:rPr lang="en-US" altLang="ko-KR" sz="2400"/>
              <a:t>(Jeab Center for Health Research)</a:t>
            </a:r>
            <a:r>
              <a:rPr lang="en-US" altLang="ko-KR"/>
              <a:t> </a:t>
            </a:r>
            <a:r>
              <a:rPr lang="ko-KR" altLang="en-US"/>
              <a:t>데이터</a:t>
            </a:r>
            <a:endParaRPr lang="en-US" altLang="ko-KR"/>
          </a:p>
          <a:p>
            <a:pPr lvl="1"/>
            <a:r>
              <a:rPr lang="en-US" altLang="ko-KR">
                <a:hlinkClick r:id="rId2"/>
              </a:rPr>
              <a:t>https://github.com/evancloutier/452-glucose-prediction</a:t>
            </a:r>
            <a:endParaRPr lang="en-US" altLang="ko-KR"/>
          </a:p>
          <a:p>
            <a:pPr lvl="1"/>
            <a:r>
              <a:rPr lang="en-US" altLang="ko-KR"/>
              <a:t>Jeab </a:t>
            </a:r>
            <a:r>
              <a:rPr lang="ko-KR" altLang="en-US" dirty="0"/>
              <a:t>보건 연구 센터 출처</a:t>
            </a:r>
            <a:endParaRPr lang="en-US" altLang="ko-KR" dirty="0"/>
          </a:p>
          <a:p>
            <a:pPr lvl="2"/>
            <a:r>
              <a:rPr lang="ko-KR" altLang="en-US" dirty="0"/>
              <a:t>실시간 </a:t>
            </a:r>
            <a:r>
              <a:rPr lang="en-US" altLang="ko-KR" dirty="0"/>
              <a:t>CGM </a:t>
            </a:r>
            <a:r>
              <a:rPr lang="ko-KR" altLang="en-US" dirty="0"/>
              <a:t>효과 평가를 위한 임상실험 데이터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훈련 데이터</a:t>
            </a:r>
            <a:endParaRPr lang="en-US" altLang="ko-KR" dirty="0"/>
          </a:p>
          <a:p>
            <a:pPr lvl="1"/>
            <a:r>
              <a:rPr lang="en-US" altLang="ko-KR" dirty="0"/>
              <a:t>&lt;NUMBER&gt;_train.csv</a:t>
            </a:r>
          </a:p>
          <a:p>
            <a:pPr lvl="1"/>
            <a:r>
              <a:rPr lang="ko-KR" altLang="en-US" dirty="0"/>
              <a:t>총 </a:t>
            </a:r>
            <a:r>
              <a:rPr lang="en-US" altLang="ko-KR" dirty="0"/>
              <a:t>797,361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전체 데이터의 약 </a:t>
            </a:r>
            <a:r>
              <a:rPr lang="en-US" altLang="ko-KR" dirty="0"/>
              <a:t>75%)</a:t>
            </a:r>
          </a:p>
          <a:p>
            <a:r>
              <a:rPr lang="ko-KR" altLang="en-US" dirty="0"/>
              <a:t>시험 데이터</a:t>
            </a:r>
            <a:endParaRPr lang="en-US" altLang="ko-KR" dirty="0"/>
          </a:p>
          <a:p>
            <a:pPr lvl="1"/>
            <a:r>
              <a:rPr lang="en-US" altLang="ko-KR" dirty="0"/>
              <a:t>&lt;NUMBER&gt;_test.csv</a:t>
            </a:r>
          </a:p>
          <a:p>
            <a:pPr lvl="1"/>
            <a:r>
              <a:rPr lang="ko-KR" altLang="en-US" dirty="0"/>
              <a:t>총 </a:t>
            </a:r>
            <a:r>
              <a:rPr lang="en-US" altLang="ko-KR" dirty="0"/>
              <a:t>265,188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전체 데이터의 약 </a:t>
            </a:r>
            <a:r>
              <a:rPr lang="en-US" altLang="ko-KR" dirty="0"/>
              <a:t>25%)</a:t>
            </a:r>
          </a:p>
          <a:p>
            <a:r>
              <a:rPr lang="ko-KR" altLang="en-US" dirty="0"/>
              <a:t>학습에 약 </a:t>
            </a:r>
            <a:r>
              <a:rPr lang="en-US" altLang="ko-KR" dirty="0"/>
              <a:t>40</a:t>
            </a:r>
            <a:r>
              <a:rPr lang="ko-KR" altLang="en-US" dirty="0"/>
              <a:t>분 소요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추가된 입력 데이터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805487"/>
          </a:xfrm>
        </p:spPr>
        <p:txBody>
          <a:bodyPr>
            <a:normAutofit/>
          </a:bodyPr>
          <a:lstStyle/>
          <a:p>
            <a:r>
              <a:rPr lang="ko-KR" altLang="en-US" dirty="0"/>
              <a:t>총 테스트 케이스 </a:t>
            </a:r>
            <a:r>
              <a:rPr lang="en-US" altLang="ko-KR" dirty="0"/>
              <a:t>46</a:t>
            </a:r>
            <a:r>
              <a:rPr lang="ko-KR" altLang="en-US" dirty="0"/>
              <a:t>개중 </a:t>
            </a:r>
            <a:r>
              <a:rPr lang="en-US" altLang="ko-KR" dirty="0"/>
              <a:t>14</a:t>
            </a:r>
            <a:r>
              <a:rPr lang="ko-KR" altLang="en-US" dirty="0"/>
              <a:t>개만 시각화</a:t>
            </a:r>
            <a:endParaRPr lang="en-US" altLang="ko-KR" dirty="0"/>
          </a:p>
          <a:p>
            <a:pPr lvl="1"/>
            <a:r>
              <a:rPr lang="ko-KR" altLang="en-US" dirty="0"/>
              <a:t>병원에서 얻은 환자 </a:t>
            </a:r>
            <a:r>
              <a:rPr lang="en-US" altLang="ko-KR" dirty="0"/>
              <a:t>4</a:t>
            </a:r>
            <a:r>
              <a:rPr lang="ko-KR" altLang="en-US" dirty="0"/>
              <a:t>명 </a:t>
            </a:r>
            <a:r>
              <a:rPr lang="en-US" altLang="ko-KR" dirty="0"/>
              <a:t>(</a:t>
            </a:r>
            <a:r>
              <a:rPr lang="ko-KR" altLang="en-US" dirty="0"/>
              <a:t>전부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+ git 10</a:t>
            </a:r>
            <a:r>
              <a:rPr lang="ko-KR" altLang="en-US" dirty="0"/>
              <a:t>명</a:t>
            </a:r>
            <a:endParaRPr lang="en-US" altLang="ko-KR" dirty="0"/>
          </a:p>
          <a:p>
            <a:pPr lvl="1"/>
            <a:r>
              <a:rPr lang="ko-KR" altLang="en-US" dirty="0"/>
              <a:t>시각화 안 한 </a:t>
            </a:r>
            <a:r>
              <a:rPr lang="ko-KR" altLang="en-US"/>
              <a:t>다른 </a:t>
            </a:r>
            <a:r>
              <a:rPr lang="en-US" altLang="ko-KR"/>
              <a:t>JCHR </a:t>
            </a:r>
            <a:r>
              <a:rPr lang="ko-KR" altLang="en-US" dirty="0"/>
              <a:t>데이터도 모두 비슷한 양상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천안 순천향 병원 </a:t>
            </a:r>
            <a:r>
              <a:rPr lang="en-US" altLang="ko-KR" sz="3200"/>
              <a:t>+ JCHR </a:t>
            </a:r>
            <a:r>
              <a:rPr lang="ko-KR" altLang="en-US" sz="3200" dirty="0"/>
              <a:t>데이터 </a:t>
            </a:r>
            <a:r>
              <a:rPr lang="en-US" altLang="ko-KR" sz="3200" dirty="0"/>
              <a:t>PH</a:t>
            </a:r>
            <a:r>
              <a:rPr lang="ko-KR" altLang="en-US" sz="3200" dirty="0"/>
              <a:t>별 </a:t>
            </a:r>
            <a:r>
              <a:rPr lang="en-US" altLang="ko-KR" sz="3200" dirty="0"/>
              <a:t>RMSE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1808E-9267-49EE-9665-F3F2B0DD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928"/>
            <a:ext cx="9144000" cy="371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5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8207821" cy="5805487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PH +5</a:t>
            </a:r>
          </a:p>
          <a:p>
            <a:pPr lvl="1"/>
            <a:r>
              <a:rPr lang="en-US" altLang="ko-KR" dirty="0"/>
              <a:t>RMSE</a:t>
            </a:r>
            <a:r>
              <a:rPr lang="ko-KR" altLang="en-US" dirty="0"/>
              <a:t> 평균 약 </a:t>
            </a:r>
            <a:r>
              <a:rPr lang="en-US" altLang="ko-KR" dirty="0"/>
              <a:t>17.90 (</a:t>
            </a:r>
            <a:r>
              <a:rPr lang="ko-KR" altLang="en-US" dirty="0"/>
              <a:t>최소 </a:t>
            </a:r>
            <a:r>
              <a:rPr lang="en-US" altLang="ko-KR" dirty="0"/>
              <a:t>4.75, </a:t>
            </a:r>
            <a:r>
              <a:rPr lang="ko-KR" altLang="en-US" dirty="0"/>
              <a:t>최대 </a:t>
            </a:r>
            <a:r>
              <a:rPr lang="en-US" altLang="ko-KR" dirty="0"/>
              <a:t>32.78)</a:t>
            </a:r>
          </a:p>
          <a:p>
            <a:pPr lvl="2"/>
            <a:r>
              <a:rPr lang="ko-KR" altLang="en-US" dirty="0"/>
              <a:t>병원 데이터 </a:t>
            </a:r>
            <a:r>
              <a:rPr lang="en-US" altLang="ko-KR" dirty="0"/>
              <a:t>RMSE </a:t>
            </a:r>
            <a:r>
              <a:rPr lang="ko-KR" altLang="en-US" dirty="0"/>
              <a:t>평균 </a:t>
            </a:r>
            <a:r>
              <a:rPr lang="en-US" altLang="ko-KR" dirty="0"/>
              <a:t>8.76 </a:t>
            </a:r>
            <a:r>
              <a:rPr lang="en-US" altLang="ko-KR"/>
              <a:t>| JCHR </a:t>
            </a:r>
            <a:r>
              <a:rPr lang="ko-KR" altLang="en-US" dirty="0"/>
              <a:t>데이터 </a:t>
            </a:r>
            <a:r>
              <a:rPr lang="en-US" altLang="ko-KR" dirty="0"/>
              <a:t>RMSE </a:t>
            </a:r>
            <a:r>
              <a:rPr lang="ko-KR" altLang="en-US" dirty="0"/>
              <a:t>평균 </a:t>
            </a:r>
            <a:r>
              <a:rPr lang="en-US" altLang="ko-KR" dirty="0"/>
              <a:t>18.75</a:t>
            </a:r>
          </a:p>
          <a:p>
            <a:r>
              <a:rPr lang="en-US" altLang="ko-KR" dirty="0"/>
              <a:t>PH +15</a:t>
            </a:r>
          </a:p>
          <a:p>
            <a:pPr lvl="1"/>
            <a:r>
              <a:rPr lang="en-US" altLang="ko-KR" dirty="0"/>
              <a:t>RMSE </a:t>
            </a:r>
            <a:r>
              <a:rPr lang="ko-KR" altLang="en-US" dirty="0"/>
              <a:t>평균 약 </a:t>
            </a:r>
            <a:r>
              <a:rPr lang="en-US" altLang="ko-KR" dirty="0"/>
              <a:t>24.33 (</a:t>
            </a:r>
            <a:r>
              <a:rPr lang="ko-KR" altLang="en-US" dirty="0"/>
              <a:t>최소 </a:t>
            </a:r>
            <a:r>
              <a:rPr lang="en-US" altLang="ko-KR" dirty="0"/>
              <a:t>8.20, </a:t>
            </a:r>
            <a:r>
              <a:rPr lang="ko-KR" altLang="en-US" dirty="0"/>
              <a:t>최대 </a:t>
            </a:r>
            <a:r>
              <a:rPr lang="en-US" altLang="ko-KR" dirty="0"/>
              <a:t>49.36)</a:t>
            </a:r>
          </a:p>
          <a:p>
            <a:pPr lvl="2"/>
            <a:r>
              <a:rPr lang="ko-KR" altLang="en-US" dirty="0"/>
              <a:t>병원 데이터 </a:t>
            </a:r>
            <a:r>
              <a:rPr lang="en-US" altLang="ko-KR" dirty="0"/>
              <a:t>RMSE </a:t>
            </a:r>
            <a:r>
              <a:rPr lang="ko-KR" altLang="en-US" dirty="0"/>
              <a:t>평균 </a:t>
            </a:r>
            <a:r>
              <a:rPr lang="en-US" altLang="ko-KR" dirty="0"/>
              <a:t>15.44 </a:t>
            </a:r>
            <a:r>
              <a:rPr lang="en-US" altLang="ko-KR"/>
              <a:t>| JCHR </a:t>
            </a:r>
            <a:r>
              <a:rPr lang="ko-KR" altLang="en-US" dirty="0"/>
              <a:t>데이터 </a:t>
            </a:r>
            <a:r>
              <a:rPr lang="en-US" altLang="ko-KR" dirty="0"/>
              <a:t>RMSE </a:t>
            </a:r>
            <a:r>
              <a:rPr lang="ko-KR" altLang="en-US" dirty="0"/>
              <a:t>평균 </a:t>
            </a:r>
            <a:r>
              <a:rPr lang="en-US" altLang="ko-KR" dirty="0"/>
              <a:t>25.15</a:t>
            </a:r>
          </a:p>
          <a:p>
            <a:r>
              <a:rPr lang="en-US" altLang="ko-KR" dirty="0"/>
              <a:t>PH</a:t>
            </a:r>
            <a:r>
              <a:rPr lang="ko-KR" altLang="en-US" dirty="0"/>
              <a:t> </a:t>
            </a:r>
            <a:r>
              <a:rPr lang="en-US" altLang="ko-KR" dirty="0"/>
              <a:t>+30</a:t>
            </a:r>
          </a:p>
          <a:p>
            <a:pPr lvl="1"/>
            <a:r>
              <a:rPr lang="en-US" altLang="ko-KR" dirty="0"/>
              <a:t>RMSE </a:t>
            </a:r>
            <a:r>
              <a:rPr lang="ko-KR" altLang="en-US" dirty="0"/>
              <a:t>평균 약 </a:t>
            </a:r>
            <a:r>
              <a:rPr lang="en-US" altLang="ko-KR" dirty="0"/>
              <a:t>28.97 (</a:t>
            </a:r>
            <a:r>
              <a:rPr lang="ko-KR" altLang="en-US" dirty="0"/>
              <a:t>최소 </a:t>
            </a:r>
            <a:r>
              <a:rPr lang="en-US" altLang="ko-KR" dirty="0"/>
              <a:t>11.16, </a:t>
            </a:r>
            <a:r>
              <a:rPr lang="ko-KR" altLang="en-US" dirty="0"/>
              <a:t>최대 </a:t>
            </a:r>
            <a:r>
              <a:rPr lang="en-US" altLang="ko-KR" dirty="0"/>
              <a:t>62.56)</a:t>
            </a:r>
          </a:p>
          <a:p>
            <a:pPr lvl="2"/>
            <a:r>
              <a:rPr lang="ko-KR" altLang="en-US" dirty="0"/>
              <a:t>병원 데이터 </a:t>
            </a:r>
            <a:r>
              <a:rPr lang="en-US" altLang="ko-KR" dirty="0"/>
              <a:t>RMSE </a:t>
            </a:r>
            <a:r>
              <a:rPr lang="ko-KR" altLang="en-US" dirty="0"/>
              <a:t>평균 </a:t>
            </a:r>
            <a:r>
              <a:rPr lang="en-US" altLang="ko-KR" dirty="0"/>
              <a:t>20.51 </a:t>
            </a:r>
            <a:r>
              <a:rPr lang="en-US" altLang="ko-KR"/>
              <a:t>| JCHR</a:t>
            </a:r>
            <a:r>
              <a:rPr lang="ko-KR" altLang="en-US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RMSE </a:t>
            </a:r>
            <a:r>
              <a:rPr lang="ko-KR" altLang="en-US" dirty="0"/>
              <a:t>평균 </a:t>
            </a:r>
            <a:r>
              <a:rPr lang="en-US" altLang="ko-KR" dirty="0"/>
              <a:t>29.75</a:t>
            </a:r>
          </a:p>
          <a:p>
            <a:r>
              <a:rPr lang="en-US" altLang="ko-KR" dirty="0"/>
              <a:t>PH +45</a:t>
            </a:r>
          </a:p>
          <a:p>
            <a:pPr lvl="1"/>
            <a:r>
              <a:rPr lang="en-US" altLang="ko-KR" dirty="0"/>
              <a:t>RMSE </a:t>
            </a:r>
            <a:r>
              <a:rPr lang="ko-KR" altLang="en-US" dirty="0"/>
              <a:t>평균 약 </a:t>
            </a:r>
            <a:r>
              <a:rPr lang="en-US" altLang="ko-KR" dirty="0"/>
              <a:t>35.99 (</a:t>
            </a:r>
            <a:r>
              <a:rPr lang="ko-KR" altLang="en-US" dirty="0"/>
              <a:t>최소 </a:t>
            </a:r>
            <a:r>
              <a:rPr lang="en-US" altLang="ko-KR" dirty="0"/>
              <a:t>14.91, </a:t>
            </a:r>
            <a:r>
              <a:rPr lang="ko-KR" altLang="en-US" dirty="0"/>
              <a:t>최대 </a:t>
            </a:r>
            <a:r>
              <a:rPr lang="en-US" altLang="ko-KR" dirty="0"/>
              <a:t>77.76)</a:t>
            </a:r>
          </a:p>
          <a:p>
            <a:pPr lvl="2"/>
            <a:r>
              <a:rPr lang="ko-KR" altLang="en-US" dirty="0"/>
              <a:t>병원 데이터 </a:t>
            </a:r>
            <a:r>
              <a:rPr lang="en-US" altLang="ko-KR" dirty="0"/>
              <a:t>RMSE </a:t>
            </a:r>
            <a:r>
              <a:rPr lang="ko-KR" altLang="en-US" dirty="0"/>
              <a:t>평균 </a:t>
            </a:r>
            <a:r>
              <a:rPr lang="en-US" altLang="ko-KR" dirty="0"/>
              <a:t>25.41 </a:t>
            </a:r>
            <a:r>
              <a:rPr lang="en-US" altLang="ko-KR"/>
              <a:t>| JCHR </a:t>
            </a:r>
            <a:r>
              <a:rPr lang="ko-KR" altLang="en-US" dirty="0"/>
              <a:t>데이터 </a:t>
            </a:r>
            <a:r>
              <a:rPr lang="en-US" altLang="ko-KR" dirty="0"/>
              <a:t>RMSE </a:t>
            </a:r>
            <a:r>
              <a:rPr lang="ko-KR" altLang="en-US" dirty="0"/>
              <a:t>평균 </a:t>
            </a:r>
            <a:r>
              <a:rPr lang="en-US" altLang="ko-KR" dirty="0"/>
              <a:t>36.97</a:t>
            </a:r>
          </a:p>
          <a:p>
            <a:r>
              <a:rPr lang="ko-KR" altLang="en-US" u="sng"/>
              <a:t>전반적으로 </a:t>
            </a:r>
            <a:r>
              <a:rPr lang="en-US" altLang="ko-KR" u="sng"/>
              <a:t>JCHR </a:t>
            </a:r>
            <a:r>
              <a:rPr lang="ko-KR" altLang="en-US" u="sng" dirty="0"/>
              <a:t>데이터의 오차율이 병원 데이터보다 높음</a:t>
            </a:r>
            <a:endParaRPr lang="en-US" altLang="ko-KR" u="sng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천안 순천향 병원 </a:t>
            </a:r>
            <a:r>
              <a:rPr lang="en-US" altLang="ko-KR" sz="3200"/>
              <a:t>+ JCHR </a:t>
            </a:r>
            <a:r>
              <a:rPr lang="ko-KR" altLang="en-US" sz="3200"/>
              <a:t>데이터 </a:t>
            </a:r>
            <a:r>
              <a:rPr lang="en-US" altLang="ko-KR" sz="3200"/>
              <a:t>PH</a:t>
            </a:r>
            <a:r>
              <a:rPr lang="ko-KR" altLang="en-US" sz="3200"/>
              <a:t>별 </a:t>
            </a:r>
            <a:r>
              <a:rPr lang="en-US" altLang="ko-KR" sz="3200"/>
              <a:t>RMSE</a:t>
            </a:r>
            <a:endParaRPr lang="ko-KR" altLang="en-US" sz="3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0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8207821" cy="5805487"/>
          </a:xfrm>
        </p:spPr>
        <p:txBody>
          <a:bodyPr>
            <a:normAutofit/>
          </a:bodyPr>
          <a:lstStyle/>
          <a:p>
            <a:r>
              <a:rPr lang="ko-KR" altLang="en-US" dirty="0"/>
              <a:t>병원 </a:t>
            </a:r>
            <a:r>
              <a:rPr lang="ko-KR" altLang="en-US"/>
              <a:t>데이터와 </a:t>
            </a:r>
            <a:r>
              <a:rPr lang="en-US" altLang="ko-KR"/>
              <a:t>JCHR </a:t>
            </a:r>
            <a:r>
              <a:rPr lang="ko-KR" altLang="en-US" dirty="0"/>
              <a:t>데이터 모두 </a:t>
            </a:r>
            <a:r>
              <a:rPr lang="en-US" altLang="ko-KR" dirty="0"/>
              <a:t>PH</a:t>
            </a:r>
            <a:r>
              <a:rPr lang="ko-KR" altLang="en-US" dirty="0"/>
              <a:t>가 증가할수록 균등한 기울기로 </a:t>
            </a:r>
            <a:r>
              <a:rPr lang="en-US" altLang="ko-KR" dirty="0"/>
              <a:t>RMSE</a:t>
            </a:r>
            <a:r>
              <a:rPr lang="ko-KR" altLang="en-US" dirty="0"/>
              <a:t>가 증가</a:t>
            </a:r>
            <a:endParaRPr lang="en-US" altLang="ko-KR" dirty="0"/>
          </a:p>
          <a:p>
            <a:r>
              <a:rPr lang="en-US" altLang="ko-KR"/>
              <a:t>JCHR </a:t>
            </a:r>
            <a:r>
              <a:rPr lang="ko-KR" altLang="en-US" dirty="0"/>
              <a:t>데이터가 병원 데이터보다 </a:t>
            </a:r>
            <a:r>
              <a:rPr lang="en-US" altLang="ko-KR" dirty="0"/>
              <a:t>RMSE</a:t>
            </a:r>
            <a:r>
              <a:rPr lang="ko-KR" altLang="en-US" dirty="0"/>
              <a:t>가 월등히 높음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천안 순천향 병원 </a:t>
            </a:r>
            <a:r>
              <a:rPr lang="en-US" altLang="ko-KR" sz="3200"/>
              <a:t>+ JCHR </a:t>
            </a:r>
            <a:r>
              <a:rPr lang="ko-KR" altLang="en-US" sz="3200"/>
              <a:t>데이터 </a:t>
            </a:r>
            <a:r>
              <a:rPr lang="en-US" altLang="ko-KR" sz="3200"/>
              <a:t>PH</a:t>
            </a:r>
            <a:r>
              <a:rPr lang="ko-KR" altLang="en-US" sz="3200"/>
              <a:t>별 </a:t>
            </a:r>
            <a:r>
              <a:rPr lang="en-US" altLang="ko-KR" sz="3200"/>
              <a:t>RMSE</a:t>
            </a:r>
            <a:endParaRPr lang="ko-KR" altLang="en-US" sz="3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970320-263C-47D9-96E7-A4B9A6879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176" y="3121885"/>
            <a:ext cx="6205884" cy="37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6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8207821" cy="5805487"/>
          </a:xfrm>
        </p:spPr>
        <p:txBody>
          <a:bodyPr>
            <a:normAutofit/>
          </a:bodyPr>
          <a:lstStyle/>
          <a:p>
            <a:r>
              <a:rPr lang="ko-KR" altLang="en-US"/>
              <a:t>병원 </a:t>
            </a:r>
            <a:r>
              <a:rPr lang="ko-KR" altLang="en-US" dirty="0"/>
              <a:t>데이터</a:t>
            </a:r>
            <a:r>
              <a:rPr lang="en-US" altLang="ko-KR" dirty="0"/>
              <a:t> (</a:t>
            </a:r>
            <a:r>
              <a:rPr lang="en-US" altLang="ko-KR" dirty="0" err="1"/>
              <a:t>patientID</a:t>
            </a:r>
            <a:r>
              <a:rPr lang="en-US" altLang="ko-KR" dirty="0"/>
              <a:t> : 1185429)</a:t>
            </a:r>
          </a:p>
          <a:p>
            <a:pPr lvl="1"/>
            <a:r>
              <a:rPr lang="ko-KR" altLang="en-US" dirty="0"/>
              <a:t>빨간 꺾은선</a:t>
            </a:r>
            <a:r>
              <a:rPr lang="en-US" altLang="ko-KR" dirty="0"/>
              <a:t>: </a:t>
            </a:r>
            <a:r>
              <a:rPr lang="ko-KR" altLang="en-US" dirty="0"/>
              <a:t>실제 값</a:t>
            </a:r>
            <a:endParaRPr lang="en-US" altLang="ko-KR" dirty="0"/>
          </a:p>
          <a:p>
            <a:pPr lvl="1"/>
            <a:r>
              <a:rPr lang="ko-KR" altLang="en-US" dirty="0"/>
              <a:t>파란 꺾은선</a:t>
            </a:r>
            <a:r>
              <a:rPr lang="en-US" altLang="ko-KR" dirty="0"/>
              <a:t>: </a:t>
            </a:r>
            <a:r>
              <a:rPr lang="ko-KR" altLang="en-US" dirty="0"/>
              <a:t>예측 값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천안 순천향 병원 </a:t>
            </a:r>
            <a:r>
              <a:rPr lang="en-US" altLang="ko-KR" sz="3200"/>
              <a:t>+ </a:t>
            </a:r>
            <a:r>
              <a:rPr lang="en-US" altLang="ko-KR" sz="3200">
                <a:solidFill>
                  <a:schemeClr val="accent3">
                    <a:lumMod val="75000"/>
                  </a:schemeClr>
                </a:solidFill>
              </a:rPr>
              <a:t>JCHR </a:t>
            </a:r>
            <a:r>
              <a:rPr lang="ko-KR" altLang="en-US" sz="3200">
                <a:solidFill>
                  <a:schemeClr val="accent3">
                    <a:lumMod val="75000"/>
                  </a:schemeClr>
                </a:solidFill>
              </a:rPr>
              <a:t>데이터 </a:t>
            </a:r>
            <a:r>
              <a:rPr lang="en-US" altLang="ko-KR" sz="3200">
                <a:solidFill>
                  <a:schemeClr val="accent3">
                    <a:lumMod val="75000"/>
                  </a:schemeClr>
                </a:solidFill>
              </a:rPr>
              <a:t>PH</a:t>
            </a:r>
            <a:r>
              <a:rPr lang="ko-KR" altLang="en-US" sz="3200">
                <a:solidFill>
                  <a:schemeClr val="accent3">
                    <a:lumMod val="75000"/>
                  </a:schemeClr>
                </a:solidFill>
              </a:rPr>
              <a:t>별 </a:t>
            </a:r>
            <a:r>
              <a:rPr lang="en-US" altLang="ko-KR" sz="3200">
                <a:solidFill>
                  <a:schemeClr val="accent3">
                    <a:lumMod val="75000"/>
                  </a:schemeClr>
                </a:solidFill>
              </a:rPr>
              <a:t>RMSE</a:t>
            </a:r>
            <a:endParaRPr lang="ko-KR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ACA8854-1BF9-41B5-8A44-FBAE96F63670}"/>
              </a:ext>
            </a:extLst>
          </p:cNvPr>
          <p:cNvGrpSpPr/>
          <p:nvPr/>
        </p:nvGrpSpPr>
        <p:grpSpPr>
          <a:xfrm>
            <a:off x="0" y="2816959"/>
            <a:ext cx="4499992" cy="1747586"/>
            <a:chOff x="0" y="2592547"/>
            <a:chExt cx="4499992" cy="174758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21E0606-7A3C-4993-BAA9-093901ABF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7" t="10724" r="9343" b="6590"/>
            <a:stretch/>
          </p:blipFill>
          <p:spPr>
            <a:xfrm>
              <a:off x="0" y="2592547"/>
              <a:ext cx="4499992" cy="174758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C61A58-F717-4DC0-8B3E-93A5BBA89626}"/>
                </a:ext>
              </a:extLst>
            </p:cNvPr>
            <p:cNvSpPr txBox="1"/>
            <p:nvPr/>
          </p:nvSpPr>
          <p:spPr>
            <a:xfrm>
              <a:off x="119899" y="2609325"/>
              <a:ext cx="1271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latin typeface="HY헤드라인M (본문)"/>
                </a:rPr>
                <a:t>PH +5</a:t>
              </a:r>
              <a:br>
                <a:rPr lang="en-US" altLang="ko-KR" sz="1800" dirty="0">
                  <a:latin typeface="HY헤드라인M (본문)"/>
                </a:rPr>
              </a:br>
              <a:r>
                <a:rPr lang="en-US" altLang="ko-KR" sz="1800" dirty="0">
                  <a:latin typeface="HY헤드라인M (본문)"/>
                </a:rPr>
                <a:t>RMSE 9.47</a:t>
              </a:r>
              <a:endParaRPr lang="ko-KR" altLang="en-US" sz="1800" dirty="0">
                <a:latin typeface="HY헤드라인M (본문)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255A8E7-40CA-4B9E-AA0C-611DEB9BC0F6}"/>
              </a:ext>
            </a:extLst>
          </p:cNvPr>
          <p:cNvGrpSpPr/>
          <p:nvPr/>
        </p:nvGrpSpPr>
        <p:grpSpPr>
          <a:xfrm>
            <a:off x="4642491" y="2833737"/>
            <a:ext cx="4499992" cy="1747586"/>
            <a:chOff x="4642491" y="2609325"/>
            <a:chExt cx="4499992" cy="174758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6850E80-9FA9-412D-86F6-19C19CF26A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63" t="11593" r="9827" b="5722"/>
            <a:stretch/>
          </p:blipFill>
          <p:spPr>
            <a:xfrm>
              <a:off x="4642491" y="2609325"/>
              <a:ext cx="4499992" cy="174758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B4E4C6-940A-49DE-934D-940D77B3DDED}"/>
                </a:ext>
              </a:extLst>
            </p:cNvPr>
            <p:cNvSpPr txBox="1"/>
            <p:nvPr/>
          </p:nvSpPr>
          <p:spPr>
            <a:xfrm>
              <a:off x="4839197" y="2609325"/>
              <a:ext cx="14061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latin typeface="HY헤드라인M (본문)"/>
                </a:rPr>
                <a:t>PH +15</a:t>
              </a:r>
              <a:br>
                <a:rPr lang="en-US" altLang="ko-KR" sz="1800" dirty="0">
                  <a:latin typeface="HY헤드라인M (본문)"/>
                </a:rPr>
              </a:br>
              <a:r>
                <a:rPr lang="en-US" altLang="ko-KR" sz="1800" dirty="0">
                  <a:latin typeface="HY헤드라인M (본문)"/>
                </a:rPr>
                <a:t>RMSE 16.15</a:t>
              </a:r>
              <a:endParaRPr lang="ko-KR" altLang="en-US" sz="1800" dirty="0">
                <a:latin typeface="HY헤드라인M (본문)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475ED18-675C-4845-9EE9-7E1FEAA30474}"/>
              </a:ext>
            </a:extLst>
          </p:cNvPr>
          <p:cNvGrpSpPr/>
          <p:nvPr/>
        </p:nvGrpSpPr>
        <p:grpSpPr>
          <a:xfrm>
            <a:off x="-5904" y="4949556"/>
            <a:ext cx="4476616" cy="1747587"/>
            <a:chOff x="-5904" y="4725144"/>
            <a:chExt cx="4476616" cy="174758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3CEC7BF-B8E1-413D-9F92-C7D544418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40" t="10724" r="9871" b="6590"/>
            <a:stretch/>
          </p:blipFill>
          <p:spPr>
            <a:xfrm>
              <a:off x="-5904" y="4725144"/>
              <a:ext cx="4476616" cy="174758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C25E67-537D-4C82-B0DC-369D0FC12C97}"/>
                </a:ext>
              </a:extLst>
            </p:cNvPr>
            <p:cNvSpPr txBox="1"/>
            <p:nvPr/>
          </p:nvSpPr>
          <p:spPr>
            <a:xfrm>
              <a:off x="119899" y="4763430"/>
              <a:ext cx="14061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latin typeface="HY헤드라인M (본문)"/>
                </a:rPr>
                <a:t>PH +30</a:t>
              </a:r>
              <a:br>
                <a:rPr lang="en-US" altLang="ko-KR" sz="1800" dirty="0">
                  <a:latin typeface="HY헤드라인M (본문)"/>
                </a:rPr>
              </a:br>
              <a:r>
                <a:rPr lang="en-US" altLang="ko-KR" sz="1800" dirty="0">
                  <a:latin typeface="HY헤드라인M (본문)"/>
                </a:rPr>
                <a:t>RMSE 21.86</a:t>
              </a:r>
              <a:endParaRPr lang="ko-KR" altLang="en-US" sz="1800" dirty="0">
                <a:latin typeface="HY헤드라인M (본문)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93E4D0-5597-4E4A-8A25-7233BE407AE6}"/>
              </a:ext>
            </a:extLst>
          </p:cNvPr>
          <p:cNvGrpSpPr/>
          <p:nvPr/>
        </p:nvGrpSpPr>
        <p:grpSpPr>
          <a:xfrm>
            <a:off x="4645108" y="4949556"/>
            <a:ext cx="4497549" cy="1747587"/>
            <a:chOff x="4645108" y="4725144"/>
            <a:chExt cx="4497549" cy="174758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3524952-FBBE-4BF0-B6B8-117DA39514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07" t="11008" r="9627" b="6305"/>
            <a:stretch/>
          </p:blipFill>
          <p:spPr>
            <a:xfrm>
              <a:off x="4645108" y="4725144"/>
              <a:ext cx="4497549" cy="174758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41470A-0CCE-4A22-A93A-5FC3C71799A5}"/>
                </a:ext>
              </a:extLst>
            </p:cNvPr>
            <p:cNvSpPr txBox="1"/>
            <p:nvPr/>
          </p:nvSpPr>
          <p:spPr>
            <a:xfrm>
              <a:off x="4839197" y="4763430"/>
              <a:ext cx="14061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latin typeface="HY헤드라인M (본문)"/>
                </a:rPr>
                <a:t>PH +45</a:t>
              </a:r>
              <a:br>
                <a:rPr lang="en-US" altLang="ko-KR" sz="1800" dirty="0">
                  <a:latin typeface="HY헤드라인M (본문)"/>
                </a:rPr>
              </a:br>
              <a:r>
                <a:rPr lang="en-US" altLang="ko-KR" sz="1800" dirty="0">
                  <a:latin typeface="HY헤드라인M (본문)"/>
                </a:rPr>
                <a:t>RMSE 29.13</a:t>
              </a:r>
              <a:endParaRPr lang="ko-KR" altLang="en-US" sz="1800" dirty="0">
                <a:latin typeface="HY헤드라인M (본문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886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9BC529C7-9290-496C-89C4-264F0A9D6D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2" t="10625" r="9371" b="6688"/>
          <a:stretch/>
        </p:blipFill>
        <p:spPr>
          <a:xfrm>
            <a:off x="4629747" y="4774381"/>
            <a:ext cx="4497549" cy="18237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9150381-99AA-411D-AB74-4C22D7A956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" t="10625" r="9063" b="6688"/>
          <a:stretch/>
        </p:blipFill>
        <p:spPr>
          <a:xfrm>
            <a:off x="1342" y="4797152"/>
            <a:ext cx="4489179" cy="18134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D349D4-7F10-4F1C-8111-21EA86A3D9A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" t="10625" r="9838" b="6688"/>
          <a:stretch/>
        </p:blipFill>
        <p:spPr>
          <a:xfrm>
            <a:off x="4501510" y="2641927"/>
            <a:ext cx="4446656" cy="18134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654B9A6-4B0F-4302-8E7E-61FFB5A0BE0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" t="10625" r="9399" b="6688"/>
          <a:stretch/>
        </p:blipFill>
        <p:spPr>
          <a:xfrm>
            <a:off x="0" y="2641928"/>
            <a:ext cx="4470712" cy="1813466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8207821" cy="5805487"/>
          </a:xfrm>
        </p:spPr>
        <p:txBody>
          <a:bodyPr>
            <a:normAutofit/>
          </a:bodyPr>
          <a:lstStyle/>
          <a:p>
            <a:r>
              <a:rPr lang="en-US" altLang="ko-KR"/>
              <a:t>JCHR </a:t>
            </a:r>
            <a:r>
              <a:rPr lang="ko-KR" altLang="en-US" dirty="0"/>
              <a:t>데이터</a:t>
            </a:r>
            <a:r>
              <a:rPr lang="en-US" altLang="ko-KR" dirty="0"/>
              <a:t> (</a:t>
            </a:r>
            <a:r>
              <a:rPr lang="en-US" altLang="ko-KR" dirty="0" err="1"/>
              <a:t>patientID</a:t>
            </a:r>
            <a:r>
              <a:rPr lang="en-US" altLang="ko-KR" dirty="0"/>
              <a:t> : 12_test.csv)</a:t>
            </a:r>
          </a:p>
          <a:p>
            <a:pPr lvl="1"/>
            <a:r>
              <a:rPr lang="ko-KR" altLang="en-US" dirty="0"/>
              <a:t>빨간 꺾은선</a:t>
            </a:r>
            <a:r>
              <a:rPr lang="en-US" altLang="ko-KR" dirty="0"/>
              <a:t>: </a:t>
            </a:r>
            <a:r>
              <a:rPr lang="ko-KR" altLang="en-US" dirty="0"/>
              <a:t>실제 값</a:t>
            </a:r>
            <a:endParaRPr lang="en-US" altLang="ko-KR" dirty="0"/>
          </a:p>
          <a:p>
            <a:pPr lvl="1"/>
            <a:r>
              <a:rPr lang="ko-KR" altLang="en-US" dirty="0"/>
              <a:t>파란 꺾은선</a:t>
            </a:r>
            <a:r>
              <a:rPr lang="en-US" altLang="ko-KR" dirty="0"/>
              <a:t>: </a:t>
            </a:r>
            <a:r>
              <a:rPr lang="ko-KR" altLang="en-US" dirty="0"/>
              <a:t>예측 값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>
                <a:solidFill>
                  <a:schemeClr val="accent3">
                    <a:lumMod val="75000"/>
                  </a:schemeClr>
                </a:solidFill>
              </a:rPr>
              <a:t>천안 순천향 병원 </a:t>
            </a:r>
            <a:r>
              <a:rPr lang="en-US" altLang="ko-KR" sz="3200"/>
              <a:t>+ JCHR </a:t>
            </a:r>
            <a:r>
              <a:rPr lang="ko-KR" altLang="en-US" sz="3200"/>
              <a:t>데이터 </a:t>
            </a:r>
            <a:r>
              <a:rPr lang="en-US" altLang="ko-KR" sz="3200"/>
              <a:t>PH</a:t>
            </a:r>
            <a:r>
              <a:rPr lang="ko-KR" altLang="en-US" sz="3200"/>
              <a:t>별 </a:t>
            </a:r>
            <a:r>
              <a:rPr lang="en-US" altLang="ko-KR" sz="3200"/>
              <a:t>RMSE</a:t>
            </a:r>
            <a:endParaRPr lang="ko-KR" altLang="en-US" sz="3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C61A58-F717-4DC0-8B3E-93A5BBA89626}"/>
              </a:ext>
            </a:extLst>
          </p:cNvPr>
          <p:cNvSpPr txBox="1"/>
          <p:nvPr/>
        </p:nvSpPr>
        <p:spPr>
          <a:xfrm>
            <a:off x="119899" y="2641928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HY헤드라인M (본문)"/>
              </a:rPr>
              <a:t>PH +5</a:t>
            </a:r>
            <a:br>
              <a:rPr lang="en-US" altLang="ko-KR" sz="1800" dirty="0">
                <a:latin typeface="HY헤드라인M (본문)"/>
              </a:rPr>
            </a:br>
            <a:r>
              <a:rPr lang="en-US" altLang="ko-KR" sz="1800" dirty="0">
                <a:latin typeface="HY헤드라인M (본문)"/>
              </a:rPr>
              <a:t>RMSE 28.81</a:t>
            </a:r>
            <a:endParaRPr lang="ko-KR" altLang="en-US" sz="1800" dirty="0">
              <a:latin typeface="HY헤드라인M (본문)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4E4C6-940A-49DE-934D-940D77B3DDED}"/>
              </a:ext>
            </a:extLst>
          </p:cNvPr>
          <p:cNvSpPr txBox="1"/>
          <p:nvPr/>
        </p:nvSpPr>
        <p:spPr>
          <a:xfrm>
            <a:off x="4676209" y="2641928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HY헤드라인M (본문)"/>
              </a:rPr>
              <a:t>PH +15</a:t>
            </a:r>
            <a:br>
              <a:rPr lang="en-US" altLang="ko-KR" sz="1800" dirty="0">
                <a:latin typeface="HY헤드라인M (본문)"/>
              </a:rPr>
            </a:br>
            <a:r>
              <a:rPr lang="en-US" altLang="ko-KR" sz="1800" dirty="0">
                <a:latin typeface="HY헤드라인M (본문)"/>
              </a:rPr>
              <a:t>RMSE 43.20</a:t>
            </a:r>
            <a:endParaRPr lang="ko-KR" altLang="en-US" sz="1800" dirty="0">
              <a:latin typeface="HY헤드라인M (본문)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C25E67-537D-4C82-B0DC-369D0FC12C97}"/>
              </a:ext>
            </a:extLst>
          </p:cNvPr>
          <p:cNvSpPr txBox="1"/>
          <p:nvPr/>
        </p:nvSpPr>
        <p:spPr>
          <a:xfrm>
            <a:off x="119899" y="4796033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HY헤드라인M (본문)"/>
              </a:rPr>
              <a:t>PH +30</a:t>
            </a:r>
            <a:br>
              <a:rPr lang="en-US" altLang="ko-KR" sz="1800" dirty="0">
                <a:latin typeface="HY헤드라인M (본문)"/>
              </a:rPr>
            </a:br>
            <a:r>
              <a:rPr lang="en-US" altLang="ko-KR" sz="1800" dirty="0">
                <a:latin typeface="HY헤드라인M (본문)"/>
              </a:rPr>
              <a:t>RMSE 54.55</a:t>
            </a:r>
            <a:endParaRPr lang="ko-KR" altLang="en-US" sz="1800" dirty="0">
              <a:latin typeface="HY헤드라인M (본문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1470A-0CCE-4A22-A93A-5FC3C71799A5}"/>
              </a:ext>
            </a:extLst>
          </p:cNvPr>
          <p:cNvSpPr txBox="1"/>
          <p:nvPr/>
        </p:nvSpPr>
        <p:spPr>
          <a:xfrm>
            <a:off x="4839197" y="4796033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HY헤드라인M (본문)"/>
              </a:rPr>
              <a:t>PH +45</a:t>
            </a:r>
            <a:br>
              <a:rPr lang="en-US" altLang="ko-KR" sz="1800" dirty="0">
                <a:latin typeface="HY헤드라인M (본문)"/>
              </a:rPr>
            </a:br>
            <a:r>
              <a:rPr lang="en-US" altLang="ko-KR" sz="1800" dirty="0">
                <a:latin typeface="HY헤드라인M (본문)"/>
              </a:rPr>
              <a:t>RMSE 66.39</a:t>
            </a:r>
            <a:endParaRPr lang="ko-KR" altLang="en-US" sz="1800" dirty="0">
              <a:latin typeface="HY헤드라인M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314193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805487"/>
          </a:xfrm>
        </p:spPr>
        <p:txBody>
          <a:bodyPr>
            <a:normAutofit/>
          </a:bodyPr>
          <a:lstStyle/>
          <a:p>
            <a:r>
              <a:rPr lang="ko-KR" altLang="en-US" dirty="0"/>
              <a:t>총 테스트 케이스 </a:t>
            </a:r>
            <a:r>
              <a:rPr lang="en-US" altLang="ko-KR" dirty="0"/>
              <a:t>46</a:t>
            </a:r>
            <a:r>
              <a:rPr lang="ko-KR" altLang="en-US" dirty="0"/>
              <a:t>개중 </a:t>
            </a:r>
            <a:r>
              <a:rPr lang="en-US" altLang="ko-KR" dirty="0"/>
              <a:t>14</a:t>
            </a:r>
            <a:r>
              <a:rPr lang="ko-KR" altLang="en-US" dirty="0"/>
              <a:t>개만 시각화</a:t>
            </a:r>
            <a:endParaRPr lang="en-US" altLang="ko-KR" dirty="0"/>
          </a:p>
          <a:p>
            <a:pPr lvl="1"/>
            <a:r>
              <a:rPr lang="ko-KR" altLang="en-US" dirty="0"/>
              <a:t>병원에서 얻은 환자 </a:t>
            </a:r>
            <a:r>
              <a:rPr lang="en-US" altLang="ko-KR" dirty="0"/>
              <a:t>4</a:t>
            </a:r>
            <a:r>
              <a:rPr lang="ko-KR" altLang="en-US" dirty="0"/>
              <a:t>명 </a:t>
            </a:r>
            <a:r>
              <a:rPr lang="en-US" altLang="ko-KR" dirty="0"/>
              <a:t>(</a:t>
            </a:r>
            <a:r>
              <a:rPr lang="ko-KR" altLang="en-US" dirty="0"/>
              <a:t>전부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+ git 10</a:t>
            </a:r>
            <a:r>
              <a:rPr lang="ko-KR" altLang="en-US" dirty="0"/>
              <a:t>명</a:t>
            </a:r>
            <a:endParaRPr lang="en-US" altLang="ko-KR" dirty="0"/>
          </a:p>
          <a:p>
            <a:pPr lvl="1"/>
            <a:r>
              <a:rPr lang="ko-KR" altLang="en-US" dirty="0"/>
              <a:t>시각화 안 한 </a:t>
            </a:r>
            <a:r>
              <a:rPr lang="ko-KR" altLang="en-US"/>
              <a:t>다른 </a:t>
            </a:r>
            <a:r>
              <a:rPr lang="en-US" altLang="ko-KR"/>
              <a:t>JCHR </a:t>
            </a:r>
            <a:r>
              <a:rPr lang="ko-KR" altLang="en-US" dirty="0"/>
              <a:t>데이터도 모두 비슷한 양상</a:t>
            </a:r>
            <a:endParaRPr lang="en-US" altLang="ko-KR" dirty="0"/>
          </a:p>
          <a:p>
            <a:pPr lvl="1"/>
            <a:r>
              <a:rPr lang="ko-KR" altLang="en-US" dirty="0"/>
              <a:t>전반적으로 </a:t>
            </a:r>
            <a:r>
              <a:rPr lang="en-US" altLang="ko-KR" dirty="0"/>
              <a:t>PH </a:t>
            </a:r>
            <a:r>
              <a:rPr lang="ko-KR" altLang="en-US" dirty="0"/>
              <a:t>증가 시 표준 편차도 증가</a:t>
            </a:r>
            <a:endParaRPr lang="en-US" altLang="ko-KR" dirty="0"/>
          </a:p>
          <a:p>
            <a:pPr lvl="2"/>
            <a:r>
              <a:rPr lang="en-US" altLang="ko-KR" dirty="0"/>
              <a:t>= PH</a:t>
            </a:r>
            <a:r>
              <a:rPr lang="ko-KR" altLang="en-US" dirty="0"/>
              <a:t> 증가 시 테스트 케이스별 오차 편차가 커짐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/>
              <a:t>천안 순천향 병원 </a:t>
            </a:r>
            <a:r>
              <a:rPr lang="en-US" altLang="ko-KR" sz="2800"/>
              <a:t>+ JCHR </a:t>
            </a:r>
            <a:r>
              <a:rPr lang="ko-KR" altLang="en-US" sz="2800"/>
              <a:t>데이터 </a:t>
            </a:r>
            <a:r>
              <a:rPr lang="en-US" altLang="ko-KR" sz="2800"/>
              <a:t>PH</a:t>
            </a:r>
            <a:r>
              <a:rPr lang="ko-KR" altLang="en-US" sz="2800"/>
              <a:t>별 </a:t>
            </a:r>
            <a:r>
              <a:rPr lang="en-US" altLang="ko-KR" sz="2800"/>
              <a:t>RMSE SD</a:t>
            </a:r>
            <a:endParaRPr lang="ko-KR" altLang="en-US" sz="2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1FFD28-478D-4EB5-A508-C0B4A200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2976"/>
            <a:ext cx="9144000" cy="37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768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15252</TotalTime>
  <Words>664</Words>
  <Application>Microsoft Office PowerPoint</Application>
  <PresentationFormat>화면 슬라이드 쇼(4:3)</PresentationFormat>
  <Paragraphs>100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HY헤드라인M</vt:lpstr>
      <vt:lpstr>HY헤드라인M (본문)</vt:lpstr>
      <vt:lpstr>굴림</vt:lpstr>
      <vt:lpstr>맑은 고딕</vt:lpstr>
      <vt:lpstr>Arial</vt:lpstr>
      <vt:lpstr>Times New Roman</vt:lpstr>
      <vt:lpstr>Wingdings</vt:lpstr>
      <vt:lpstr>Default Theme</vt:lpstr>
      <vt:lpstr>CGM Feed-Forward NN 데이터 추가 / 비교</vt:lpstr>
      <vt:lpstr>개요</vt:lpstr>
      <vt:lpstr>추가된 입력 데이터</vt:lpstr>
      <vt:lpstr>천안 순천향 병원 + JCHR 데이터 PH별 RMSE</vt:lpstr>
      <vt:lpstr>천안 순천향 병원 + JCHR 데이터 PH별 RMSE</vt:lpstr>
      <vt:lpstr>천안 순천향 병원 + JCHR 데이터 PH별 RMSE</vt:lpstr>
      <vt:lpstr>천안 순천향 병원 + JCHR 데이터 PH별 RMSE</vt:lpstr>
      <vt:lpstr>천안 순천향 병원 + JCHR 데이터 PH별 RMSE</vt:lpstr>
      <vt:lpstr>천안 순천향 병원 + JCHR 데이터 PH별 RMSE SD</vt:lpstr>
      <vt:lpstr>병원 데이터 vs 병원 + JCHR 데이터 </vt:lpstr>
      <vt:lpstr>병원 데이터 vs 병원 + JCHR 데이터 </vt:lpstr>
      <vt:lpstr>병원 데이터 vs 병원 + JCHR 데이터 </vt:lpstr>
      <vt:lpstr>병원 데이터 vs 병원 + JCHR 데이터 </vt:lpstr>
      <vt:lpstr>고저혈당 정확도 비교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683</cp:revision>
  <cp:lastPrinted>2018-02-13T05:00:29Z</cp:lastPrinted>
  <dcterms:created xsi:type="dcterms:W3CDTF">2013-09-09T21:16:08Z</dcterms:created>
  <dcterms:modified xsi:type="dcterms:W3CDTF">2018-09-16T09:38:05Z</dcterms:modified>
</cp:coreProperties>
</file>