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399" r:id="rId3"/>
    <p:sldId id="275" r:id="rId4"/>
    <p:sldId id="398" r:id="rId5"/>
    <p:sldId id="394" r:id="rId6"/>
    <p:sldId id="395" r:id="rId7"/>
    <p:sldId id="400" r:id="rId8"/>
    <p:sldId id="401" r:id="rId9"/>
    <p:sldId id="396" r:id="rId10"/>
    <p:sldId id="397" r:id="rId11"/>
    <p:sldId id="402" r:id="rId12"/>
    <p:sldId id="393" r:id="rId1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9F64"/>
    <a:srgbClr val="99CCFF"/>
    <a:srgbClr val="FFFFCC"/>
    <a:srgbClr val="FFFF99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9" autoAdjust="0"/>
    <p:restoredTop sz="94614" autoAdjust="0"/>
  </p:normalViewPr>
  <p:slideViewPr>
    <p:cSldViewPr>
      <p:cViewPr varScale="1">
        <p:scale>
          <a:sx n="79" d="100"/>
          <a:sy n="79" d="100"/>
        </p:scale>
        <p:origin x="102" y="9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goO54qN4lY&amp;index=2&amp;list=PLlMkM4tgfjnKsCWav-Z2F-MMFRx-2gMGG" TargetMode="External"/><Relationship Id="rId2" Type="http://schemas.openxmlformats.org/officeDocument/2006/relationships/hyperlink" Target="https://www.youtube.com/watch?v=dZ4vw6v3LcA&amp;index=1&amp;list=PLlMkM4tgfjnKsCWav-Z2F-MMFRx-2gMG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, 2</a:t>
            </a:r>
            <a:r>
              <a:rPr lang="ko-KR" altLang="en-US" dirty="0"/>
              <a:t>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이한범</a:t>
            </a:r>
            <a:endParaRPr lang="en-US" altLang="ko-KR" dirty="0"/>
          </a:p>
          <a:p>
            <a:r>
              <a:rPr lang="en-US" altLang="ko-KR" dirty="0"/>
              <a:t>19.01.14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직접 </a:t>
            </a:r>
            <a:r>
              <a:rPr lang="ko-KR" altLang="en-US" dirty="0" err="1"/>
              <a:t>키입력</a:t>
            </a:r>
            <a:r>
              <a:rPr lang="ko-KR" altLang="en-US" dirty="0"/>
              <a:t> 받고 실행</a:t>
            </a:r>
            <a:endParaRPr lang="en-US" altLang="ko-KR" dirty="0"/>
          </a:p>
          <a:p>
            <a:pPr lvl="1"/>
            <a:r>
              <a:rPr lang="ko-KR" altLang="en-US" dirty="0"/>
              <a:t>키 입력을 받아서 이동</a:t>
            </a:r>
            <a:endParaRPr lang="en-US" altLang="ko-KR" dirty="0"/>
          </a:p>
          <a:p>
            <a:pPr lvl="1"/>
            <a:r>
              <a:rPr lang="en-US" altLang="ko-KR" dirty="0"/>
              <a:t>H</a:t>
            </a:r>
            <a:r>
              <a:rPr lang="ko-KR" altLang="en-US" dirty="0"/>
              <a:t>에 도달하거나 </a:t>
            </a:r>
            <a:r>
              <a:rPr lang="en-US" altLang="ko-KR" dirty="0"/>
              <a:t>G</a:t>
            </a:r>
            <a:r>
              <a:rPr lang="ko-KR" altLang="en-US" dirty="0"/>
              <a:t>에 도달하면 종료</a:t>
            </a:r>
            <a:endParaRPr lang="en-US" altLang="ko-KR" dirty="0"/>
          </a:p>
          <a:p>
            <a:pPr lvl="2"/>
            <a:r>
              <a:rPr lang="en-US" altLang="ko-KR" dirty="0"/>
              <a:t>G</a:t>
            </a:r>
            <a:r>
              <a:rPr lang="ko-KR" altLang="en-US" dirty="0"/>
              <a:t>에 도달 시</a:t>
            </a:r>
            <a:r>
              <a:rPr lang="en-US" altLang="ko-KR" dirty="0"/>
              <a:t>, reward</a:t>
            </a:r>
            <a:r>
              <a:rPr lang="ko-KR" altLang="en-US" dirty="0"/>
              <a:t>는 </a:t>
            </a:r>
            <a:r>
              <a:rPr lang="en-US" altLang="ko-KR" dirty="0"/>
              <a:t>1.0</a:t>
            </a:r>
            <a:r>
              <a:rPr lang="ko-KR" altLang="en-US" dirty="0"/>
              <a:t>이며 그 외에는 </a:t>
            </a:r>
            <a:r>
              <a:rPr lang="en-US" altLang="ko-KR" dirty="0"/>
              <a:t>0.0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r>
              <a:rPr lang="ko-KR" altLang="en-US" dirty="0"/>
              <a:t> </a:t>
            </a:r>
            <a:r>
              <a:rPr lang="en-US" altLang="ko-KR" dirty="0"/>
              <a:t>GYM </a:t>
            </a:r>
            <a:r>
              <a:rPr lang="ko-KR" altLang="en-US" dirty="0"/>
              <a:t>예시 </a:t>
            </a:r>
            <a:r>
              <a:rPr lang="en-US" altLang="ko-KR" dirty="0"/>
              <a:t>: Frozen Lake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CCBEAE-74A2-4DA1-9A3C-2C189C0C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31" y="3097397"/>
            <a:ext cx="6718486" cy="34354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BC6F97-C39B-4E96-B941-DB7466AC2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097397"/>
            <a:ext cx="6718486" cy="34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9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장까지의 테스트는 학습이 아님 </a:t>
            </a:r>
            <a:endParaRPr lang="en-US" altLang="ko-KR" dirty="0"/>
          </a:p>
          <a:p>
            <a:r>
              <a:rPr lang="en-US" altLang="ko-KR" dirty="0"/>
              <a:t>reward</a:t>
            </a:r>
            <a:r>
              <a:rPr lang="ko-KR" altLang="en-US" dirty="0"/>
              <a:t>값과 </a:t>
            </a:r>
            <a:r>
              <a:rPr lang="en-US" altLang="ko-KR" dirty="0"/>
              <a:t>state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Action </a:t>
            </a:r>
            <a:r>
              <a:rPr lang="ko-KR" altLang="en-US" dirty="0"/>
              <a:t>값이 </a:t>
            </a:r>
            <a:r>
              <a:rPr lang="ko-KR" altLang="en-US" dirty="0" err="1"/>
              <a:t>어떤식으로</a:t>
            </a:r>
            <a:r>
              <a:rPr lang="ko-KR" altLang="en-US" dirty="0"/>
              <a:t> 바뀌는지에 대한 테스트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장 부터 </a:t>
            </a:r>
            <a:r>
              <a:rPr lang="en-US" altLang="ko-KR" dirty="0"/>
              <a:t>Learning Q</a:t>
            </a:r>
            <a:r>
              <a:rPr lang="ko-KR" altLang="en-US" dirty="0"/>
              <a:t>라는 실제 강화학습 코딩에 들어가게 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r>
              <a:rPr lang="ko-KR" altLang="en-US" dirty="0"/>
              <a:t> </a:t>
            </a:r>
            <a:r>
              <a:rPr lang="en-US" altLang="ko-KR" dirty="0"/>
              <a:t>GYM </a:t>
            </a:r>
            <a:r>
              <a:rPr lang="ko-KR" altLang="en-US" dirty="0"/>
              <a:t>예시 </a:t>
            </a:r>
            <a:r>
              <a:rPr lang="en-US" altLang="ko-KR" dirty="0"/>
              <a:t>: Frozen Lake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06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Lecture 1, 2 (</a:t>
            </a:r>
            <a:r>
              <a:rPr lang="ko-KR" altLang="en-US" dirty="0"/>
              <a:t>홍콩 </a:t>
            </a:r>
            <a:r>
              <a:rPr lang="ko-KR" altLang="en-US" dirty="0" err="1"/>
              <a:t>과기대</a:t>
            </a:r>
            <a:r>
              <a:rPr lang="ko-KR" altLang="en-US" dirty="0"/>
              <a:t> 김성훈 교수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링크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https://www.youtube.com/watch?v=dZ4vw6v3LcA&amp;index=1&amp;list=PLlMkM4tgfjnKsCWav-Z2F-MMFRx-2gMGG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ko-KR" altLang="en-US" dirty="0"/>
              <a:t>링크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https://www.youtube.com/watch?v=xgoO54qN4lY&amp;index=2&amp;list=PLlMkM4tgfjnKsCWav-Z2F-MMFRx-2gMGG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2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강화학습 </a:t>
            </a:r>
            <a:r>
              <a:rPr lang="en-US" altLang="ko-KR" sz="2400" dirty="0"/>
              <a:t>(Reinforcement Learning)</a:t>
            </a:r>
          </a:p>
          <a:p>
            <a:pPr lvl="1"/>
            <a:r>
              <a:rPr lang="ko-KR" altLang="en-US" sz="2000" dirty="0"/>
              <a:t>특정 환경에서 하는 행동을 통해 학습을 하는 점에서 착안하여 나온 학습방법</a:t>
            </a:r>
            <a:endParaRPr lang="en-US" altLang="ko-KR" sz="2000" dirty="0"/>
          </a:p>
          <a:p>
            <a:pPr lvl="1"/>
            <a:r>
              <a:rPr lang="ko-KR" altLang="en-US" sz="2000" dirty="0"/>
              <a:t>두 가지 파트로 나누어짐 </a:t>
            </a:r>
            <a:endParaRPr lang="en-US" altLang="ko-KR" sz="2000" dirty="0"/>
          </a:p>
          <a:p>
            <a:pPr lvl="2"/>
            <a:r>
              <a:rPr lang="ko-KR" altLang="en-US" sz="1800" dirty="0"/>
              <a:t>환경 </a:t>
            </a:r>
            <a:r>
              <a:rPr lang="en-US" altLang="ko-KR" sz="1800" dirty="0"/>
              <a:t>(Environment) : </a:t>
            </a:r>
            <a:r>
              <a:rPr lang="ko-KR" altLang="en-US" sz="1800" dirty="0"/>
              <a:t>학습 공간</a:t>
            </a:r>
            <a:endParaRPr lang="en-US" altLang="ko-KR" sz="1800" dirty="0"/>
          </a:p>
          <a:p>
            <a:pPr lvl="2"/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(Actor) : </a:t>
            </a:r>
            <a:r>
              <a:rPr lang="ko-KR" altLang="en-US" sz="1800" dirty="0"/>
              <a:t>환경 속에서 행동을 하는 주체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endParaRPr lang="en-US" altLang="ko-KR" sz="2000" dirty="0"/>
          </a:p>
          <a:p>
            <a:pPr lvl="2"/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정의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D30F89-6AC3-44B6-BBC0-F1F2AB910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548085"/>
            <a:ext cx="4824536" cy="311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4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Observation</a:t>
            </a:r>
          </a:p>
          <a:p>
            <a:pPr lvl="1"/>
            <a:r>
              <a:rPr lang="ko-KR" altLang="en-US" sz="2000" dirty="0" err="1"/>
              <a:t>액터는</a:t>
            </a:r>
            <a:r>
              <a:rPr lang="ko-KR" altLang="en-US" sz="2000" dirty="0"/>
              <a:t> 환경 속에서 행동</a:t>
            </a:r>
            <a:r>
              <a:rPr lang="en-US" altLang="ko-KR" sz="2000" dirty="0"/>
              <a:t>(Action)</a:t>
            </a:r>
            <a:r>
              <a:rPr lang="ko-KR" altLang="en-US" sz="2000" dirty="0"/>
              <a:t>을 하며</a:t>
            </a:r>
            <a:r>
              <a:rPr lang="en-US" altLang="ko-KR" sz="2000" dirty="0"/>
              <a:t>, </a:t>
            </a:r>
            <a:r>
              <a:rPr lang="ko-KR" altLang="en-US" sz="2000" dirty="0"/>
              <a:t>행동을 할 때마다 상태</a:t>
            </a:r>
            <a:r>
              <a:rPr lang="en-US" altLang="ko-KR" sz="2000" dirty="0"/>
              <a:t>(State)</a:t>
            </a:r>
            <a:r>
              <a:rPr lang="ko-KR" altLang="en-US" sz="2000" dirty="0"/>
              <a:t>가 변동 됨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2000" dirty="0"/>
              <a:t>이를 통해 환경을 관찰하는 정보가 변경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ko-KR" altLang="en-US" sz="2400" dirty="0"/>
              <a:t>매 행동 별로 보상</a:t>
            </a:r>
            <a:r>
              <a:rPr lang="en-US" altLang="ko-KR" sz="2400" dirty="0"/>
              <a:t>(reward)</a:t>
            </a:r>
            <a:r>
              <a:rPr lang="ko-KR" altLang="en-US" sz="2400" dirty="0"/>
              <a:t>를 통해 학습 진행</a:t>
            </a:r>
            <a:endParaRPr lang="en-US" altLang="ko-KR" sz="2400" dirty="0"/>
          </a:p>
          <a:p>
            <a:pPr lvl="1"/>
            <a:r>
              <a:rPr lang="en-US" altLang="ko-KR" sz="2000" dirty="0"/>
              <a:t>Reward</a:t>
            </a:r>
            <a:r>
              <a:rPr lang="ko-KR" altLang="en-US" sz="2000" dirty="0"/>
              <a:t>를 근거로 </a:t>
            </a:r>
            <a:r>
              <a:rPr lang="en-US" altLang="ko-KR" sz="2000" dirty="0"/>
              <a:t>Action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좋은지</a:t>
            </a:r>
            <a:r>
              <a:rPr lang="en-US" altLang="ko-KR" sz="2000" dirty="0"/>
              <a:t>, </a:t>
            </a:r>
            <a:r>
              <a:rPr lang="ko-KR" altLang="en-US" sz="2000" dirty="0"/>
              <a:t>나쁜지를 알려주어 학습 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sz="2400" dirty="0"/>
              <a:t>게임 별로 특화된 알고리즘이 아닌</a:t>
            </a:r>
            <a:r>
              <a:rPr lang="en-US" altLang="ko-KR" sz="2400" dirty="0"/>
              <a:t>, </a:t>
            </a:r>
            <a:r>
              <a:rPr lang="ko-KR" altLang="en-US" sz="2400" dirty="0"/>
              <a:t>같은 학습 알고리즘으로 여러 게임을 학습 시켰더니</a:t>
            </a:r>
            <a:r>
              <a:rPr lang="en-US" altLang="ko-KR" sz="2400" dirty="0"/>
              <a:t> </a:t>
            </a:r>
            <a:r>
              <a:rPr lang="ko-KR" altLang="en-US" sz="2400" dirty="0"/>
              <a:t>많은 게임이 사람보다 잘하다는 통계 결과물 나옴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정의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4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OpenAI</a:t>
            </a:r>
            <a:r>
              <a:rPr lang="en-US" altLang="ko-KR" dirty="0"/>
              <a:t> GYM </a:t>
            </a:r>
          </a:p>
          <a:p>
            <a:pPr lvl="1"/>
            <a:r>
              <a:rPr lang="ko-KR" altLang="en-US" dirty="0"/>
              <a:t>다양한 환경에 대한 정보를 제공하여</a:t>
            </a:r>
            <a:r>
              <a:rPr lang="en-US" altLang="ko-KR" dirty="0"/>
              <a:t>, </a:t>
            </a:r>
            <a:r>
              <a:rPr lang="ko-KR" altLang="en-US" dirty="0"/>
              <a:t>손쉽게 강화학습 환경을 구축할 수 있는 프레임워크</a:t>
            </a:r>
            <a:endParaRPr lang="en-US" altLang="ko-KR" dirty="0"/>
          </a:p>
          <a:p>
            <a:pPr lvl="1"/>
            <a:r>
              <a:rPr lang="en-US" altLang="ko-KR" dirty="0"/>
              <a:t>Agent, Environment</a:t>
            </a:r>
            <a:r>
              <a:rPr lang="ko-KR" altLang="en-US" dirty="0"/>
              <a:t>를 제공받을 수 있는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설치법</a:t>
            </a:r>
            <a:endParaRPr lang="en-US" altLang="ko-KR" dirty="0"/>
          </a:p>
          <a:p>
            <a:pPr lvl="1"/>
            <a:r>
              <a:rPr lang="en-US" altLang="ko-KR" dirty="0"/>
              <a:t>Anaconda3</a:t>
            </a:r>
            <a:r>
              <a:rPr lang="ko-KR" altLang="en-US" dirty="0"/>
              <a:t>로 만든 가상환경에 접속한 상태에서 </a:t>
            </a:r>
            <a:r>
              <a:rPr lang="en-US" altLang="ko-KR" dirty="0"/>
              <a:t>pip</a:t>
            </a:r>
            <a:r>
              <a:rPr lang="ko-KR" altLang="en-US" dirty="0"/>
              <a:t>를 통해 설치 진행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사용시에는 </a:t>
            </a:r>
            <a:r>
              <a:rPr lang="en-US" altLang="ko-KR" dirty="0"/>
              <a:t>import gym </a:t>
            </a:r>
            <a:r>
              <a:rPr lang="ko-KR" altLang="en-US" dirty="0"/>
              <a:t>과 같이 사용할 수 있음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r>
              <a:rPr lang="ko-KR" altLang="en-US" dirty="0"/>
              <a:t> </a:t>
            </a:r>
            <a:r>
              <a:rPr lang="en-US" altLang="ko-KR" dirty="0"/>
              <a:t>GYM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A5FFD4-B6DF-43D0-9BD3-D3A41BA1BDDF}"/>
              </a:ext>
            </a:extLst>
          </p:cNvPr>
          <p:cNvSpPr/>
          <p:nvPr/>
        </p:nvSpPr>
        <p:spPr>
          <a:xfrm>
            <a:off x="1283989" y="5013176"/>
            <a:ext cx="7176443" cy="584775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$source activate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가상환경명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$pip install gym  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9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강화학습 환경에 대한 예시 게임</a:t>
            </a:r>
            <a:endParaRPr lang="en-US" altLang="ko-KR" dirty="0"/>
          </a:p>
          <a:p>
            <a:pPr lvl="1"/>
            <a:r>
              <a:rPr lang="en-US" altLang="ko-KR" dirty="0"/>
              <a:t>S </a:t>
            </a:r>
            <a:r>
              <a:rPr lang="ko-KR" altLang="en-US" dirty="0"/>
              <a:t>지점에서 </a:t>
            </a:r>
            <a:r>
              <a:rPr lang="en-US" altLang="ko-KR" dirty="0"/>
              <a:t>Actor</a:t>
            </a:r>
            <a:r>
              <a:rPr lang="ko-KR" altLang="en-US" dirty="0"/>
              <a:t>가 상</a:t>
            </a:r>
            <a:r>
              <a:rPr lang="en-US" altLang="ko-KR" dirty="0"/>
              <a:t>,</a:t>
            </a:r>
            <a:r>
              <a:rPr lang="ko-KR" altLang="en-US" dirty="0"/>
              <a:t> 하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우로 이동하여 </a:t>
            </a:r>
            <a:r>
              <a:rPr lang="en-US" altLang="ko-KR" dirty="0"/>
              <a:t>H</a:t>
            </a:r>
            <a:r>
              <a:rPr lang="ko-KR" altLang="en-US" dirty="0"/>
              <a:t>에 빠지지 않고 </a:t>
            </a:r>
            <a:r>
              <a:rPr lang="en-US" altLang="ko-KR" dirty="0"/>
              <a:t>G</a:t>
            </a:r>
            <a:r>
              <a:rPr lang="ko-KR" altLang="en-US" dirty="0"/>
              <a:t>까지 이동하는 게임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r>
              <a:rPr lang="ko-KR" altLang="en-US" dirty="0"/>
              <a:t> </a:t>
            </a:r>
            <a:r>
              <a:rPr lang="en-US" altLang="ko-KR" dirty="0"/>
              <a:t>GYM </a:t>
            </a:r>
            <a:r>
              <a:rPr lang="ko-KR" altLang="en-US" dirty="0"/>
              <a:t>예시 </a:t>
            </a:r>
            <a:r>
              <a:rPr lang="en-US" altLang="ko-KR" dirty="0"/>
              <a:t>: Frozen Lake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D4BBC67-5D10-44B2-8392-894EAA40D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66740"/>
              </p:ext>
            </p:extLst>
          </p:nvPr>
        </p:nvGraphicFramePr>
        <p:xfrm>
          <a:off x="1475656" y="2780928"/>
          <a:ext cx="6538912" cy="324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728">
                  <a:extLst>
                    <a:ext uri="{9D8B030D-6E8A-4147-A177-3AD203B41FA5}">
                      <a16:colId xmlns:a16="http://schemas.microsoft.com/office/drawing/2014/main" val="1982541777"/>
                    </a:ext>
                  </a:extLst>
                </a:gridCol>
                <a:gridCol w="1634728">
                  <a:extLst>
                    <a:ext uri="{9D8B030D-6E8A-4147-A177-3AD203B41FA5}">
                      <a16:colId xmlns:a16="http://schemas.microsoft.com/office/drawing/2014/main" val="525420569"/>
                    </a:ext>
                  </a:extLst>
                </a:gridCol>
                <a:gridCol w="1634728">
                  <a:extLst>
                    <a:ext uri="{9D8B030D-6E8A-4147-A177-3AD203B41FA5}">
                      <a16:colId xmlns:a16="http://schemas.microsoft.com/office/drawing/2014/main" val="58200049"/>
                    </a:ext>
                  </a:extLst>
                </a:gridCol>
                <a:gridCol w="1634728">
                  <a:extLst>
                    <a:ext uri="{9D8B030D-6E8A-4147-A177-3AD203B41FA5}">
                      <a16:colId xmlns:a16="http://schemas.microsoft.com/office/drawing/2014/main" val="2740200622"/>
                    </a:ext>
                  </a:extLst>
                </a:gridCol>
              </a:tblGrid>
              <a:tr h="81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94234"/>
                  </a:ext>
                </a:extLst>
              </a:tr>
              <a:tr h="81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F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F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1896"/>
                  </a:ext>
                </a:extLst>
              </a:tr>
              <a:tr h="81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F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676680"/>
                  </a:ext>
                </a:extLst>
              </a:tr>
              <a:tr h="81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F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71702"/>
                  </a:ext>
                </a:extLst>
              </a:tr>
            </a:tbl>
          </a:graphicData>
        </a:graphic>
      </p:graphicFrame>
      <p:pic>
        <p:nvPicPr>
          <p:cNvPr id="5" name="그래픽 4" descr="걷기">
            <a:extLst>
              <a:ext uri="{FF2B5EF4-FFF2-40B4-BE49-F238E27FC236}">
                <a16:creationId xmlns:a16="http://schemas.microsoft.com/office/drawing/2014/main" id="{A5444E90-B662-4B62-B382-38CA3C285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4816" y="2899614"/>
            <a:ext cx="615154" cy="61515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E5653F-7DD6-496D-B6C4-90DFE9D3C626}"/>
              </a:ext>
            </a:extLst>
          </p:cNvPr>
          <p:cNvCxnSpPr/>
          <p:nvPr/>
        </p:nvCxnSpPr>
        <p:spPr>
          <a:xfrm>
            <a:off x="3059832" y="321297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DC9076-2E2A-4504-A9ED-189FCF0DF30C}"/>
              </a:ext>
            </a:extLst>
          </p:cNvPr>
          <p:cNvCxnSpPr>
            <a:cxnSpLocks/>
          </p:cNvCxnSpPr>
          <p:nvPr/>
        </p:nvCxnSpPr>
        <p:spPr>
          <a:xfrm>
            <a:off x="2771800" y="3501008"/>
            <a:ext cx="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6646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강화학습 환경에 대한 예시 게임</a:t>
            </a:r>
            <a:endParaRPr lang="en-US" altLang="ko-KR" sz="2400" dirty="0"/>
          </a:p>
          <a:p>
            <a:pPr lvl="1"/>
            <a:r>
              <a:rPr lang="en-US" altLang="ko-KR" sz="2000" dirty="0"/>
              <a:t>G</a:t>
            </a:r>
            <a:r>
              <a:rPr lang="ko-KR" altLang="en-US" sz="2000" dirty="0"/>
              <a:t>에 도달하면 </a:t>
            </a:r>
            <a:r>
              <a:rPr lang="en-US" altLang="ko-KR" sz="2000" dirty="0"/>
              <a:t>Reward = 1</a:t>
            </a:r>
          </a:p>
          <a:p>
            <a:pPr lvl="1"/>
            <a:r>
              <a:rPr lang="en-US" altLang="ko-KR" sz="2000" dirty="0"/>
              <a:t>Action</a:t>
            </a:r>
            <a:r>
              <a:rPr lang="ko-KR" altLang="en-US" sz="2000" dirty="0"/>
              <a:t>을 하면 환경으로 부터 </a:t>
            </a:r>
            <a:r>
              <a:rPr lang="en-US" altLang="ko-KR" sz="2000" dirty="0"/>
              <a:t>State, Reward</a:t>
            </a:r>
            <a:r>
              <a:rPr lang="ko-KR" altLang="en-US" sz="2000" dirty="0"/>
              <a:t>를 받음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r>
              <a:rPr lang="ko-KR" altLang="en-US" dirty="0"/>
              <a:t> </a:t>
            </a:r>
            <a:r>
              <a:rPr lang="en-US" altLang="ko-KR" dirty="0"/>
              <a:t>GYM </a:t>
            </a:r>
            <a:r>
              <a:rPr lang="ko-KR" altLang="en-US" dirty="0"/>
              <a:t>예시 </a:t>
            </a:r>
            <a:r>
              <a:rPr lang="en-US" altLang="ko-KR" dirty="0"/>
              <a:t>: Frozen Lake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D4BBC67-5D10-44B2-8392-894EAA40D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21"/>
              </p:ext>
            </p:extLst>
          </p:nvPr>
        </p:nvGraphicFramePr>
        <p:xfrm>
          <a:off x="4355976" y="3109552"/>
          <a:ext cx="4234656" cy="324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664">
                  <a:extLst>
                    <a:ext uri="{9D8B030D-6E8A-4147-A177-3AD203B41FA5}">
                      <a16:colId xmlns:a16="http://schemas.microsoft.com/office/drawing/2014/main" val="1982541777"/>
                    </a:ext>
                  </a:extLst>
                </a:gridCol>
                <a:gridCol w="1058664">
                  <a:extLst>
                    <a:ext uri="{9D8B030D-6E8A-4147-A177-3AD203B41FA5}">
                      <a16:colId xmlns:a16="http://schemas.microsoft.com/office/drawing/2014/main" val="525420569"/>
                    </a:ext>
                  </a:extLst>
                </a:gridCol>
                <a:gridCol w="1058664">
                  <a:extLst>
                    <a:ext uri="{9D8B030D-6E8A-4147-A177-3AD203B41FA5}">
                      <a16:colId xmlns:a16="http://schemas.microsoft.com/office/drawing/2014/main" val="58200049"/>
                    </a:ext>
                  </a:extLst>
                </a:gridCol>
                <a:gridCol w="1058664">
                  <a:extLst>
                    <a:ext uri="{9D8B030D-6E8A-4147-A177-3AD203B41FA5}">
                      <a16:colId xmlns:a16="http://schemas.microsoft.com/office/drawing/2014/main" val="2740200622"/>
                    </a:ext>
                  </a:extLst>
                </a:gridCol>
              </a:tblGrid>
              <a:tr h="81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94234"/>
                  </a:ext>
                </a:extLst>
              </a:tr>
              <a:tr h="81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F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F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1896"/>
                  </a:ext>
                </a:extLst>
              </a:tr>
              <a:tr h="81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F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676680"/>
                  </a:ext>
                </a:extLst>
              </a:tr>
              <a:tr h="81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F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71702"/>
                  </a:ext>
                </a:extLst>
              </a:tr>
            </a:tbl>
          </a:graphicData>
        </a:graphic>
      </p:graphicFrame>
      <p:pic>
        <p:nvPicPr>
          <p:cNvPr id="5" name="그래픽 4" descr="걷기">
            <a:extLst>
              <a:ext uri="{FF2B5EF4-FFF2-40B4-BE49-F238E27FC236}">
                <a16:creationId xmlns:a16="http://schemas.microsoft.com/office/drawing/2014/main" id="{A5444E90-B662-4B62-B382-38CA3C285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174" y="4153341"/>
            <a:ext cx="615154" cy="615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2EA55B-D942-45C0-AF58-9B0D6EA89506}"/>
              </a:ext>
            </a:extLst>
          </p:cNvPr>
          <p:cNvSpPr txBox="1"/>
          <p:nvPr/>
        </p:nvSpPr>
        <p:spPr>
          <a:xfrm>
            <a:off x="879030" y="479815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Agent</a:t>
            </a:r>
            <a:endParaRPr lang="ko-KR" altLang="en-US" sz="2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561FEAD-730B-4B45-895B-1822FF9D2350}"/>
              </a:ext>
            </a:extLst>
          </p:cNvPr>
          <p:cNvCxnSpPr/>
          <p:nvPr/>
        </p:nvCxnSpPr>
        <p:spPr>
          <a:xfrm>
            <a:off x="1907704" y="4460918"/>
            <a:ext cx="20882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 w="lg" len="lg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3E4444-BC89-4993-995D-8F1DA072C163}"/>
              </a:ext>
            </a:extLst>
          </p:cNvPr>
          <p:cNvCxnSpPr>
            <a:cxnSpLocks/>
          </p:cNvCxnSpPr>
          <p:nvPr/>
        </p:nvCxnSpPr>
        <p:spPr>
          <a:xfrm flipH="1">
            <a:off x="1907704" y="4998214"/>
            <a:ext cx="20882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 w="lg" len="lg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8F4857-3341-44C0-BA0D-61066D8A2EB9}"/>
              </a:ext>
            </a:extLst>
          </p:cNvPr>
          <p:cNvSpPr txBox="1"/>
          <p:nvPr/>
        </p:nvSpPr>
        <p:spPr>
          <a:xfrm>
            <a:off x="1955547" y="3788974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Action</a:t>
            </a:r>
          </a:p>
          <a:p>
            <a:pPr algn="ctr"/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오른쪽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왼쪽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아래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3175EA-12CA-499F-9958-1313828A1E1E}"/>
              </a:ext>
            </a:extLst>
          </p:cNvPr>
          <p:cNvSpPr txBox="1"/>
          <p:nvPr/>
        </p:nvSpPr>
        <p:spPr>
          <a:xfrm>
            <a:off x="1937113" y="5162686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State,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Reward</a:t>
            </a:r>
          </a:p>
          <a:p>
            <a:pPr algn="ctr"/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현재 위치상태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보상 값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7" name="그래픽 16" descr="걷기">
            <a:extLst>
              <a:ext uri="{FF2B5EF4-FFF2-40B4-BE49-F238E27FC236}">
                <a16:creationId xmlns:a16="http://schemas.microsoft.com/office/drawing/2014/main" id="{E91C7F48-2CF2-42B3-8B14-A96FC0AFC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6915" y="3245046"/>
            <a:ext cx="493530" cy="4935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1FFFAE-89BC-4ADC-A08F-71A871BC0E5E}"/>
              </a:ext>
            </a:extLst>
          </p:cNvPr>
          <p:cNvSpPr txBox="1"/>
          <p:nvPr/>
        </p:nvSpPr>
        <p:spPr>
          <a:xfrm>
            <a:off x="5659989" y="2560796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State : s1</a:t>
            </a:r>
          </a:p>
          <a:p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Reward : 0</a:t>
            </a:r>
            <a:endParaRPr lang="ko-KR" altLang="en-US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98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실제로 에이전트는 오른쪽 과 같은 구조를 모르는 상태로 진행하는 것과 같음</a:t>
            </a:r>
            <a:r>
              <a:rPr lang="en-US" altLang="ko-KR" sz="2400" dirty="0"/>
              <a:t>.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r>
              <a:rPr lang="ko-KR" altLang="en-US" dirty="0"/>
              <a:t> </a:t>
            </a:r>
            <a:r>
              <a:rPr lang="en-US" altLang="ko-KR" dirty="0"/>
              <a:t>GYM </a:t>
            </a:r>
            <a:r>
              <a:rPr lang="ko-KR" altLang="en-US" dirty="0"/>
              <a:t>예시 </a:t>
            </a:r>
            <a:r>
              <a:rPr lang="en-US" altLang="ko-KR" dirty="0"/>
              <a:t>: Frozen Lake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D4BBC67-5D10-44B2-8392-894EAA40D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7591"/>
              </p:ext>
            </p:extLst>
          </p:nvPr>
        </p:nvGraphicFramePr>
        <p:xfrm>
          <a:off x="4355976" y="3109552"/>
          <a:ext cx="4234656" cy="324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664">
                  <a:extLst>
                    <a:ext uri="{9D8B030D-6E8A-4147-A177-3AD203B41FA5}">
                      <a16:colId xmlns:a16="http://schemas.microsoft.com/office/drawing/2014/main" val="1982541777"/>
                    </a:ext>
                  </a:extLst>
                </a:gridCol>
                <a:gridCol w="1058664">
                  <a:extLst>
                    <a:ext uri="{9D8B030D-6E8A-4147-A177-3AD203B41FA5}">
                      <a16:colId xmlns:a16="http://schemas.microsoft.com/office/drawing/2014/main" val="525420569"/>
                    </a:ext>
                  </a:extLst>
                </a:gridCol>
                <a:gridCol w="1058664">
                  <a:extLst>
                    <a:ext uri="{9D8B030D-6E8A-4147-A177-3AD203B41FA5}">
                      <a16:colId xmlns:a16="http://schemas.microsoft.com/office/drawing/2014/main" val="58200049"/>
                    </a:ext>
                  </a:extLst>
                </a:gridCol>
                <a:gridCol w="1058664">
                  <a:extLst>
                    <a:ext uri="{9D8B030D-6E8A-4147-A177-3AD203B41FA5}">
                      <a16:colId xmlns:a16="http://schemas.microsoft.com/office/drawing/2014/main" val="2740200622"/>
                    </a:ext>
                  </a:extLst>
                </a:gridCol>
              </a:tblGrid>
              <a:tr h="81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94234"/>
                  </a:ext>
                </a:extLst>
              </a:tr>
              <a:tr h="81014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1896"/>
                  </a:ext>
                </a:extLst>
              </a:tr>
              <a:tr h="81014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676680"/>
                  </a:ext>
                </a:extLst>
              </a:tr>
              <a:tr h="81014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71702"/>
                  </a:ext>
                </a:extLst>
              </a:tr>
            </a:tbl>
          </a:graphicData>
        </a:graphic>
      </p:graphicFrame>
      <p:pic>
        <p:nvPicPr>
          <p:cNvPr id="5" name="그래픽 4" descr="걷기">
            <a:extLst>
              <a:ext uri="{FF2B5EF4-FFF2-40B4-BE49-F238E27FC236}">
                <a16:creationId xmlns:a16="http://schemas.microsoft.com/office/drawing/2014/main" id="{A5444E90-B662-4B62-B382-38CA3C285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174" y="4153341"/>
            <a:ext cx="615154" cy="615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2EA55B-D942-45C0-AF58-9B0D6EA89506}"/>
              </a:ext>
            </a:extLst>
          </p:cNvPr>
          <p:cNvSpPr txBox="1"/>
          <p:nvPr/>
        </p:nvSpPr>
        <p:spPr>
          <a:xfrm>
            <a:off x="879030" y="479815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Agent</a:t>
            </a:r>
            <a:endParaRPr lang="ko-KR" altLang="en-US" sz="2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561FEAD-730B-4B45-895B-1822FF9D2350}"/>
              </a:ext>
            </a:extLst>
          </p:cNvPr>
          <p:cNvCxnSpPr/>
          <p:nvPr/>
        </p:nvCxnSpPr>
        <p:spPr>
          <a:xfrm>
            <a:off x="1907704" y="4460918"/>
            <a:ext cx="20882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 w="lg" len="lg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3E4444-BC89-4993-995D-8F1DA072C163}"/>
              </a:ext>
            </a:extLst>
          </p:cNvPr>
          <p:cNvCxnSpPr>
            <a:cxnSpLocks/>
          </p:cNvCxnSpPr>
          <p:nvPr/>
        </p:nvCxnSpPr>
        <p:spPr>
          <a:xfrm flipH="1">
            <a:off x="1907704" y="4998214"/>
            <a:ext cx="20882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 w="lg" len="lg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8F4857-3341-44C0-BA0D-61066D8A2EB9}"/>
              </a:ext>
            </a:extLst>
          </p:cNvPr>
          <p:cNvSpPr txBox="1"/>
          <p:nvPr/>
        </p:nvSpPr>
        <p:spPr>
          <a:xfrm>
            <a:off x="1955547" y="3788974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Action</a:t>
            </a:r>
          </a:p>
          <a:p>
            <a:pPr algn="ctr"/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오른쪽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왼쪽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아래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3175EA-12CA-499F-9958-1313828A1E1E}"/>
              </a:ext>
            </a:extLst>
          </p:cNvPr>
          <p:cNvSpPr txBox="1"/>
          <p:nvPr/>
        </p:nvSpPr>
        <p:spPr>
          <a:xfrm>
            <a:off x="1937113" y="5162686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State,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Reward</a:t>
            </a:r>
          </a:p>
          <a:p>
            <a:pPr algn="ctr"/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현재 위치상태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보상 값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5" name="그래픽 14" descr="걷기">
            <a:extLst>
              <a:ext uri="{FF2B5EF4-FFF2-40B4-BE49-F238E27FC236}">
                <a16:creationId xmlns:a16="http://schemas.microsoft.com/office/drawing/2014/main" id="{53E99B87-6A26-4DBA-9432-71D3837F6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2040" y="3245046"/>
            <a:ext cx="493530" cy="49353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0FB2B7-6324-4C8F-B8CF-DFCDBB835F56}"/>
              </a:ext>
            </a:extLst>
          </p:cNvPr>
          <p:cNvCxnSpPr/>
          <p:nvPr/>
        </p:nvCxnSpPr>
        <p:spPr>
          <a:xfrm>
            <a:off x="5364088" y="35010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400B39C-847E-4406-BCD9-8E234D2345D6}"/>
              </a:ext>
            </a:extLst>
          </p:cNvPr>
          <p:cNvSpPr txBox="1"/>
          <p:nvPr/>
        </p:nvSpPr>
        <p:spPr>
          <a:xfrm>
            <a:off x="5838170" y="3351735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29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sz="2000" dirty="0" err="1"/>
              <a:t>Gym.make</a:t>
            </a:r>
            <a:r>
              <a:rPr lang="en-US" altLang="ko-KR" sz="2000" dirty="0"/>
              <a:t> : </a:t>
            </a:r>
            <a:r>
              <a:rPr lang="ko-KR" altLang="en-US" sz="2000" dirty="0"/>
              <a:t>환경 생성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Gym.reset</a:t>
            </a:r>
            <a:r>
              <a:rPr lang="en-US" altLang="ko-KR" sz="2000" dirty="0"/>
              <a:t> : </a:t>
            </a:r>
            <a:r>
              <a:rPr lang="ko-KR" altLang="en-US" sz="2000" dirty="0"/>
              <a:t>환경 초기화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Gym.render</a:t>
            </a:r>
            <a:r>
              <a:rPr lang="en-US" altLang="ko-KR" sz="2000" dirty="0"/>
              <a:t> : </a:t>
            </a:r>
            <a:r>
              <a:rPr lang="ko-KR" altLang="en-US" sz="2000" dirty="0"/>
              <a:t>환경을 화면에 출력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Gym.step</a:t>
            </a:r>
            <a:r>
              <a:rPr lang="en-US" altLang="ko-KR" sz="2000" dirty="0"/>
              <a:t>(action) : </a:t>
            </a:r>
            <a:r>
              <a:rPr lang="ko-KR" altLang="en-US" sz="2000" dirty="0"/>
              <a:t>환경속에서 액션 발생 후</a:t>
            </a:r>
            <a:r>
              <a:rPr lang="en-US" altLang="ko-KR" sz="2000" dirty="0"/>
              <a:t>, </a:t>
            </a:r>
            <a:r>
              <a:rPr lang="ko-KR" altLang="en-US" sz="2000" dirty="0"/>
              <a:t>액션의 결과물들을 리턴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r>
              <a:rPr lang="ko-KR" altLang="en-US" dirty="0"/>
              <a:t> </a:t>
            </a:r>
            <a:r>
              <a:rPr lang="en-US" altLang="ko-KR" dirty="0"/>
              <a:t>GYM </a:t>
            </a:r>
            <a:r>
              <a:rPr lang="ko-KR" altLang="en-US" dirty="0"/>
              <a:t>예시 </a:t>
            </a:r>
            <a:r>
              <a:rPr lang="en-US" altLang="ko-KR" dirty="0"/>
              <a:t>: Frozen Lake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A16AF4-BAF3-491D-809B-136F0D88C3FF}"/>
              </a:ext>
            </a:extLst>
          </p:cNvPr>
          <p:cNvSpPr/>
          <p:nvPr/>
        </p:nvSpPr>
        <p:spPr>
          <a:xfrm>
            <a:off x="1283989" y="1628800"/>
            <a:ext cx="7176443" cy="2088232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i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mport gym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latin typeface="Consolas" panose="020B0609020204030204" pitchFamily="49" charset="0"/>
              </a:rPr>
              <a:t>env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 = </a:t>
            </a: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latin typeface="Consolas" panose="020B0609020204030204" pitchFamily="49" charset="0"/>
              </a:rPr>
              <a:t>gym.make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(“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환경 명“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)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observation = </a:t>
            </a:r>
            <a:r>
              <a:rPr lang="en-US" altLang="ko-KR" sz="1600" dirty="0" err="1">
                <a:latin typeface="Consolas" panose="020B0609020204030204" pitchFamily="49" charset="0"/>
              </a:rPr>
              <a:t>env.reset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 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f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or _ in range(1000):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env.render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	action = </a:t>
            </a: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latin typeface="Consolas" panose="020B0609020204030204" pitchFamily="49" charset="0"/>
              </a:rPr>
              <a:t>env.action_space.sample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()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	observation, reward, done, info = </a:t>
            </a:r>
            <a:r>
              <a:rPr lang="en-US" altLang="ko-KR" sz="1600" dirty="0" err="1">
                <a:latin typeface="Consolas" panose="020B0609020204030204" pitchFamily="49" charset="0"/>
              </a:rPr>
              <a:t>env.step</a:t>
            </a:r>
            <a:r>
              <a:rPr lang="en-US" altLang="ko-KR" sz="1600" dirty="0">
                <a:latin typeface="Consolas" panose="020B0609020204030204" pitchFamily="49" charset="0"/>
              </a:rPr>
              <a:t>(action)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3229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9451</TotalTime>
  <Words>444</Words>
  <Application>Microsoft Office PowerPoint</Application>
  <PresentationFormat>화면 슬라이드 쇼(4:3)</PresentationFormat>
  <Paragraphs>120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HY헤드라인M</vt:lpstr>
      <vt:lpstr>굴림</vt:lpstr>
      <vt:lpstr>맑은 고딕</vt:lpstr>
      <vt:lpstr>한컴 윤고딕 230</vt:lpstr>
      <vt:lpstr>Arial</vt:lpstr>
      <vt:lpstr>Consolas</vt:lpstr>
      <vt:lpstr>Times New Roman</vt:lpstr>
      <vt:lpstr>Wingdings</vt:lpstr>
      <vt:lpstr>Default Theme</vt:lpstr>
      <vt:lpstr>강화학습 1장, 2장</vt:lpstr>
      <vt:lpstr>참고 자료</vt:lpstr>
      <vt:lpstr>강화학습 정의</vt:lpstr>
      <vt:lpstr>강화학습 정의</vt:lpstr>
      <vt:lpstr>OpenAI GYM</vt:lpstr>
      <vt:lpstr>OpenAI GYM 예시 : Frozen Lake</vt:lpstr>
      <vt:lpstr>OpenAI GYM 예시 : Frozen Lake</vt:lpstr>
      <vt:lpstr>OpenAI GYM 예시 : Frozen Lake</vt:lpstr>
      <vt:lpstr>OpenAI GYM 예시 : Frozen Lake</vt:lpstr>
      <vt:lpstr>OpenAI GYM 예시 : Frozen Lake</vt:lpstr>
      <vt:lpstr>OpenAI GYM 예시 : Frozen Lake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349</cp:revision>
  <cp:lastPrinted>2016-11-01T07:29:09Z</cp:lastPrinted>
  <dcterms:created xsi:type="dcterms:W3CDTF">2013-09-09T21:16:08Z</dcterms:created>
  <dcterms:modified xsi:type="dcterms:W3CDTF">2019-01-11T07:53:34Z</dcterms:modified>
</cp:coreProperties>
</file>