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342" r:id="rId2"/>
    <p:sldId id="349" r:id="rId3"/>
    <p:sldId id="286" r:id="rId4"/>
    <p:sldId id="354" r:id="rId5"/>
    <p:sldId id="351" r:id="rId6"/>
    <p:sldId id="356" r:id="rId7"/>
    <p:sldId id="359" r:id="rId8"/>
    <p:sldId id="361" r:id="rId9"/>
    <p:sldId id="367" r:id="rId10"/>
    <p:sldId id="364" r:id="rId11"/>
    <p:sldId id="365" r:id="rId12"/>
    <p:sldId id="366" r:id="rId13"/>
    <p:sldId id="362" r:id="rId14"/>
    <p:sldId id="372" r:id="rId15"/>
    <p:sldId id="371" r:id="rId16"/>
    <p:sldId id="363" r:id="rId17"/>
    <p:sldId id="370" r:id="rId18"/>
    <p:sldId id="352" r:id="rId19"/>
    <p:sldId id="368" r:id="rId20"/>
    <p:sldId id="369" r:id="rId21"/>
    <p:sldId id="353" r:id="rId22"/>
    <p:sldId id="31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Beom Lee" initials="HL" lastIdx="0" clrIdx="0">
    <p:extLst>
      <p:ext uri="{19B8F6BF-5375-455C-9EA6-DF929625EA0E}">
        <p15:presenceInfo xmlns:p15="http://schemas.microsoft.com/office/powerpoint/2012/main" userId="cc4f4f4f905804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42C9A8"/>
    <a:srgbClr val="FABFA4"/>
    <a:srgbClr val="3A88CA"/>
    <a:srgbClr val="3737DD"/>
    <a:srgbClr val="3D7AC3"/>
    <a:srgbClr val="FDB18D"/>
    <a:srgbClr val="9E77B8"/>
    <a:srgbClr val="297FB8"/>
    <a:srgbClr val="E66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8" autoAdjust="0"/>
    <p:restoredTop sz="87500" autoAdjust="0"/>
  </p:normalViewPr>
  <p:slideViewPr>
    <p:cSldViewPr snapToGrid="0">
      <p:cViewPr varScale="1">
        <p:scale>
          <a:sx n="106" d="100"/>
          <a:sy n="106" d="100"/>
        </p:scale>
        <p:origin x="552" y="114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12.11.2018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12.11.2018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요즘 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IoT 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조낸 많이 씀</a:t>
            </a:r>
            <a:endParaRPr lang="en-US" altLang="ko-KR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근데 서버에 비해 디바이스 수 조낸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많아짐</a:t>
            </a:r>
            <a:endParaRPr lang="en-US" altLang="ko-KR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그래서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엣지에서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조낸 빠르게 처리해서 통신부하 줄이는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엣지컴퓨팅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등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!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장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IoT 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환경에서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킹갓취급을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받는 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MQTT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랑 듣보 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openHAB2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를 사용해서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킹갓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엣지컴퓨팅을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구현했는데 한번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잡숴보쉴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68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실제 센서가 아닌 테스팅 데이터로 진행하였다고 설명 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sz="20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Node-Red</a:t>
            </a: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를 통해 구성한 서비스 이미지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sz="20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openHAB2</a:t>
            </a: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상에서의 모니터링 이미지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상황인지 서비스에 대한 내용을 서술하고</a:t>
            </a: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이미지를 추가</a:t>
            </a: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실제 </a:t>
            </a: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rule 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작성 코드를 추가</a:t>
            </a: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3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슬라이드 정도 사용할 것</a:t>
            </a: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59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실제 센서가 아닌 테스팅 데이터로 진행하였다고 설명 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sz="20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Node-Red</a:t>
            </a: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를 통해 구성한 서비스 이미지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sz="20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openHAB2</a:t>
            </a: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상에서의 모니터링 이미지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상황인지 서비스에 대한 내용을 서술하고</a:t>
            </a: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이미지를 추가</a:t>
            </a: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실제 </a:t>
            </a: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rule 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작성 코드를 추가</a:t>
            </a: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3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슬라이드 정도 사용할 것</a:t>
            </a: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73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137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86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요즘 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IoT 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조낸 많이 씀</a:t>
            </a:r>
            <a:endParaRPr lang="en-US" altLang="ko-KR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근데 서버에 비해 디바이스 수 조낸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많아짐</a:t>
            </a:r>
            <a:endParaRPr lang="en-US" altLang="ko-KR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그래서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엣지에서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조낸 빠르게 처리해서 통신부하 줄이는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엣지컴퓨팅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등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!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장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IoT 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환경에서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킹갓취급을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받는 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MQTT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랑 듣보 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openHAB2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를 사용해서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킹갓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엣지컴퓨팅을</a:t>
            </a: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구현했는데 한번 </a:t>
            </a:r>
            <a:r>
              <a:rPr lang="ko-KR" altLang="en-US" sz="1200" b="1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잡숴보쉴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36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08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시각적으로 표시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12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084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슬라이드에서 내용 대략적으로 설명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슬라이드에서 구성되는 토픽구조 설명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슬라이드에서 실제로 저장되는 데이터 구조 이미지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79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슬라이드에서 내용 대략적으로 설명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슬라이드에서 구성되는 토픽구조 설명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슬라이드에서 실제로 저장되는 데이터 구조 이미지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28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슬라이드에서 내용 대략적으로 설명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슬라이드에서 구성되는 토픽구조 설명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슬라이드에서 실제로 저장되는 데이터 구조 이미지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슬라이드에서 내용 대략적으로 설명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슬라이드에서 구성되는 토픽구조 설명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슬라이드에서 실제로 저장되는 데이터 구조 이미지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02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12.11.2018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EA0873-EA1F-4143-B051-EEAAAECB94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06100" y="79375"/>
            <a:ext cx="1295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214880" y="2512392"/>
            <a:ext cx="7762240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openHAB2</a:t>
            </a:r>
            <a:r>
              <a:rPr lang="ko-KR" altLang="en-US"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를 사용한 </a:t>
            </a:r>
            <a:endParaRPr lang="en-US" altLang="ko-KR" sz="4000" b="1" spc="100" dirty="0"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  <a:p>
            <a:pPr algn="ctr"/>
            <a:r>
              <a:rPr lang="en-US" altLang="ko-KR"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MQTT </a:t>
            </a:r>
            <a:r>
              <a:rPr lang="ko-KR" altLang="en-US"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기반 </a:t>
            </a:r>
            <a:r>
              <a:rPr lang="ko-KR" altLang="en-US" sz="40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엣지</a:t>
            </a:r>
            <a:r>
              <a:rPr lang="ko-KR" altLang="en-US" sz="4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 컴퓨팅</a:t>
            </a:r>
            <a:endParaRPr lang="en-US" sz="4000" b="1" spc="100" dirty="0"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5542931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순천향대학교</a:t>
            </a:r>
            <a:endParaRPr lang="en-US" altLang="ko-KR" spc="300" dirty="0"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  <a:p>
            <a:pPr marL="0" indent="0" algn="ctr">
              <a:lnSpc>
                <a:spcPts val="15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2000000000000000000" pitchFamily="2" charset="0"/>
              </a:rPr>
              <a:t>이한범</a:t>
            </a:r>
            <a:r>
              <a:rPr lang="en-US" altLang="ko-KR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2000000000000000000" pitchFamily="2" charset="0"/>
              </a:rPr>
              <a:t>, </a:t>
            </a:r>
            <a:r>
              <a:rPr lang="ko-KR" altLang="en-US" sz="20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2000000000000000000" pitchFamily="2" charset="0"/>
              </a:rPr>
              <a:t>강다현</a:t>
            </a:r>
            <a:r>
              <a:rPr lang="en-US" altLang="ko-KR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2000000000000000000" pitchFamily="2" charset="0"/>
              </a:rPr>
              <a:t>, </a:t>
            </a:r>
            <a:r>
              <a:rPr lang="ko-KR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2000000000000000000" pitchFamily="2" charset="0"/>
              </a:rPr>
              <a:t>김상현</a:t>
            </a:r>
            <a:r>
              <a:rPr lang="en-US" altLang="ko-KR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2000000000000000000" pitchFamily="2" charset="0"/>
              </a:rPr>
              <a:t>, </a:t>
            </a:r>
            <a:r>
              <a:rPr lang="ko-KR" altLang="en-US" sz="20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2000000000000000000" pitchFamily="2" charset="0"/>
              </a:rPr>
              <a:t>이상정</a:t>
            </a:r>
            <a:endParaRPr 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206B666-0D39-477E-84CA-CD26F7AD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1" y="1154793"/>
            <a:ext cx="4812782" cy="563602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A176B0E9-CF65-4BF3-8150-D592CEA3E3F8}"/>
              </a:ext>
            </a:extLst>
          </p:cNvPr>
          <p:cNvSpPr txBox="1">
            <a:spLocks/>
          </p:cNvSpPr>
          <p:nvPr/>
        </p:nvSpPr>
        <p:spPr>
          <a:xfrm>
            <a:off x="5389093" y="1344157"/>
            <a:ext cx="5698007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스마트 디바이스</a:t>
            </a: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en-US" altLang="ko-KR" sz="1400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&lt;</a:t>
            </a:r>
            <a:r>
              <a:rPr lang="ko-KR" altLang="en-US" sz="1400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설명추가</a:t>
            </a:r>
            <a:r>
              <a:rPr lang="en-US" altLang="ko-KR" sz="1400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&gt;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None-IP 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디바이스</a:t>
            </a: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dirty="0" err="1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LoRa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디바이스</a:t>
            </a: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7A61DF-22ED-4CDC-B9B0-D9C30911CA59}"/>
              </a:ext>
            </a:extLst>
          </p:cNvPr>
          <p:cNvSpPr/>
          <p:nvPr/>
        </p:nvSpPr>
        <p:spPr>
          <a:xfrm>
            <a:off x="316015" y="1014220"/>
            <a:ext cx="5047178" cy="43959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82558C-217F-4D3F-873C-E479EAEED812}"/>
              </a:ext>
            </a:extLst>
          </p:cNvPr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전체 구성도 </a:t>
            </a:r>
            <a:r>
              <a:rPr lang="en-US" altLang="ko-KR" sz="3200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: </a:t>
            </a:r>
            <a:r>
              <a:rPr lang="ko-KR" altLang="en-US" sz="3200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디바이스</a:t>
            </a:r>
            <a:endParaRPr lang="ru-RU" sz="2800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2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D310EF5-FCE1-4573-BB5F-7AE69940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1" y="1154793"/>
            <a:ext cx="4812782" cy="563602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A176B0E9-CF65-4BF3-8150-D592CEA3E3F8}"/>
              </a:ext>
            </a:extLst>
          </p:cNvPr>
          <p:cNvSpPr txBox="1">
            <a:spLocks/>
          </p:cNvSpPr>
          <p:nvPr/>
        </p:nvSpPr>
        <p:spPr>
          <a:xfrm>
            <a:off x="5389093" y="1344156"/>
            <a:ext cx="5698007" cy="5246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디바이스 에이전트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 초기화 메시지 발행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수신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서비스 스크립트 등록 관리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디바이스 정보 저장소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플랫폼으로 부터 디바이스 정보를 가져오는 저장소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lvl="1" indent="0">
              <a:lnSpc>
                <a:spcPct val="100000"/>
              </a:lnSpc>
              <a:buNone/>
            </a:pP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openHAB2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openHAB2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를 통해 제공하는 인터페이스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 모니터링 및 제어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( IoT Web Interface )</a:t>
            </a: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다운로드 받은 스크립트를 통한 서비스 수행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MQTT</a:t>
            </a: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en-US" altLang="ko-KR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Bridge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플랫폼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– IoT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게이트웨이 사이에서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MQTT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브로커간 데이터를 주고받기 위한 연결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7A61DF-22ED-4CDC-B9B0-D9C30911CA59}"/>
              </a:ext>
            </a:extLst>
          </p:cNvPr>
          <p:cNvSpPr/>
          <p:nvPr/>
        </p:nvSpPr>
        <p:spPr>
          <a:xfrm>
            <a:off x="316015" y="1014220"/>
            <a:ext cx="4763985" cy="26179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33478A-3B0E-4BC2-A285-79ACB304696D}"/>
              </a:ext>
            </a:extLst>
          </p:cNvPr>
          <p:cNvSpPr/>
          <p:nvPr/>
        </p:nvSpPr>
        <p:spPr>
          <a:xfrm>
            <a:off x="303315" y="5843780"/>
            <a:ext cx="4941785" cy="9851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8975126-587A-4939-8FC3-D761F4FA58C4}"/>
              </a:ext>
            </a:extLst>
          </p:cNvPr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전체 구성도 </a:t>
            </a:r>
            <a:r>
              <a:rPr lang="en-US" altLang="ko-KR" sz="3200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: IoT </a:t>
            </a:r>
            <a:r>
              <a:rPr lang="ko-KR" altLang="en-US" sz="3200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게이트웨이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3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0AA8B2BC-5124-4BAE-817D-8CDAC105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1" y="1154793"/>
            <a:ext cx="4812782" cy="563602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A176B0E9-CF65-4BF3-8150-D592CEA3E3F8}"/>
              </a:ext>
            </a:extLst>
          </p:cNvPr>
          <p:cNvSpPr txBox="1">
            <a:spLocks/>
          </p:cNvSpPr>
          <p:nvPr/>
        </p:nvSpPr>
        <p:spPr>
          <a:xfrm>
            <a:off x="5389093" y="1344157"/>
            <a:ext cx="5698007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메시지 큐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플랫폼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– IoT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게이트웨이 간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MQTT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브로커 연결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endParaRPr lang="en-US" altLang="ko-KR" sz="14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디바이스 매니저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 메타 정보 저장소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: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디바이스 정보 저장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 쿼리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: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디바이스 등록 여부 판단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센서 정보 저장소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: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수집된 센서 데이터 저장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endParaRPr lang="en-US" altLang="ko-KR" sz="14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서비스 매니저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웹 인터페이스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: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 정보 등록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서비스 구성자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(Node-Red) :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서비스 구성 및 배포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7A61DF-22ED-4CDC-B9B0-D9C30911CA59}"/>
              </a:ext>
            </a:extLst>
          </p:cNvPr>
          <p:cNvSpPr/>
          <p:nvPr/>
        </p:nvSpPr>
        <p:spPr>
          <a:xfrm>
            <a:off x="316015" y="3733800"/>
            <a:ext cx="4979885" cy="305701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CCEB74A-131C-490A-8332-B313CC634F52}"/>
              </a:ext>
            </a:extLst>
          </p:cNvPr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전체 구성도 </a:t>
            </a:r>
            <a:r>
              <a:rPr lang="en-US" altLang="ko-KR" sz="3200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: IoT </a:t>
            </a:r>
            <a:r>
              <a:rPr lang="ko-KR" altLang="en-US" sz="3200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플랫폼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7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</a:t>
            </a:r>
            <a:r>
              <a:rPr lang="ko-KR" altLang="en-US" sz="3200" b="1" spc="10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디바이스 등록 절차</a:t>
            </a:r>
            <a:endParaRPr lang="ru-RU" sz="2800" b="1" spc="100" dirty="0">
              <a:solidFill>
                <a:schemeClr val="bg1">
                  <a:lumMod val="7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4" name="Текст 11">
            <a:extLst>
              <a:ext uri="{FF2B5EF4-FFF2-40B4-BE49-F238E27FC236}">
                <a16:creationId xmlns:a16="http://schemas.microsoft.com/office/drawing/2014/main" id="{DC8DBDA7-4138-4C6F-847E-3348958AE9A8}"/>
              </a:ext>
            </a:extLst>
          </p:cNvPr>
          <p:cNvSpPr txBox="1">
            <a:spLocks/>
          </p:cNvSpPr>
          <p:nvPr/>
        </p:nvSpPr>
        <p:spPr>
          <a:xfrm>
            <a:off x="7607138" y="1344157"/>
            <a:ext cx="3657762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등록절차 순서대로</a:t>
            </a:r>
            <a:endParaRPr lang="en-US" altLang="ko-KR" sz="1800" b="1" kern="0" dirty="0">
              <a:solidFill>
                <a:schemeClr val="bg1">
                  <a:lumMod val="7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US" altLang="ko-KR" sz="1800" b="1" kern="0" dirty="0">
              <a:solidFill>
                <a:schemeClr val="bg1">
                  <a:lumMod val="7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새로운 디바이스 설치</a:t>
            </a:r>
            <a:endParaRPr lang="en-US" altLang="ko-KR" sz="1800" b="1" kern="0" dirty="0">
              <a:solidFill>
                <a:schemeClr val="bg1">
                  <a:lumMod val="7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디바이스</a:t>
            </a:r>
            <a:r>
              <a:rPr lang="en-US" altLang="ko-KR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게이트웨이의 </a:t>
            </a:r>
            <a:r>
              <a:rPr lang="en-US" altLang="ko-KR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MAC </a:t>
            </a: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주소 전송</a:t>
            </a:r>
            <a:endParaRPr lang="en-US" altLang="ko-KR" sz="1400" b="1" kern="0" dirty="0">
              <a:solidFill>
                <a:schemeClr val="bg1">
                  <a:lumMod val="7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디바이스 등록 여부에 따라 디바이스 </a:t>
            </a:r>
            <a:r>
              <a:rPr lang="en-US" altLang="ko-KR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ID, </a:t>
            </a: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센서 종류에 대한 정보를 플랫폼으로 부터 얻어냄</a:t>
            </a:r>
            <a:endParaRPr lang="en-US" altLang="ko-KR" sz="2400" b="1" kern="0" dirty="0">
              <a:solidFill>
                <a:schemeClr val="bg1">
                  <a:lumMod val="7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센서 정보</a:t>
            </a:r>
            <a:r>
              <a:rPr lang="en-US" altLang="ko-KR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게이트웨이 </a:t>
            </a:r>
            <a:r>
              <a:rPr lang="en-US" altLang="ko-KR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ID</a:t>
            </a: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는 </a:t>
            </a:r>
            <a:r>
              <a:rPr lang="en-US" altLang="ko-KR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IoT </a:t>
            </a: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플랫폼에 저장</a:t>
            </a:r>
            <a:endParaRPr lang="en-US" altLang="ko-KR" sz="1800" b="1" kern="0" dirty="0">
              <a:solidFill>
                <a:schemeClr val="bg1">
                  <a:lumMod val="7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얻어낸 </a:t>
            </a:r>
            <a:r>
              <a:rPr lang="en-US" altLang="ko-KR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ID, </a:t>
            </a: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센서종류를 통해 토픽을 구성하고</a:t>
            </a:r>
            <a:r>
              <a:rPr lang="en-US" altLang="ko-KR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해당 토픽을 통해 데이터 수집 및 </a:t>
            </a:r>
            <a:r>
              <a:rPr lang="ko-KR" altLang="en-US" sz="1800" b="1" kern="0" dirty="0" err="1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액츄에이터</a:t>
            </a: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 제어</a:t>
            </a:r>
            <a:r>
              <a:rPr lang="en-US" altLang="ko-KR" sz="1800" b="1" kern="0" dirty="0">
                <a:solidFill>
                  <a:schemeClr val="bg1">
                    <a:lumMod val="7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altLang="ko-KR" sz="1600" b="1" kern="0" dirty="0">
              <a:solidFill>
                <a:schemeClr val="bg1">
                  <a:lumMod val="7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spc="10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</a:t>
            </a:r>
            <a:r>
              <a:rPr lang="ko-KR" altLang="en-US" sz="3200" b="1" spc="10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서비스 등록 절차</a:t>
            </a:r>
            <a:endParaRPr lang="ru-RU" altLang="ko-KR" sz="2800" b="1" spc="100" dirty="0">
              <a:solidFill>
                <a:schemeClr val="bg1">
                  <a:lumMod val="7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4" name="Текст 11">
            <a:extLst>
              <a:ext uri="{FF2B5EF4-FFF2-40B4-BE49-F238E27FC236}">
                <a16:creationId xmlns:a16="http://schemas.microsoft.com/office/drawing/2014/main" id="{DC8DBDA7-4138-4C6F-847E-3348958AE9A8}"/>
              </a:ext>
            </a:extLst>
          </p:cNvPr>
          <p:cNvSpPr txBox="1">
            <a:spLocks/>
          </p:cNvSpPr>
          <p:nvPr/>
        </p:nvSpPr>
        <p:spPr>
          <a:xfrm>
            <a:off x="7607138" y="1344157"/>
            <a:ext cx="3657762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등록절차 순서대로</a:t>
            </a:r>
            <a:endParaRPr lang="en-US" altLang="ko-KR" sz="1800" b="1" kern="0" dirty="0">
              <a:solidFill>
                <a:schemeClr val="bg1">
                  <a:lumMod val="7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US" altLang="ko-KR" sz="1800" b="1" kern="0" dirty="0">
              <a:solidFill>
                <a:schemeClr val="bg1">
                  <a:lumMod val="7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ko-KR" altLang="en-US" sz="1800" kern="0" dirty="0">
                <a:solidFill>
                  <a:schemeClr val="bg1">
                    <a:lumMod val="7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사용자가 작성한 서비스를 선택</a:t>
            </a:r>
            <a:endParaRPr lang="en-US" altLang="ko-KR" sz="1800" kern="0" dirty="0">
              <a:solidFill>
                <a:schemeClr val="bg1">
                  <a:lumMod val="7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ko-KR" altLang="en-US" sz="1800" kern="0" dirty="0">
                <a:solidFill>
                  <a:schemeClr val="bg1">
                    <a:lumMod val="7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서비스 다운로드</a:t>
            </a:r>
            <a:endParaRPr lang="en-US" altLang="ko-KR" sz="1800" kern="0" dirty="0">
              <a:solidFill>
                <a:schemeClr val="bg1">
                  <a:lumMod val="7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ko-KR" altLang="en-US" sz="1800" kern="0" dirty="0">
                <a:solidFill>
                  <a:schemeClr val="bg1">
                    <a:lumMod val="7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다운로드 받은 서비스의 상태메시지를 전송하여</a:t>
            </a:r>
            <a:r>
              <a:rPr lang="en-US" altLang="ko-KR" sz="1800" kern="0" dirty="0">
                <a:solidFill>
                  <a:schemeClr val="bg1">
                    <a:lumMod val="7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800" kern="0" dirty="0">
                <a:solidFill>
                  <a:schemeClr val="bg1">
                    <a:lumMod val="7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정상 동작하는지 확인</a:t>
            </a:r>
            <a:endParaRPr lang="en-US" altLang="ko-KR" sz="1800" kern="0" dirty="0">
              <a:solidFill>
                <a:schemeClr val="bg1">
                  <a:lumMod val="7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altLang="ko-KR" sz="1800" kern="0" dirty="0">
                <a:solidFill>
                  <a:schemeClr val="bg1">
                    <a:lumMod val="7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- 5) </a:t>
            </a:r>
            <a:r>
              <a:rPr lang="ko-KR" altLang="en-US" sz="1800" kern="0" dirty="0">
                <a:solidFill>
                  <a:schemeClr val="bg1">
                    <a:lumMod val="7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정상 동작하지 않았을 시</a:t>
            </a:r>
            <a:r>
              <a:rPr lang="en-US" altLang="ko-KR" sz="1800" kern="0" dirty="0">
                <a:solidFill>
                  <a:schemeClr val="bg1">
                    <a:lumMod val="7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800" kern="0" dirty="0">
                <a:solidFill>
                  <a:schemeClr val="bg1">
                    <a:lumMod val="7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오류보고</a:t>
            </a:r>
            <a:endParaRPr lang="en-US" altLang="ko-KR" sz="1800" kern="0" dirty="0">
              <a:solidFill>
                <a:schemeClr val="bg1">
                  <a:lumMod val="7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4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디바이스 등록 절차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9C9F387-B778-419E-BD3E-360348295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" r="1317"/>
          <a:stretch/>
        </p:blipFill>
        <p:spPr>
          <a:xfrm>
            <a:off x="152400" y="1344157"/>
            <a:ext cx="7200900" cy="4664138"/>
          </a:xfrm>
          <a:prstGeom prst="rect">
            <a:avLst/>
          </a:prstGeom>
        </p:spPr>
      </p:pic>
      <p:sp>
        <p:nvSpPr>
          <p:cNvPr id="54" name="Текст 11">
            <a:extLst>
              <a:ext uri="{FF2B5EF4-FFF2-40B4-BE49-F238E27FC236}">
                <a16:creationId xmlns:a16="http://schemas.microsoft.com/office/drawing/2014/main" id="{DC8DBDA7-4138-4C6F-847E-3348958AE9A8}"/>
              </a:ext>
            </a:extLst>
          </p:cNvPr>
          <p:cNvSpPr txBox="1">
            <a:spLocks/>
          </p:cNvSpPr>
          <p:nvPr/>
        </p:nvSpPr>
        <p:spPr>
          <a:xfrm>
            <a:off x="7607138" y="1344157"/>
            <a:ext cx="3657762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흠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7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서비스 등록 절차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C8879-7478-419A-9A1A-2978E7F0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" y="1476967"/>
            <a:ext cx="7175769" cy="4047033"/>
          </a:xfrm>
          <a:prstGeom prst="rect">
            <a:avLst/>
          </a:prstGeom>
        </p:spPr>
      </p:pic>
      <p:sp>
        <p:nvSpPr>
          <p:cNvPr id="40" name="Текст 11">
            <a:extLst>
              <a:ext uri="{FF2B5EF4-FFF2-40B4-BE49-F238E27FC236}">
                <a16:creationId xmlns:a16="http://schemas.microsoft.com/office/drawing/2014/main" id="{870500AB-DB45-467F-96C1-D38194F44088}"/>
              </a:ext>
            </a:extLst>
          </p:cNvPr>
          <p:cNvSpPr txBox="1">
            <a:spLocks/>
          </p:cNvSpPr>
          <p:nvPr/>
        </p:nvSpPr>
        <p:spPr>
          <a:xfrm>
            <a:off x="7607138" y="1344157"/>
            <a:ext cx="3657762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 err="1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냠</a:t>
            </a: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3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4.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구현 및 테스트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Текст 11">
            <a:extLst>
              <a:ext uri="{FF2B5EF4-FFF2-40B4-BE49-F238E27FC236}">
                <a16:creationId xmlns:a16="http://schemas.microsoft.com/office/drawing/2014/main" id="{2B0A6088-1BE2-4AA1-9599-7307DD0EA9D1}"/>
              </a:ext>
            </a:extLst>
          </p:cNvPr>
          <p:cNvSpPr txBox="1">
            <a:spLocks/>
          </p:cNvSpPr>
          <p:nvPr/>
        </p:nvSpPr>
        <p:spPr>
          <a:xfrm>
            <a:off x="6459417" y="2188562"/>
            <a:ext cx="4627683" cy="36929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dirty="0"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디바이스 스펙</a:t>
            </a:r>
            <a:endParaRPr lang="en-US" altLang="ko-KR" sz="1800" kern="0" dirty="0"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4.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구현 및 테스트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Текст 11">
            <a:extLst>
              <a:ext uri="{FF2B5EF4-FFF2-40B4-BE49-F238E27FC236}">
                <a16:creationId xmlns:a16="http://schemas.microsoft.com/office/drawing/2014/main" id="{2B0A6088-1BE2-4AA1-9599-7307DD0EA9D1}"/>
              </a:ext>
            </a:extLst>
          </p:cNvPr>
          <p:cNvSpPr txBox="1">
            <a:spLocks/>
          </p:cNvSpPr>
          <p:nvPr/>
        </p:nvSpPr>
        <p:spPr>
          <a:xfrm>
            <a:off x="6459417" y="2188562"/>
            <a:ext cx="4627683" cy="36929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사용자 웹 로그인 폼 그림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&lt;</a:t>
            </a:r>
            <a:r>
              <a:rPr lang="ko-KR" altLang="en-US" sz="1800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그림 추가</a:t>
            </a:r>
            <a:r>
              <a:rPr lang="en-US" altLang="ko-KR" sz="1800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3612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4.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구현 및 테스트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6969CE-3008-4D7C-8D6F-2E8E6FA9C906}"/>
              </a:ext>
            </a:extLst>
          </p:cNvPr>
          <p:cNvGrpSpPr/>
          <p:nvPr/>
        </p:nvGrpSpPr>
        <p:grpSpPr>
          <a:xfrm>
            <a:off x="6325335" y="1572217"/>
            <a:ext cx="4801476" cy="3175251"/>
            <a:chOff x="6325335" y="1572217"/>
            <a:chExt cx="4801476" cy="317525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6E769B-5A4D-4EE2-9EF2-7CB687CB1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4" t="18200" r="4148" b="3039"/>
            <a:stretch/>
          </p:blipFill>
          <p:spPr>
            <a:xfrm>
              <a:off x="6325335" y="1572217"/>
              <a:ext cx="4801476" cy="31752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3FF3747-7458-41C2-A5A8-3FA772958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388" r="-2"/>
            <a:stretch/>
          </p:blipFill>
          <p:spPr>
            <a:xfrm rot="10800000">
              <a:off x="8362305" y="3259762"/>
              <a:ext cx="90632" cy="14718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A50EA3E-9236-41B8-AE10-67E62B4EA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9" y="2283179"/>
            <a:ext cx="5269831" cy="1753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099A93-7D8D-4641-86EA-09502619CA8E}"/>
              </a:ext>
            </a:extLst>
          </p:cNvPr>
          <p:cNvSpPr/>
          <p:nvPr/>
        </p:nvSpPr>
        <p:spPr>
          <a:xfrm>
            <a:off x="6789487" y="4920744"/>
            <a:ext cx="38731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&lt; 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작성되는 규칙 스크립트 </a:t>
            </a: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&gt;</a:t>
            </a:r>
          </a:p>
          <a:p>
            <a:pPr algn="ctr">
              <a:lnSpc>
                <a:spcPct val="100000"/>
              </a:lnSpc>
            </a:pP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위 그림은 온도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CO2 </a:t>
            </a: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센서의 값의 변화에 따라</a:t>
            </a:r>
            <a:endParaRPr lang="en-US" altLang="ko-KR" sz="12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스프링클러를 자동으로 제어하는 규칙 스크립트에 해당한다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3E4BD6-ED6F-419F-AF83-1359D7874F68}"/>
              </a:ext>
            </a:extLst>
          </p:cNvPr>
          <p:cNvSpPr/>
          <p:nvPr/>
        </p:nvSpPr>
        <p:spPr>
          <a:xfrm>
            <a:off x="1455603" y="4920744"/>
            <a:ext cx="36118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&lt; Node-Red 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상에서 서비스 구성 </a:t>
            </a: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&gt;</a:t>
            </a:r>
            <a:endParaRPr lang="en-US" altLang="ko-KR" sz="900" b="1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디바이스에 연결된 센서들을 선택하여 구성</a:t>
            </a:r>
            <a:endParaRPr lang="en-US" altLang="ko-KR" sz="12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2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openHAB2</a:t>
            </a: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가 인식하는 규칙 스크립트를 동적으로 작성</a:t>
            </a:r>
            <a:endParaRPr lang="en-US" altLang="ko-KR" sz="12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endParaRPr lang="en-US" altLang="ko-KR" sz="12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작성된 스크립트는 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SFTP</a:t>
            </a: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로 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게이트웨이에 전송</a:t>
            </a:r>
            <a:endParaRPr lang="en-US" altLang="ko-KR" sz="12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909076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608982" y="3524172"/>
            <a:ext cx="3246668" cy="66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openHAB2</a:t>
            </a: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를 사용한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MQTT</a:t>
            </a: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기반 </a:t>
            </a:r>
            <a:r>
              <a:rPr lang="ko-KR" altLang="en-US" sz="1200" kern="0" dirty="0" err="1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엣지컴퓨팅</a:t>
            </a: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259464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ko-KR" alt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목차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3720871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Группа 1"/>
          <p:cNvGrpSpPr/>
          <p:nvPr/>
        </p:nvGrpSpPr>
        <p:grpSpPr>
          <a:xfrm>
            <a:off x="12457941" y="1183943"/>
            <a:ext cx="865839" cy="872801"/>
            <a:chOff x="7733541" y="1166659"/>
            <a:chExt cx="865839" cy="872801"/>
          </a:xfrm>
        </p:grpSpPr>
        <p:sp>
          <p:nvSpPr>
            <p:cNvPr id="26" name="Овал 38"/>
            <p:cNvSpPr/>
            <p:nvPr/>
          </p:nvSpPr>
          <p:spPr>
            <a:xfrm>
              <a:off x="7733541" y="1166659"/>
              <a:ext cx="865839" cy="86583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2C2CDC"/>
                </a:solidFill>
              </a:endParaRPr>
            </a:p>
          </p:txBody>
        </p:sp>
        <p:sp>
          <p:nvSpPr>
            <p:cNvPr id="29" name="Прямоугольник 39"/>
            <p:cNvSpPr/>
            <p:nvPr/>
          </p:nvSpPr>
          <p:spPr>
            <a:xfrm>
              <a:off x="7840297" y="1454685"/>
              <a:ext cx="591829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sz="4000" baseline="30000" dirty="0">
                  <a:solidFill>
                    <a:srgbClr val="0000ED"/>
                  </a:solidFill>
                  <a:latin typeface="FontAwesome" pitchFamily="2" charset="0"/>
                </a:rPr>
                <a:t> </a:t>
              </a:r>
              <a:r>
                <a:rPr lang="en-US" sz="4800" baseline="30000" dirty="0">
                  <a:solidFill>
                    <a:schemeClr val="bg1"/>
                  </a:solidFill>
                  <a:latin typeface="FontAwesome" pitchFamily="2" charset="0"/>
                </a:rPr>
                <a:t></a:t>
              </a:r>
              <a:endParaRPr lang="en-US" sz="4800" baseline="30000" dirty="0">
                <a:solidFill>
                  <a:schemeClr val="bg1"/>
                </a:solidFill>
                <a:latin typeface="Pe-icon-7-stroke" pitchFamily="2" charset="0"/>
              </a:endParaRPr>
            </a:p>
          </p:txBody>
        </p:sp>
      </p:grpSp>
      <p:grpSp>
        <p:nvGrpSpPr>
          <p:cNvPr id="30" name="Группа 4"/>
          <p:cNvGrpSpPr/>
          <p:nvPr/>
        </p:nvGrpSpPr>
        <p:grpSpPr>
          <a:xfrm>
            <a:off x="12472923" y="2938951"/>
            <a:ext cx="865839" cy="865839"/>
            <a:chOff x="7748523" y="2921667"/>
            <a:chExt cx="865839" cy="865839"/>
          </a:xfrm>
        </p:grpSpPr>
        <p:sp>
          <p:nvSpPr>
            <p:cNvPr id="31" name="Овал 37"/>
            <p:cNvSpPr/>
            <p:nvPr/>
          </p:nvSpPr>
          <p:spPr>
            <a:xfrm>
              <a:off x="7748523" y="2921667"/>
              <a:ext cx="865839" cy="865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3737DD"/>
                </a:solidFill>
              </a:endParaRPr>
            </a:p>
          </p:txBody>
        </p:sp>
        <p:sp>
          <p:nvSpPr>
            <p:cNvPr id="32" name="Прямоугольник 40"/>
            <p:cNvSpPr/>
            <p:nvPr/>
          </p:nvSpPr>
          <p:spPr>
            <a:xfrm>
              <a:off x="7853326" y="3217556"/>
              <a:ext cx="585417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aseline="30000" dirty="0">
                  <a:solidFill>
                    <a:srgbClr val="0000ED"/>
                  </a:solidFill>
                  <a:latin typeface="FontAwesome" pitchFamily="2" charset="0"/>
                </a:rPr>
                <a:t> </a:t>
              </a:r>
              <a:r>
                <a:rPr lang="en-US" sz="4000" baseline="30000" dirty="0">
                  <a:solidFill>
                    <a:schemeClr val="bg1"/>
                  </a:solidFill>
                  <a:latin typeface="FontAwesome" pitchFamily="2" charset="0"/>
                </a:rPr>
                <a:t></a:t>
              </a:r>
              <a:endParaRPr lang="en-US" sz="4000" baseline="30000" dirty="0">
                <a:solidFill>
                  <a:schemeClr val="bg1"/>
                </a:solidFill>
                <a:latin typeface="Pe-icon-7-stroke" pitchFamily="2" charset="0"/>
              </a:endParaRPr>
            </a:p>
          </p:txBody>
        </p:sp>
      </p:grpSp>
      <p:grpSp>
        <p:nvGrpSpPr>
          <p:cNvPr id="33" name="Группа 2"/>
          <p:cNvGrpSpPr/>
          <p:nvPr/>
        </p:nvGrpSpPr>
        <p:grpSpPr>
          <a:xfrm>
            <a:off x="12445910" y="4728404"/>
            <a:ext cx="906445" cy="865839"/>
            <a:chOff x="7721510" y="4711120"/>
            <a:chExt cx="906445" cy="865839"/>
          </a:xfrm>
        </p:grpSpPr>
        <p:sp>
          <p:nvSpPr>
            <p:cNvPr id="34" name="Овал 36"/>
            <p:cNvSpPr/>
            <p:nvPr/>
          </p:nvSpPr>
          <p:spPr>
            <a:xfrm>
              <a:off x="7762116" y="4711120"/>
              <a:ext cx="865839" cy="86583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3737DD"/>
                </a:solidFill>
              </a:endParaRPr>
            </a:p>
          </p:txBody>
        </p:sp>
        <p:sp>
          <p:nvSpPr>
            <p:cNvPr id="35" name="Прямоугольник 41"/>
            <p:cNvSpPr/>
            <p:nvPr/>
          </p:nvSpPr>
          <p:spPr>
            <a:xfrm>
              <a:off x="7721510" y="5003174"/>
              <a:ext cx="865839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aseline="30000" dirty="0">
                  <a:solidFill>
                    <a:srgbClr val="0000ED"/>
                  </a:solidFill>
                  <a:latin typeface="FontAwesome" pitchFamily="2" charset="0"/>
                </a:rPr>
                <a:t> </a:t>
              </a:r>
              <a:r>
                <a:rPr lang="en-US" sz="4000" baseline="30000" dirty="0">
                  <a:solidFill>
                    <a:schemeClr val="bg1"/>
                  </a:solidFill>
                  <a:latin typeface="FontAwesome" pitchFamily="2" charset="0"/>
                </a:rPr>
                <a:t></a:t>
              </a:r>
              <a:endParaRPr lang="en-US" sz="2800" baseline="30000" dirty="0">
                <a:solidFill>
                  <a:schemeClr val="bg1"/>
                </a:solidFill>
                <a:latin typeface="Pe-icon-7-stroke" pitchFamily="2" charset="0"/>
              </a:endParaRPr>
            </a:p>
          </p:txBody>
        </p:sp>
      </p:grpSp>
      <p:sp>
        <p:nvSpPr>
          <p:cNvPr id="36" name="Текст 11"/>
          <p:cNvSpPr txBox="1">
            <a:spLocks/>
          </p:cNvSpPr>
          <p:nvPr/>
        </p:nvSpPr>
        <p:spPr>
          <a:xfrm>
            <a:off x="7081728" y="1608122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1. </a:t>
            </a: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서론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42" name="Текст 11"/>
          <p:cNvSpPr txBox="1">
            <a:spLocks/>
          </p:cNvSpPr>
          <p:nvPr/>
        </p:nvSpPr>
        <p:spPr>
          <a:xfrm>
            <a:off x="7081728" y="210836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2. </a:t>
            </a: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관련 연구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43" name="Текст 11"/>
          <p:cNvSpPr txBox="1">
            <a:spLocks/>
          </p:cNvSpPr>
          <p:nvPr/>
        </p:nvSpPr>
        <p:spPr>
          <a:xfrm>
            <a:off x="7081727" y="2495941"/>
            <a:ext cx="2995713" cy="781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altLang="ko-KR" sz="14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MQTT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14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openHAB2</a:t>
            </a:r>
            <a:endParaRPr lang="en-US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Node-Red</a:t>
            </a:r>
          </a:p>
        </p:txBody>
      </p:sp>
      <p:sp>
        <p:nvSpPr>
          <p:cNvPr id="50" name="Текст 11"/>
          <p:cNvSpPr txBox="1">
            <a:spLocks/>
          </p:cNvSpPr>
          <p:nvPr/>
        </p:nvSpPr>
        <p:spPr>
          <a:xfrm>
            <a:off x="7081728" y="468486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4. </a:t>
            </a: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구현 및 테스트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  <p:grpSp>
        <p:nvGrpSpPr>
          <p:cNvPr id="55" name="Group 61"/>
          <p:cNvGrpSpPr/>
          <p:nvPr/>
        </p:nvGrpSpPr>
        <p:grpSpPr>
          <a:xfrm>
            <a:off x="12682963" y="1418529"/>
            <a:ext cx="403465" cy="345827"/>
            <a:chOff x="2025651" y="4484688"/>
            <a:chExt cx="388938" cy="333375"/>
          </a:xfrm>
          <a:solidFill>
            <a:schemeClr val="bg1"/>
          </a:solidFill>
        </p:grpSpPr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2157413" y="4484688"/>
              <a:ext cx="125413" cy="80963"/>
            </a:xfrm>
            <a:custGeom>
              <a:avLst/>
              <a:gdLst>
                <a:gd name="T0" fmla="*/ 56 w 59"/>
                <a:gd name="T1" fmla="*/ 15 h 38"/>
                <a:gd name="T2" fmla="*/ 46 w 59"/>
                <a:gd name="T3" fmla="*/ 15 h 38"/>
                <a:gd name="T4" fmla="*/ 45 w 59"/>
                <a:gd name="T5" fmla="*/ 13 h 38"/>
                <a:gd name="T6" fmla="*/ 29 w 59"/>
                <a:gd name="T7" fmla="*/ 0 h 38"/>
                <a:gd name="T8" fmla="*/ 13 w 59"/>
                <a:gd name="T9" fmla="*/ 13 h 38"/>
                <a:gd name="T10" fmla="*/ 12 w 59"/>
                <a:gd name="T11" fmla="*/ 15 h 38"/>
                <a:gd name="T12" fmla="*/ 2 w 59"/>
                <a:gd name="T13" fmla="*/ 15 h 38"/>
                <a:gd name="T14" fmla="*/ 0 w 59"/>
                <a:gd name="T15" fmla="*/ 18 h 38"/>
                <a:gd name="T16" fmla="*/ 2 w 59"/>
                <a:gd name="T17" fmla="*/ 36 h 38"/>
                <a:gd name="T18" fmla="*/ 6 w 59"/>
                <a:gd name="T19" fmla="*/ 38 h 38"/>
                <a:gd name="T20" fmla="*/ 53 w 59"/>
                <a:gd name="T21" fmla="*/ 38 h 38"/>
                <a:gd name="T22" fmla="*/ 56 w 59"/>
                <a:gd name="T23" fmla="*/ 36 h 38"/>
                <a:gd name="T24" fmla="*/ 58 w 59"/>
                <a:gd name="T25" fmla="*/ 18 h 38"/>
                <a:gd name="T26" fmla="*/ 56 w 59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8">
                  <a:moveTo>
                    <a:pt x="5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4"/>
                    <a:pt x="45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3" y="13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6" y="37"/>
                    <a:pt x="56" y="3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6"/>
                    <a:pt x="58" y="15"/>
                    <a:pt x="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2243138" y="46243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2243138" y="46751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2243138" y="4724400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2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2025651" y="4524375"/>
              <a:ext cx="388938" cy="293688"/>
            </a:xfrm>
            <a:custGeom>
              <a:avLst/>
              <a:gdLst>
                <a:gd name="T0" fmla="*/ 175 w 183"/>
                <a:gd name="T1" fmla="*/ 0 h 138"/>
                <a:gd name="T2" fmla="*/ 133 w 183"/>
                <a:gd name="T3" fmla="*/ 0 h 138"/>
                <a:gd name="T4" fmla="*/ 131 w 183"/>
                <a:gd name="T5" fmla="*/ 2 h 138"/>
                <a:gd name="T6" fmla="*/ 130 w 183"/>
                <a:gd name="T7" fmla="*/ 11 h 138"/>
                <a:gd name="T8" fmla="*/ 131 w 183"/>
                <a:gd name="T9" fmla="*/ 12 h 138"/>
                <a:gd name="T10" fmla="*/ 164 w 183"/>
                <a:gd name="T11" fmla="*/ 12 h 138"/>
                <a:gd name="T12" fmla="*/ 171 w 183"/>
                <a:gd name="T13" fmla="*/ 20 h 138"/>
                <a:gd name="T14" fmla="*/ 171 w 183"/>
                <a:gd name="T15" fmla="*/ 119 h 138"/>
                <a:gd name="T16" fmla="*/ 164 w 183"/>
                <a:gd name="T17" fmla="*/ 126 h 138"/>
                <a:gd name="T18" fmla="*/ 19 w 183"/>
                <a:gd name="T19" fmla="*/ 126 h 138"/>
                <a:gd name="T20" fmla="*/ 11 w 183"/>
                <a:gd name="T21" fmla="*/ 119 h 138"/>
                <a:gd name="T22" fmla="*/ 11 w 183"/>
                <a:gd name="T23" fmla="*/ 20 h 138"/>
                <a:gd name="T24" fmla="*/ 19 w 183"/>
                <a:gd name="T25" fmla="*/ 12 h 138"/>
                <a:gd name="T26" fmla="*/ 51 w 183"/>
                <a:gd name="T27" fmla="*/ 12 h 138"/>
                <a:gd name="T28" fmla="*/ 52 w 183"/>
                <a:gd name="T29" fmla="*/ 11 h 138"/>
                <a:gd name="T30" fmla="*/ 51 w 183"/>
                <a:gd name="T31" fmla="*/ 2 h 138"/>
                <a:gd name="T32" fmla="*/ 49 w 183"/>
                <a:gd name="T33" fmla="*/ 0 h 138"/>
                <a:gd name="T34" fmla="*/ 7 w 183"/>
                <a:gd name="T35" fmla="*/ 0 h 138"/>
                <a:gd name="T36" fmla="*/ 0 w 183"/>
                <a:gd name="T37" fmla="*/ 8 h 138"/>
                <a:gd name="T38" fmla="*/ 0 w 183"/>
                <a:gd name="T39" fmla="*/ 130 h 138"/>
                <a:gd name="T40" fmla="*/ 7 w 183"/>
                <a:gd name="T41" fmla="*/ 138 h 138"/>
                <a:gd name="T42" fmla="*/ 175 w 183"/>
                <a:gd name="T43" fmla="*/ 138 h 138"/>
                <a:gd name="T44" fmla="*/ 183 w 183"/>
                <a:gd name="T45" fmla="*/ 130 h 138"/>
                <a:gd name="T46" fmla="*/ 183 w 183"/>
                <a:gd name="T47" fmla="*/ 8 h 138"/>
                <a:gd name="T48" fmla="*/ 175 w 183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38">
                  <a:moveTo>
                    <a:pt x="175" y="0"/>
                  </a:moveTo>
                  <a:cubicBezTo>
                    <a:pt x="175" y="0"/>
                    <a:pt x="145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40" y="12"/>
                    <a:pt x="164" y="12"/>
                    <a:pt x="164" y="12"/>
                  </a:cubicBezTo>
                  <a:cubicBezTo>
                    <a:pt x="168" y="12"/>
                    <a:pt x="171" y="15"/>
                    <a:pt x="171" y="20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1" y="123"/>
                    <a:pt x="168" y="126"/>
                    <a:pt x="164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5" y="126"/>
                    <a:pt x="11" y="123"/>
                    <a:pt x="11" y="1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5" y="12"/>
                    <a:pt x="19" y="12"/>
                  </a:cubicBezTo>
                  <a:cubicBezTo>
                    <a:pt x="19" y="12"/>
                    <a:pt x="42" y="12"/>
                    <a:pt x="51" y="12"/>
                  </a:cubicBezTo>
                  <a:cubicBezTo>
                    <a:pt x="52" y="12"/>
                    <a:pt x="52" y="11"/>
                    <a:pt x="52" y="11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3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5"/>
                    <a:pt x="3" y="138"/>
                    <a:pt x="7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9" y="138"/>
                    <a:pt x="183" y="135"/>
                    <a:pt x="183" y="130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7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Oval 53"/>
            <p:cNvSpPr>
              <a:spLocks noChangeArrowheads="1"/>
            </p:cNvSpPr>
            <p:nvPr/>
          </p:nvSpPr>
          <p:spPr bwMode="auto">
            <a:xfrm>
              <a:off x="2116138" y="4603750"/>
              <a:ext cx="63500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2085976" y="4675188"/>
              <a:ext cx="120650" cy="68263"/>
            </a:xfrm>
            <a:custGeom>
              <a:avLst/>
              <a:gdLst>
                <a:gd name="T0" fmla="*/ 57 w 57"/>
                <a:gd name="T1" fmla="*/ 31 h 32"/>
                <a:gd name="T2" fmla="*/ 47 w 57"/>
                <a:gd name="T3" fmla="*/ 5 h 32"/>
                <a:gd name="T4" fmla="*/ 41 w 57"/>
                <a:gd name="T5" fmla="*/ 0 h 32"/>
                <a:gd name="T6" fmla="*/ 40 w 57"/>
                <a:gd name="T7" fmla="*/ 0 h 32"/>
                <a:gd name="T8" fmla="*/ 37 w 57"/>
                <a:gd name="T9" fmla="*/ 0 h 32"/>
                <a:gd name="T10" fmla="*/ 20 w 57"/>
                <a:gd name="T11" fmla="*/ 0 h 32"/>
                <a:gd name="T12" fmla="*/ 18 w 57"/>
                <a:gd name="T13" fmla="*/ 0 h 32"/>
                <a:gd name="T14" fmla="*/ 17 w 57"/>
                <a:gd name="T15" fmla="*/ 0 h 32"/>
                <a:gd name="T16" fmla="*/ 11 w 57"/>
                <a:gd name="T17" fmla="*/ 5 h 32"/>
                <a:gd name="T18" fmla="*/ 1 w 57"/>
                <a:gd name="T19" fmla="*/ 31 h 32"/>
                <a:gd name="T20" fmla="*/ 2 w 57"/>
                <a:gd name="T21" fmla="*/ 32 h 32"/>
                <a:gd name="T22" fmla="*/ 56 w 57"/>
                <a:gd name="T23" fmla="*/ 32 h 32"/>
                <a:gd name="T24" fmla="*/ 57 w 57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2">
                  <a:moveTo>
                    <a:pt x="57" y="31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5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2" y="0"/>
                    <a:pt x="11" y="4"/>
                    <a:pt x="11" y="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2"/>
                    <a:pt x="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3" name="Group 69"/>
          <p:cNvGrpSpPr/>
          <p:nvPr/>
        </p:nvGrpSpPr>
        <p:grpSpPr>
          <a:xfrm>
            <a:off x="12747023" y="3220551"/>
            <a:ext cx="320678" cy="303621"/>
            <a:chOff x="2700338" y="4484688"/>
            <a:chExt cx="447675" cy="423863"/>
          </a:xfrm>
          <a:solidFill>
            <a:schemeClr val="bg1"/>
          </a:solidFill>
        </p:grpSpPr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2700338" y="4484688"/>
              <a:ext cx="447675" cy="423863"/>
            </a:xfrm>
            <a:custGeom>
              <a:avLst/>
              <a:gdLst>
                <a:gd name="T0" fmla="*/ 211 w 211"/>
                <a:gd name="T1" fmla="*/ 192 h 200"/>
                <a:gd name="T2" fmla="*/ 204 w 211"/>
                <a:gd name="T3" fmla="*/ 200 h 200"/>
                <a:gd name="T4" fmla="*/ 10 w 211"/>
                <a:gd name="T5" fmla="*/ 200 h 200"/>
                <a:gd name="T6" fmla="*/ 0 w 211"/>
                <a:gd name="T7" fmla="*/ 190 h 200"/>
                <a:gd name="T8" fmla="*/ 0 w 211"/>
                <a:gd name="T9" fmla="*/ 7 h 200"/>
                <a:gd name="T10" fmla="*/ 8 w 211"/>
                <a:gd name="T11" fmla="*/ 0 h 200"/>
                <a:gd name="T12" fmla="*/ 16 w 211"/>
                <a:gd name="T13" fmla="*/ 7 h 200"/>
                <a:gd name="T14" fmla="*/ 16 w 211"/>
                <a:gd name="T15" fmla="*/ 174 h 200"/>
                <a:gd name="T16" fmla="*/ 26 w 211"/>
                <a:gd name="T17" fmla="*/ 184 h 200"/>
                <a:gd name="T18" fmla="*/ 204 w 211"/>
                <a:gd name="T19" fmla="*/ 184 h 200"/>
                <a:gd name="T20" fmla="*/ 211 w 211"/>
                <a:gd name="T21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00">
                  <a:moveTo>
                    <a:pt x="211" y="192"/>
                  </a:moveTo>
                  <a:cubicBezTo>
                    <a:pt x="211" y="196"/>
                    <a:pt x="210" y="200"/>
                    <a:pt x="204" y="200"/>
                  </a:cubicBezTo>
                  <a:cubicBezTo>
                    <a:pt x="10" y="200"/>
                    <a:pt x="10" y="200"/>
                    <a:pt x="10" y="200"/>
                  </a:cubicBezTo>
                  <a:cubicBezTo>
                    <a:pt x="5" y="200"/>
                    <a:pt x="0" y="196"/>
                    <a:pt x="0" y="1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6" y="1"/>
                    <a:pt x="16" y="7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80"/>
                    <a:pt x="20" y="184"/>
                    <a:pt x="26" y="184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10" y="184"/>
                    <a:pt x="211" y="188"/>
                    <a:pt x="21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56"/>
            <p:cNvSpPr>
              <a:spLocks/>
            </p:cNvSpPr>
            <p:nvPr/>
          </p:nvSpPr>
          <p:spPr bwMode="auto">
            <a:xfrm>
              <a:off x="2768601" y="4524375"/>
              <a:ext cx="347663" cy="300038"/>
            </a:xfrm>
            <a:custGeom>
              <a:avLst/>
              <a:gdLst>
                <a:gd name="T0" fmla="*/ 160 w 164"/>
                <a:gd name="T1" fmla="*/ 49 h 141"/>
                <a:gd name="T2" fmla="*/ 164 w 164"/>
                <a:gd name="T3" fmla="*/ 47 h 141"/>
                <a:gd name="T4" fmla="*/ 160 w 164"/>
                <a:gd name="T5" fmla="*/ 5 h 141"/>
                <a:gd name="T6" fmla="*/ 155 w 164"/>
                <a:gd name="T7" fmla="*/ 1 h 141"/>
                <a:gd name="T8" fmla="*/ 116 w 164"/>
                <a:gd name="T9" fmla="*/ 16 h 141"/>
                <a:gd name="T10" fmla="*/ 115 w 164"/>
                <a:gd name="T11" fmla="*/ 21 h 141"/>
                <a:gd name="T12" fmla="*/ 122 w 164"/>
                <a:gd name="T13" fmla="*/ 25 h 141"/>
                <a:gd name="T14" fmla="*/ 124 w 164"/>
                <a:gd name="T15" fmla="*/ 32 h 141"/>
                <a:gd name="T16" fmla="*/ 94 w 164"/>
                <a:gd name="T17" fmla="*/ 78 h 141"/>
                <a:gd name="T18" fmla="*/ 87 w 164"/>
                <a:gd name="T19" fmla="*/ 80 h 141"/>
                <a:gd name="T20" fmla="*/ 40 w 164"/>
                <a:gd name="T21" fmla="*/ 62 h 141"/>
                <a:gd name="T22" fmla="*/ 32 w 164"/>
                <a:gd name="T23" fmla="*/ 64 h 141"/>
                <a:gd name="T24" fmla="*/ 3 w 164"/>
                <a:gd name="T25" fmla="*/ 100 h 141"/>
                <a:gd name="T26" fmla="*/ 0 w 164"/>
                <a:gd name="T27" fmla="*/ 109 h 141"/>
                <a:gd name="T28" fmla="*/ 0 w 164"/>
                <a:gd name="T29" fmla="*/ 138 h 141"/>
                <a:gd name="T30" fmla="*/ 3 w 164"/>
                <a:gd name="T31" fmla="*/ 139 h 141"/>
                <a:gd name="T32" fmla="*/ 40 w 164"/>
                <a:gd name="T33" fmla="*/ 95 h 141"/>
                <a:gd name="T34" fmla="*/ 48 w 164"/>
                <a:gd name="T35" fmla="*/ 93 h 141"/>
                <a:gd name="T36" fmla="*/ 95 w 164"/>
                <a:gd name="T37" fmla="*/ 111 h 141"/>
                <a:gd name="T38" fmla="*/ 103 w 164"/>
                <a:gd name="T39" fmla="*/ 108 h 141"/>
                <a:gd name="T40" fmla="*/ 145 w 164"/>
                <a:gd name="T41" fmla="*/ 45 h 141"/>
                <a:gd name="T42" fmla="*/ 152 w 164"/>
                <a:gd name="T43" fmla="*/ 44 h 141"/>
                <a:gd name="T44" fmla="*/ 160 w 164"/>
                <a:gd name="T45" fmla="*/ 4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141">
                  <a:moveTo>
                    <a:pt x="160" y="49"/>
                  </a:moveTo>
                  <a:cubicBezTo>
                    <a:pt x="163" y="51"/>
                    <a:pt x="164" y="50"/>
                    <a:pt x="164" y="4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0" y="2"/>
                    <a:pt x="158" y="0"/>
                    <a:pt x="155" y="1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3" y="17"/>
                    <a:pt x="113" y="19"/>
                    <a:pt x="115" y="2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5" y="27"/>
                    <a:pt x="125" y="30"/>
                    <a:pt x="124" y="32"/>
                  </a:cubicBezTo>
                  <a:cubicBezTo>
                    <a:pt x="94" y="78"/>
                    <a:pt x="94" y="78"/>
                    <a:pt x="94" y="78"/>
                  </a:cubicBezTo>
                  <a:cubicBezTo>
                    <a:pt x="92" y="80"/>
                    <a:pt x="89" y="81"/>
                    <a:pt x="87" y="80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7" y="61"/>
                    <a:pt x="34" y="62"/>
                    <a:pt x="32" y="6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1" y="102"/>
                    <a:pt x="0" y="106"/>
                    <a:pt x="0" y="10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0"/>
                    <a:pt x="1" y="141"/>
                    <a:pt x="3" y="13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2" y="93"/>
                    <a:pt x="46" y="92"/>
                    <a:pt x="48" y="93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2"/>
                    <a:pt x="101" y="111"/>
                    <a:pt x="103" y="108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6" y="43"/>
                    <a:pt x="149" y="42"/>
                    <a:pt x="152" y="44"/>
                  </a:cubicBezTo>
                  <a:lnTo>
                    <a:pt x="16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6" name="Group 72"/>
          <p:cNvGrpSpPr/>
          <p:nvPr/>
        </p:nvGrpSpPr>
        <p:grpSpPr>
          <a:xfrm>
            <a:off x="12772566" y="4958572"/>
            <a:ext cx="324319" cy="378603"/>
            <a:chOff x="3497263" y="4408488"/>
            <a:chExt cx="369888" cy="431800"/>
          </a:xfrm>
          <a:solidFill>
            <a:schemeClr val="bg2"/>
          </a:solidFill>
        </p:grpSpPr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3554413" y="4616450"/>
              <a:ext cx="74613" cy="182563"/>
            </a:xfrm>
            <a:custGeom>
              <a:avLst/>
              <a:gdLst>
                <a:gd name="T0" fmla="*/ 35 w 35"/>
                <a:gd name="T1" fmla="*/ 80 h 86"/>
                <a:gd name="T2" fmla="*/ 29 w 35"/>
                <a:gd name="T3" fmla="*/ 86 h 86"/>
                <a:gd name="T4" fmla="*/ 5 w 35"/>
                <a:gd name="T5" fmla="*/ 86 h 86"/>
                <a:gd name="T6" fmla="*/ 0 w 35"/>
                <a:gd name="T7" fmla="*/ 80 h 86"/>
                <a:gd name="T8" fmla="*/ 0 w 35"/>
                <a:gd name="T9" fmla="*/ 6 h 86"/>
                <a:gd name="T10" fmla="*/ 5 w 35"/>
                <a:gd name="T11" fmla="*/ 0 h 86"/>
                <a:gd name="T12" fmla="*/ 29 w 35"/>
                <a:gd name="T13" fmla="*/ 0 h 86"/>
                <a:gd name="T14" fmla="*/ 35 w 35"/>
                <a:gd name="T15" fmla="*/ 6 h 86"/>
                <a:gd name="T16" fmla="*/ 35 w 35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86">
                  <a:moveTo>
                    <a:pt x="35" y="80"/>
                  </a:moveTo>
                  <a:cubicBezTo>
                    <a:pt x="35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3736976" y="4651375"/>
              <a:ext cx="74613" cy="147638"/>
            </a:xfrm>
            <a:custGeom>
              <a:avLst/>
              <a:gdLst>
                <a:gd name="T0" fmla="*/ 35 w 35"/>
                <a:gd name="T1" fmla="*/ 63 h 69"/>
                <a:gd name="T2" fmla="*/ 29 w 35"/>
                <a:gd name="T3" fmla="*/ 69 h 69"/>
                <a:gd name="T4" fmla="*/ 5 w 35"/>
                <a:gd name="T5" fmla="*/ 69 h 69"/>
                <a:gd name="T6" fmla="*/ 0 w 35"/>
                <a:gd name="T7" fmla="*/ 63 h 69"/>
                <a:gd name="T8" fmla="*/ 0 w 35"/>
                <a:gd name="T9" fmla="*/ 6 h 69"/>
                <a:gd name="T10" fmla="*/ 5 w 35"/>
                <a:gd name="T11" fmla="*/ 0 h 69"/>
                <a:gd name="T12" fmla="*/ 29 w 35"/>
                <a:gd name="T13" fmla="*/ 0 h 69"/>
                <a:gd name="T14" fmla="*/ 35 w 35"/>
                <a:gd name="T15" fmla="*/ 6 h 69"/>
                <a:gd name="T16" fmla="*/ 35 w 35"/>
                <a:gd name="T17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69">
                  <a:moveTo>
                    <a:pt x="35" y="63"/>
                  </a:moveTo>
                  <a:cubicBezTo>
                    <a:pt x="35" y="66"/>
                    <a:pt x="32" y="69"/>
                    <a:pt x="29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6"/>
                    <a:pt x="0" y="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3646488" y="4567238"/>
              <a:ext cx="73025" cy="231775"/>
            </a:xfrm>
            <a:custGeom>
              <a:avLst/>
              <a:gdLst>
                <a:gd name="T0" fmla="*/ 35 w 35"/>
                <a:gd name="T1" fmla="*/ 103 h 109"/>
                <a:gd name="T2" fmla="*/ 29 w 35"/>
                <a:gd name="T3" fmla="*/ 109 h 109"/>
                <a:gd name="T4" fmla="*/ 5 w 35"/>
                <a:gd name="T5" fmla="*/ 109 h 109"/>
                <a:gd name="T6" fmla="*/ 0 w 35"/>
                <a:gd name="T7" fmla="*/ 103 h 109"/>
                <a:gd name="T8" fmla="*/ 0 w 35"/>
                <a:gd name="T9" fmla="*/ 6 h 109"/>
                <a:gd name="T10" fmla="*/ 5 w 35"/>
                <a:gd name="T11" fmla="*/ 0 h 109"/>
                <a:gd name="T12" fmla="*/ 29 w 35"/>
                <a:gd name="T13" fmla="*/ 0 h 109"/>
                <a:gd name="T14" fmla="*/ 35 w 35"/>
                <a:gd name="T15" fmla="*/ 6 h 109"/>
                <a:gd name="T16" fmla="*/ 35 w 35"/>
                <a:gd name="T17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09">
                  <a:moveTo>
                    <a:pt x="35" y="103"/>
                  </a:moveTo>
                  <a:cubicBezTo>
                    <a:pt x="35" y="106"/>
                    <a:pt x="32" y="109"/>
                    <a:pt x="29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2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60"/>
            <p:cNvSpPr>
              <a:spLocks noEditPoints="1"/>
            </p:cNvSpPr>
            <p:nvPr/>
          </p:nvSpPr>
          <p:spPr bwMode="auto">
            <a:xfrm>
              <a:off x="3497263" y="4408488"/>
              <a:ext cx="369888" cy="431800"/>
            </a:xfrm>
            <a:custGeom>
              <a:avLst/>
              <a:gdLst>
                <a:gd name="T0" fmla="*/ 166 w 174"/>
                <a:gd name="T1" fmla="*/ 50 h 204"/>
                <a:gd name="T2" fmla="*/ 113 w 174"/>
                <a:gd name="T3" fmla="*/ 6 h 204"/>
                <a:gd name="T4" fmla="*/ 96 w 174"/>
                <a:gd name="T5" fmla="*/ 0 h 204"/>
                <a:gd name="T6" fmla="*/ 13 w 174"/>
                <a:gd name="T7" fmla="*/ 0 h 204"/>
                <a:gd name="T8" fmla="*/ 0 w 174"/>
                <a:gd name="T9" fmla="*/ 13 h 204"/>
                <a:gd name="T10" fmla="*/ 0 w 174"/>
                <a:gd name="T11" fmla="*/ 191 h 204"/>
                <a:gd name="T12" fmla="*/ 13 w 174"/>
                <a:gd name="T13" fmla="*/ 204 h 204"/>
                <a:gd name="T14" fmla="*/ 161 w 174"/>
                <a:gd name="T15" fmla="*/ 204 h 204"/>
                <a:gd name="T16" fmla="*/ 174 w 174"/>
                <a:gd name="T17" fmla="*/ 191 h 204"/>
                <a:gd name="T18" fmla="*/ 174 w 174"/>
                <a:gd name="T19" fmla="*/ 67 h 204"/>
                <a:gd name="T20" fmla="*/ 166 w 174"/>
                <a:gd name="T21" fmla="*/ 50 h 204"/>
                <a:gd name="T22" fmla="*/ 110 w 174"/>
                <a:gd name="T23" fmla="*/ 20 h 204"/>
                <a:gd name="T24" fmla="*/ 112 w 174"/>
                <a:gd name="T25" fmla="*/ 19 h 204"/>
                <a:gd name="T26" fmla="*/ 154 w 174"/>
                <a:gd name="T27" fmla="*/ 54 h 204"/>
                <a:gd name="T28" fmla="*/ 152 w 174"/>
                <a:gd name="T29" fmla="*/ 57 h 204"/>
                <a:gd name="T30" fmla="*/ 113 w 174"/>
                <a:gd name="T31" fmla="*/ 57 h 204"/>
                <a:gd name="T32" fmla="*/ 110 w 174"/>
                <a:gd name="T33" fmla="*/ 54 h 204"/>
                <a:gd name="T34" fmla="*/ 110 w 174"/>
                <a:gd name="T35" fmla="*/ 20 h 204"/>
                <a:gd name="T36" fmla="*/ 161 w 174"/>
                <a:gd name="T37" fmla="*/ 195 h 204"/>
                <a:gd name="T38" fmla="*/ 12 w 174"/>
                <a:gd name="T39" fmla="*/ 195 h 204"/>
                <a:gd name="T40" fmla="*/ 10 w 174"/>
                <a:gd name="T41" fmla="*/ 192 h 204"/>
                <a:gd name="T42" fmla="*/ 10 w 174"/>
                <a:gd name="T43" fmla="*/ 13 h 204"/>
                <a:gd name="T44" fmla="*/ 13 w 174"/>
                <a:gd name="T45" fmla="*/ 10 h 204"/>
                <a:gd name="T46" fmla="*/ 96 w 174"/>
                <a:gd name="T47" fmla="*/ 10 h 204"/>
                <a:gd name="T48" fmla="*/ 100 w 174"/>
                <a:gd name="T49" fmla="*/ 14 h 204"/>
                <a:gd name="T50" fmla="*/ 100 w 174"/>
                <a:gd name="T51" fmla="*/ 54 h 204"/>
                <a:gd name="T52" fmla="*/ 113 w 174"/>
                <a:gd name="T53" fmla="*/ 67 h 204"/>
                <a:gd name="T54" fmla="*/ 162 w 174"/>
                <a:gd name="T55" fmla="*/ 67 h 204"/>
                <a:gd name="T56" fmla="*/ 164 w 174"/>
                <a:gd name="T57" fmla="*/ 69 h 204"/>
                <a:gd name="T58" fmla="*/ 164 w 174"/>
                <a:gd name="T59" fmla="*/ 191 h 204"/>
                <a:gd name="T60" fmla="*/ 161 w 174"/>
                <a:gd name="T61" fmla="*/ 19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204">
                  <a:moveTo>
                    <a:pt x="166" y="50"/>
                  </a:moveTo>
                  <a:cubicBezTo>
                    <a:pt x="113" y="6"/>
                    <a:pt x="113" y="6"/>
                    <a:pt x="113" y="6"/>
                  </a:cubicBezTo>
                  <a:cubicBezTo>
                    <a:pt x="109" y="3"/>
                    <a:pt x="102" y="0"/>
                    <a:pt x="9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53"/>
                    <a:pt x="0" y="191"/>
                  </a:cubicBezTo>
                  <a:cubicBezTo>
                    <a:pt x="0" y="204"/>
                    <a:pt x="13" y="204"/>
                    <a:pt x="13" y="204"/>
                  </a:cubicBezTo>
                  <a:cubicBezTo>
                    <a:pt x="45" y="204"/>
                    <a:pt x="161" y="204"/>
                    <a:pt x="161" y="204"/>
                  </a:cubicBezTo>
                  <a:cubicBezTo>
                    <a:pt x="168" y="204"/>
                    <a:pt x="174" y="198"/>
                    <a:pt x="174" y="191"/>
                  </a:cubicBezTo>
                  <a:cubicBezTo>
                    <a:pt x="174" y="67"/>
                    <a:pt x="174" y="67"/>
                    <a:pt x="174" y="67"/>
                  </a:cubicBezTo>
                  <a:cubicBezTo>
                    <a:pt x="174" y="61"/>
                    <a:pt x="171" y="53"/>
                    <a:pt x="166" y="50"/>
                  </a:cubicBezTo>
                  <a:close/>
                  <a:moveTo>
                    <a:pt x="110" y="20"/>
                  </a:moveTo>
                  <a:cubicBezTo>
                    <a:pt x="110" y="16"/>
                    <a:pt x="112" y="19"/>
                    <a:pt x="112" y="19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7" y="57"/>
                    <a:pt x="152" y="57"/>
                  </a:cubicBezTo>
                  <a:cubicBezTo>
                    <a:pt x="142" y="57"/>
                    <a:pt x="113" y="57"/>
                    <a:pt x="113" y="57"/>
                  </a:cubicBezTo>
                  <a:cubicBezTo>
                    <a:pt x="111" y="57"/>
                    <a:pt x="110" y="56"/>
                    <a:pt x="110" y="54"/>
                  </a:cubicBezTo>
                  <a:cubicBezTo>
                    <a:pt x="110" y="54"/>
                    <a:pt x="110" y="28"/>
                    <a:pt x="110" y="20"/>
                  </a:cubicBezTo>
                  <a:close/>
                  <a:moveTo>
                    <a:pt x="161" y="195"/>
                  </a:moveTo>
                  <a:cubicBezTo>
                    <a:pt x="161" y="195"/>
                    <a:pt x="42" y="195"/>
                    <a:pt x="12" y="195"/>
                  </a:cubicBezTo>
                  <a:cubicBezTo>
                    <a:pt x="12" y="195"/>
                    <a:pt x="10" y="195"/>
                    <a:pt x="10" y="192"/>
                  </a:cubicBezTo>
                  <a:cubicBezTo>
                    <a:pt x="10" y="156"/>
                    <a:pt x="10" y="13"/>
                    <a:pt x="10" y="13"/>
                  </a:cubicBezTo>
                  <a:cubicBezTo>
                    <a:pt x="10" y="11"/>
                    <a:pt x="11" y="10"/>
                    <a:pt x="13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100" y="10"/>
                    <a:pt x="100" y="1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61"/>
                    <a:pt x="106" y="67"/>
                    <a:pt x="113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3" y="67"/>
                    <a:pt x="164" y="67"/>
                    <a:pt x="164" y="69"/>
                  </a:cubicBezTo>
                  <a:cubicBezTo>
                    <a:pt x="164" y="70"/>
                    <a:pt x="164" y="191"/>
                    <a:pt x="164" y="191"/>
                  </a:cubicBezTo>
                  <a:cubicBezTo>
                    <a:pt x="164" y="193"/>
                    <a:pt x="163" y="195"/>
                    <a:pt x="161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1" name="Текст 11">
            <a:extLst>
              <a:ext uri="{FF2B5EF4-FFF2-40B4-BE49-F238E27FC236}">
                <a16:creationId xmlns:a16="http://schemas.microsoft.com/office/drawing/2014/main" id="{AFAC195A-8428-48A2-AD13-DF4253CAAFB6}"/>
              </a:ext>
            </a:extLst>
          </p:cNvPr>
          <p:cNvSpPr txBox="1">
            <a:spLocks/>
          </p:cNvSpPr>
          <p:nvPr/>
        </p:nvSpPr>
        <p:spPr>
          <a:xfrm>
            <a:off x="7081728" y="351639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3. </a:t>
            </a: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구성도 및 시나리오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45" name="Текст 11">
            <a:extLst>
              <a:ext uri="{FF2B5EF4-FFF2-40B4-BE49-F238E27FC236}">
                <a16:creationId xmlns:a16="http://schemas.microsoft.com/office/drawing/2014/main" id="{2E237A4C-7966-4F89-8A7C-535BC18A378D}"/>
              </a:ext>
            </a:extLst>
          </p:cNvPr>
          <p:cNvSpPr txBox="1">
            <a:spLocks/>
          </p:cNvSpPr>
          <p:nvPr/>
        </p:nvSpPr>
        <p:spPr>
          <a:xfrm>
            <a:off x="7081728" y="521847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5. </a:t>
            </a:r>
            <a:r>
              <a:rPr lang="ko-KR" altLang="en-US" sz="20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결론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8" name="Текст 11">
            <a:extLst>
              <a:ext uri="{FF2B5EF4-FFF2-40B4-BE49-F238E27FC236}">
                <a16:creationId xmlns:a16="http://schemas.microsoft.com/office/drawing/2014/main" id="{BB14D620-6645-45E7-BED9-F91EFBB888A6}"/>
              </a:ext>
            </a:extLst>
          </p:cNvPr>
          <p:cNvSpPr txBox="1">
            <a:spLocks/>
          </p:cNvSpPr>
          <p:nvPr/>
        </p:nvSpPr>
        <p:spPr>
          <a:xfrm>
            <a:off x="7081726" y="3810448"/>
            <a:ext cx="2995713" cy="7817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시나리오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전체 구성도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메시지 다이어그램</a:t>
            </a:r>
            <a:endParaRPr lang="en-US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33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4.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구현 및 테스트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413B5-1823-4099-811E-225A7FA96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824"/>
          <a:stretch/>
        </p:blipFill>
        <p:spPr>
          <a:xfrm>
            <a:off x="8201027" y="1226174"/>
            <a:ext cx="2705098" cy="3745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56B6D1-5F7B-4F5A-A0C8-90F0E71A06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824"/>
          <a:stretch/>
        </p:blipFill>
        <p:spPr>
          <a:xfrm>
            <a:off x="5052616" y="1226172"/>
            <a:ext cx="2705098" cy="3745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323A5C-2011-4D7B-A917-69176D3686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744"/>
          <a:stretch/>
        </p:blipFill>
        <p:spPr>
          <a:xfrm>
            <a:off x="834465" y="1226174"/>
            <a:ext cx="2880286" cy="3745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697E5-7AAC-4EED-865D-8513F2D22240}"/>
              </a:ext>
            </a:extLst>
          </p:cNvPr>
          <p:cNvSpPr/>
          <p:nvPr/>
        </p:nvSpPr>
        <p:spPr>
          <a:xfrm>
            <a:off x="812509" y="5273774"/>
            <a:ext cx="29241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&lt; 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지역별 등록 정보 </a:t>
            </a: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UI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&gt;</a:t>
            </a:r>
          </a:p>
          <a:p>
            <a:pPr algn="ctr">
              <a:lnSpc>
                <a:spcPct val="100000"/>
              </a:lnSpc>
            </a:pP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/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게이트웨이에 </a:t>
            </a:r>
            <a:r>
              <a:rPr lang="ko-KR" altLang="en-US" sz="12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연결되어있는</a:t>
            </a: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디바이스 정보와</a:t>
            </a:r>
            <a:endParaRPr lang="en-US" altLang="ko-KR" sz="12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/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게이트웨이 자체 정보를 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UI</a:t>
            </a: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상에 표시</a:t>
            </a:r>
            <a:endParaRPr lang="en-US" altLang="ko-KR" sz="9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567717-C932-404B-8630-6E5612CC1A6F}"/>
              </a:ext>
            </a:extLst>
          </p:cNvPr>
          <p:cNvSpPr/>
          <p:nvPr/>
        </p:nvSpPr>
        <p:spPr>
          <a:xfrm>
            <a:off x="6405165" y="5273774"/>
            <a:ext cx="32031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&lt; </a:t>
            </a:r>
            <a:r>
              <a:rPr lang="ko-KR" altLang="en-US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등록된 서비스 동작</a:t>
            </a: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&gt;</a:t>
            </a:r>
          </a:p>
          <a:p>
            <a:pPr algn="ctr">
              <a:lnSpc>
                <a:spcPct val="100000"/>
              </a:lnSpc>
            </a:pPr>
            <a:endParaRPr lang="en-US" altLang="ko-KR" sz="1600" b="1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온도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CO2</a:t>
            </a: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에 따라 자동으로 제어되는 스프링클러</a:t>
            </a:r>
            <a:endParaRPr lang="en-US" altLang="ko-KR" sz="12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CCB13B-D824-4F95-9504-EB57D833026E}"/>
              </a:ext>
            </a:extLst>
          </p:cNvPr>
          <p:cNvSpPr/>
          <p:nvPr/>
        </p:nvSpPr>
        <p:spPr>
          <a:xfrm>
            <a:off x="3225809" y="2133600"/>
            <a:ext cx="342892" cy="200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Прямая соединительная линия 26">
            <a:extLst>
              <a:ext uri="{FF2B5EF4-FFF2-40B4-BE49-F238E27FC236}">
                <a16:creationId xmlns:a16="http://schemas.microsoft.com/office/drawing/2014/main" id="{05B3DD85-E359-4147-BBE0-1BEFFA48F5E6}"/>
              </a:ext>
            </a:extLst>
          </p:cNvPr>
          <p:cNvCxnSpPr>
            <a:cxnSpLocks/>
          </p:cNvCxnSpPr>
          <p:nvPr/>
        </p:nvCxnSpPr>
        <p:spPr>
          <a:xfrm>
            <a:off x="4310658" y="1226173"/>
            <a:ext cx="0" cy="48536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C71AC8-4C3E-448D-9233-1A35E0E66631}"/>
              </a:ext>
            </a:extLst>
          </p:cNvPr>
          <p:cNvSpPr/>
          <p:nvPr/>
        </p:nvSpPr>
        <p:spPr>
          <a:xfrm>
            <a:off x="6858000" y="1809750"/>
            <a:ext cx="800100" cy="266700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913692-491F-41AA-B977-2195FE172EDA}"/>
              </a:ext>
            </a:extLst>
          </p:cNvPr>
          <p:cNvSpPr/>
          <p:nvPr/>
        </p:nvSpPr>
        <p:spPr>
          <a:xfrm>
            <a:off x="6858000" y="2162175"/>
            <a:ext cx="800100" cy="266700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4B6B79-C2DC-422A-A889-4459A43CF506}"/>
              </a:ext>
            </a:extLst>
          </p:cNvPr>
          <p:cNvSpPr/>
          <p:nvPr/>
        </p:nvSpPr>
        <p:spPr>
          <a:xfrm>
            <a:off x="10001250" y="1809750"/>
            <a:ext cx="800100" cy="266700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0A90A1-6450-42FB-8135-ED70CAEE483E}"/>
              </a:ext>
            </a:extLst>
          </p:cNvPr>
          <p:cNvSpPr/>
          <p:nvPr/>
        </p:nvSpPr>
        <p:spPr>
          <a:xfrm>
            <a:off x="10001250" y="2162175"/>
            <a:ext cx="800100" cy="266700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F46CAFD-C67B-4DAF-A1EB-063B43C87819}"/>
              </a:ext>
            </a:extLst>
          </p:cNvPr>
          <p:cNvCxnSpPr/>
          <p:nvPr/>
        </p:nvCxnSpPr>
        <p:spPr>
          <a:xfrm>
            <a:off x="5157391" y="3562350"/>
            <a:ext cx="2491184" cy="0"/>
          </a:xfrm>
          <a:prstGeom prst="line">
            <a:avLst/>
          </a:prstGeom>
          <a:ln w="1905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073872-743C-479B-B683-0BD7C037703E}"/>
              </a:ext>
            </a:extLst>
          </p:cNvPr>
          <p:cNvCxnSpPr/>
          <p:nvPr/>
        </p:nvCxnSpPr>
        <p:spPr>
          <a:xfrm>
            <a:off x="8313334" y="3562350"/>
            <a:ext cx="2491184" cy="0"/>
          </a:xfrm>
          <a:prstGeom prst="line">
            <a:avLst/>
          </a:prstGeom>
          <a:ln w="1905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4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5.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결론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Текст 11">
            <a:extLst>
              <a:ext uri="{FF2B5EF4-FFF2-40B4-BE49-F238E27FC236}">
                <a16:creationId xmlns:a16="http://schemas.microsoft.com/office/drawing/2014/main" id="{60EE1B6B-7785-4895-AE4D-93DD9D0BF5D1}"/>
              </a:ext>
            </a:extLst>
          </p:cNvPr>
          <p:cNvSpPr txBox="1">
            <a:spLocks/>
          </p:cNvSpPr>
          <p:nvPr/>
        </p:nvSpPr>
        <p:spPr>
          <a:xfrm>
            <a:off x="931393" y="2200274"/>
            <a:ext cx="10317632" cy="37044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MQTT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를 기반으로 동작하는 </a:t>
            </a:r>
            <a:r>
              <a:rPr lang="en-US" altLang="ko-KR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게이트웨이 상에서 </a:t>
            </a:r>
            <a:r>
              <a:rPr lang="en-US" altLang="ko-KR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openHAB2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로 구현한 </a:t>
            </a:r>
            <a:r>
              <a:rPr lang="ko-KR" altLang="en-US" b="1" kern="0" dirty="0" err="1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엣지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 컴퓨팅을 사용해 </a:t>
            </a:r>
            <a:r>
              <a:rPr lang="en-US" altLang="ko-KR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시스템을 설계 구현</a:t>
            </a:r>
            <a:endParaRPr lang="en-US" altLang="ko-KR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사용자는 </a:t>
            </a: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Node-Red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를 사용해 서비스를 구성하고</a:t>
            </a: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en-US" altLang="ko-KR" sz="20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openHAB2</a:t>
            </a: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규칙기반 스크립트를 생성하여 서비스를 </a:t>
            </a:r>
            <a:r>
              <a:rPr lang="ko-KR" altLang="en-US" sz="20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엣지에서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20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동작시킴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게이트웨이가 위치한 </a:t>
            </a:r>
            <a:r>
              <a:rPr lang="ko-KR" altLang="en-US" sz="20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엣지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단에서 서비스 수행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endParaRPr lang="en-US" altLang="ko-KR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1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1200" i="1" dirty="0"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  <a:sym typeface="Wingdings" panose="05000000000000000000" pitchFamily="2" charset="2"/>
              </a:rPr>
              <a:t></a:t>
            </a: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1.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서론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_________________________________________________________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 panose="02000000000000000000" pitchFamily="2" charset="0"/>
            </a:endParaRP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931393" y="1768337"/>
            <a:ext cx="10033243" cy="431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클라우드 컴퓨팅을 적용한 </a:t>
            </a:r>
            <a:r>
              <a:rPr lang="en-US" altLang="ko-KR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환경 내에서 서비스되는 디바이스 수 증가하는 추세</a:t>
            </a:r>
            <a:endParaRPr lang="en-US" altLang="ko-KR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2000" b="1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- 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 수의 증가로 서비스</a:t>
            </a: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데이터 송수신 지연이라는 문제점 대두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ko-KR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&lt;</a:t>
            </a:r>
            <a:r>
              <a:rPr lang="ko-KR" altLang="en-US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참고자료 추가</a:t>
            </a:r>
            <a:r>
              <a:rPr lang="en-US" altLang="ko-KR" kern="0" dirty="0">
                <a:solidFill>
                  <a:schemeClr val="bg1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&gt;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 err="1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엣지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 컴퓨팅이라는 대안 적용</a:t>
            </a:r>
            <a:endParaRPr lang="en-US" altLang="ko-KR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2000" b="1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- 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디바이스가 위치한 </a:t>
            </a:r>
            <a:r>
              <a:rPr lang="ko-KR" altLang="en-US" sz="20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엣지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단에서 서비스를 수행하여 신속한 서비스를 수행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1.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서론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931393" y="1763257"/>
            <a:ext cx="10033243" cy="4729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 err="1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엣지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 컴퓨팅을 </a:t>
            </a:r>
            <a:r>
              <a:rPr lang="en-US" altLang="ko-KR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MQTT 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프로토콜과 홈 오토메이션 오픈 소스인 </a:t>
            </a:r>
            <a:r>
              <a:rPr lang="en-US" altLang="ko-KR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openHAB2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를 사용하여 설계 및 구현</a:t>
            </a:r>
            <a:endParaRPr lang="en-US" altLang="ko-KR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openHAB2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라는 오픈소스를 사용하여 </a:t>
            </a:r>
            <a:r>
              <a:rPr lang="ko-KR" altLang="en-US" sz="20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엣지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컴퓨팅 구현 시도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Node-Red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를 사용하여</a:t>
            </a: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사용자의 요구에 걸맞는 서비스 구성 및 등록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게이트웨이 상에서 동작하는 </a:t>
            </a: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openHAB2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를 통해 서비스 동작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lvl="1" indent="0">
              <a:lnSpc>
                <a:spcPct val="100000"/>
              </a:lnSpc>
              <a:buNone/>
            </a:pP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서비스 전체 구성</a:t>
            </a:r>
            <a:endParaRPr lang="en-US" altLang="ko-KR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연결 된 디바이스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게이트웨이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</a:t>
            </a:r>
            <a:r>
              <a:rPr lang="ko-KR" altLang="en-US" sz="20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플랫폼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9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2.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관련 연구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931393" y="1344157"/>
            <a:ext cx="10033243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cxnSp>
        <p:nvCxnSpPr>
          <p:cNvPr id="6" name="Прямая соединительная линия 26">
            <a:extLst>
              <a:ext uri="{FF2B5EF4-FFF2-40B4-BE49-F238E27FC236}">
                <a16:creationId xmlns:a16="http://schemas.microsoft.com/office/drawing/2014/main" id="{31BD037B-AD23-4F19-B77B-86D70720D69C}"/>
              </a:ext>
            </a:extLst>
          </p:cNvPr>
          <p:cNvCxnSpPr>
            <a:cxnSpLocks/>
          </p:cNvCxnSpPr>
          <p:nvPr/>
        </p:nvCxnSpPr>
        <p:spPr>
          <a:xfrm>
            <a:off x="4243983" y="1892463"/>
            <a:ext cx="0" cy="41873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27">
            <a:extLst>
              <a:ext uri="{FF2B5EF4-FFF2-40B4-BE49-F238E27FC236}">
                <a16:creationId xmlns:a16="http://schemas.microsoft.com/office/drawing/2014/main" id="{FADB5BCC-C094-43B0-93EA-3F9010164EC9}"/>
              </a:ext>
            </a:extLst>
          </p:cNvPr>
          <p:cNvCxnSpPr>
            <a:cxnSpLocks/>
          </p:cNvCxnSpPr>
          <p:nvPr/>
        </p:nvCxnSpPr>
        <p:spPr>
          <a:xfrm>
            <a:off x="7803852" y="1918913"/>
            <a:ext cx="0" cy="41608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Текст 11">
            <a:extLst>
              <a:ext uri="{FF2B5EF4-FFF2-40B4-BE49-F238E27FC236}">
                <a16:creationId xmlns:a16="http://schemas.microsoft.com/office/drawing/2014/main" id="{6CC0AF60-C7D3-4E1F-A1EA-C9C0177E4938}"/>
              </a:ext>
            </a:extLst>
          </p:cNvPr>
          <p:cNvSpPr txBox="1">
            <a:spLocks/>
          </p:cNvSpPr>
          <p:nvPr/>
        </p:nvSpPr>
        <p:spPr>
          <a:xfrm>
            <a:off x="931393" y="407339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sz="24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MQTT</a:t>
            </a:r>
            <a:endParaRPr lang="en-US" sz="24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E2F77548-F63F-4410-BE03-458A65796653}"/>
              </a:ext>
            </a:extLst>
          </p:cNvPr>
          <p:cNvSpPr txBox="1">
            <a:spLocks/>
          </p:cNvSpPr>
          <p:nvPr/>
        </p:nvSpPr>
        <p:spPr>
          <a:xfrm>
            <a:off x="575087" y="4557121"/>
            <a:ext cx="3708324" cy="1522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Message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Queuing Telemetry Transport</a:t>
            </a:r>
          </a:p>
          <a:p>
            <a:pPr algn="ctr">
              <a:lnSpc>
                <a:spcPct val="50000"/>
              </a:lnSpc>
            </a:pP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경랑의 메시지 프로토콜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브로커를 통해 메시지를 전달하는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발행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/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구독 모델</a:t>
            </a:r>
            <a:endParaRPr lang="en-US" altLang="ko-KR" sz="12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0" name="Текст 11">
            <a:extLst>
              <a:ext uri="{FF2B5EF4-FFF2-40B4-BE49-F238E27FC236}">
                <a16:creationId xmlns:a16="http://schemas.microsoft.com/office/drawing/2014/main" id="{0397A31A-A2F5-4158-AA1B-D333A721C7CB}"/>
              </a:ext>
            </a:extLst>
          </p:cNvPr>
          <p:cNvSpPr txBox="1">
            <a:spLocks/>
          </p:cNvSpPr>
          <p:nvPr/>
        </p:nvSpPr>
        <p:spPr>
          <a:xfrm>
            <a:off x="4514855" y="407339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openHAB2</a:t>
            </a:r>
            <a:endParaRPr lang="en-US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1" name="Текст 11">
            <a:extLst>
              <a:ext uri="{FF2B5EF4-FFF2-40B4-BE49-F238E27FC236}">
                <a16:creationId xmlns:a16="http://schemas.microsoft.com/office/drawing/2014/main" id="{6AEAA3C2-61A6-49AE-8DCA-87E24330AC7E}"/>
              </a:ext>
            </a:extLst>
          </p:cNvPr>
          <p:cNvSpPr txBox="1">
            <a:spLocks/>
          </p:cNvSpPr>
          <p:nvPr/>
        </p:nvSpPr>
        <p:spPr>
          <a:xfrm>
            <a:off x="4284920" y="4557120"/>
            <a:ext cx="3455582" cy="1936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Open Home Automation Bus 2</a:t>
            </a:r>
          </a:p>
          <a:p>
            <a:pPr algn="ctr">
              <a:lnSpc>
                <a:spcPct val="50000"/>
              </a:lnSpc>
            </a:pP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자바 기반 홈 오토메이션 솔루션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여러 표준들과 연동하여 동작 가능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4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엣지에서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동작하며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다운로드한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서비스를 실행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86A8A3C6-3D85-4A9F-824C-CB0A1A86C6AB}"/>
              </a:ext>
            </a:extLst>
          </p:cNvPr>
          <p:cNvSpPr txBox="1">
            <a:spLocks/>
          </p:cNvSpPr>
          <p:nvPr/>
        </p:nvSpPr>
        <p:spPr>
          <a:xfrm>
            <a:off x="7970435" y="407339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Node-Red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867CF668-E2F8-44AF-ABC5-D03792FED1AF}"/>
              </a:ext>
            </a:extLst>
          </p:cNvPr>
          <p:cNvSpPr txBox="1">
            <a:spLocks/>
          </p:cNvSpPr>
          <p:nvPr/>
        </p:nvSpPr>
        <p:spPr>
          <a:xfrm>
            <a:off x="7745414" y="4557121"/>
            <a:ext cx="3584634" cy="1802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endParaRPr lang="en-US" sz="14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endParaRPr lang="en-US" sz="16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Node.js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기반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시각화 응용개발 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endParaRPr lang="en-US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웹 브라우저 상에서 서비스 구성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사용자가 원하는 서비스를 구성</a:t>
            </a:r>
            <a:endParaRPr lang="en-US" sz="12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14" name="Picture 2" descr="MQTT logoì ëí ì´ë¯¸ì§ ê²ìê²°ê³¼">
            <a:extLst>
              <a:ext uri="{FF2B5EF4-FFF2-40B4-BE49-F238E27FC236}">
                <a16:creationId xmlns:a16="http://schemas.microsoft.com/office/drawing/2014/main" id="{A9BDBDBC-58D5-4226-BB1B-61A03ABC8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05" y="2483914"/>
            <a:ext cx="1917161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openhab.org/v2.3/openhab-logo.png">
            <a:extLst>
              <a:ext uri="{FF2B5EF4-FFF2-40B4-BE49-F238E27FC236}">
                <a16:creationId xmlns:a16="http://schemas.microsoft.com/office/drawing/2014/main" id="{DEC8C8BC-F8AC-4DD1-9683-F6667B5A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739" y="2434086"/>
            <a:ext cx="2574814" cy="56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-red.pngì ëí ì´ë¯¸ì§ ê²ìê²°ê³¼">
            <a:extLst>
              <a:ext uri="{FF2B5EF4-FFF2-40B4-BE49-F238E27FC236}">
                <a16:creationId xmlns:a16="http://schemas.microsoft.com/office/drawing/2014/main" id="{DC85262C-3E10-4060-84A3-32703CDD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42" y="1892463"/>
            <a:ext cx="1817695" cy="18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7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IoT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서비스 시나리오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A176B0E9-CF65-4BF3-8150-D592CEA3E3F8}"/>
              </a:ext>
            </a:extLst>
          </p:cNvPr>
          <p:cNvSpPr txBox="1">
            <a:spLocks/>
          </p:cNvSpPr>
          <p:nvPr/>
        </p:nvSpPr>
        <p:spPr>
          <a:xfrm>
            <a:off x="6923167" y="1344157"/>
            <a:ext cx="4602778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제조회사 </a:t>
            </a:r>
            <a:r>
              <a:rPr lang="en-US" altLang="ko-KR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: </a:t>
            </a: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디바이스 등록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제조회사는 제조한 디바이스의 정보를 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플랫폼 상에 등록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디바이스의 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MAC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주소와 게이트웨이의 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MAC 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주소를 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플랫폼의 웹 인터페이스를 통해 등록</a:t>
            </a: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등록된 디바이스는 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플랫폼 상의 디바이스 메타 정보 저장소에 저장함</a:t>
            </a: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82CE065-110C-4CEC-A3EF-C55625AAB612}"/>
              </a:ext>
            </a:extLst>
          </p:cNvPr>
          <p:cNvGrpSpPr/>
          <p:nvPr/>
        </p:nvGrpSpPr>
        <p:grpSpPr>
          <a:xfrm>
            <a:off x="185631" y="1196641"/>
            <a:ext cx="6066811" cy="5035263"/>
            <a:chOff x="185631" y="1196641"/>
            <a:chExt cx="6066811" cy="503526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A627E4D-BB09-4605-8CAD-D1622AAAE02A}"/>
                </a:ext>
              </a:extLst>
            </p:cNvPr>
            <p:cNvSpPr/>
            <p:nvPr/>
          </p:nvSpPr>
          <p:spPr>
            <a:xfrm>
              <a:off x="716856" y="1543393"/>
              <a:ext cx="2934858" cy="13707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40242A9-6C1C-4C84-86C3-9B256A6B1E51}"/>
                </a:ext>
              </a:extLst>
            </p:cNvPr>
            <p:cNvSpPr txBox="1"/>
            <p:nvPr/>
          </p:nvSpPr>
          <p:spPr>
            <a:xfrm>
              <a:off x="185631" y="1196641"/>
              <a:ext cx="134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IoT Platform</a:t>
              </a:r>
              <a:endParaRPr lang="ko-KR" altLang="en-US" sz="1600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25168F-059D-46B9-80CD-3F257DD9E6FC}"/>
                </a:ext>
              </a:extLst>
            </p:cNvPr>
            <p:cNvSpPr/>
            <p:nvPr/>
          </p:nvSpPr>
          <p:spPr>
            <a:xfrm>
              <a:off x="1840414" y="1666464"/>
              <a:ext cx="1591519" cy="447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Interface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DDEEC6C-7F77-4C68-8964-496ACBB7F675}"/>
                </a:ext>
              </a:extLst>
            </p:cNvPr>
            <p:cNvSpPr/>
            <p:nvPr/>
          </p:nvSpPr>
          <p:spPr>
            <a:xfrm>
              <a:off x="716856" y="3316153"/>
              <a:ext cx="2934857" cy="129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4" name="왼쪽 중괄호 113">
              <a:extLst>
                <a:ext uri="{FF2B5EF4-FFF2-40B4-BE49-F238E27FC236}">
                  <a16:creationId xmlns:a16="http://schemas.microsoft.com/office/drawing/2014/main" id="{E76F9B11-A649-4072-A90E-1C4E5E3B4943}"/>
                </a:ext>
              </a:extLst>
            </p:cNvPr>
            <p:cNvSpPr/>
            <p:nvPr/>
          </p:nvSpPr>
          <p:spPr>
            <a:xfrm rot="5400000">
              <a:off x="2505854" y="4152457"/>
              <a:ext cx="247205" cy="2401267"/>
            </a:xfrm>
            <a:prstGeom prst="leftBrace">
              <a:avLst>
                <a:gd name="adj1" fmla="val 22619"/>
                <a:gd name="adj2" fmla="val 50000"/>
              </a:avLst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FF25704-518F-4A05-8202-83E24B57EE75}"/>
                </a:ext>
              </a:extLst>
            </p:cNvPr>
            <p:cNvGrpSpPr/>
            <p:nvPr/>
          </p:nvGrpSpPr>
          <p:grpSpPr>
            <a:xfrm>
              <a:off x="1368065" y="5448767"/>
              <a:ext cx="2514529" cy="781755"/>
              <a:chOff x="3860408" y="7475144"/>
              <a:chExt cx="3225575" cy="1002815"/>
            </a:xfrm>
          </p:grpSpPr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1CAF37CD-EA66-427A-834E-466169376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6047" y="7564789"/>
                <a:ext cx="530756" cy="525048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D00A0450-4DDC-4EF8-ACD0-CBC1569C0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4107" y="7483681"/>
                <a:ext cx="309036" cy="668810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97A5BF-CEE7-40C9-9B48-51A8A3724BC0}"/>
                  </a:ext>
                </a:extLst>
              </p:cNvPr>
              <p:cNvSpPr txBox="1"/>
              <p:nvPr/>
            </p:nvSpPr>
            <p:spPr>
              <a:xfrm>
                <a:off x="3860408" y="8079451"/>
                <a:ext cx="1170195" cy="394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Actuator1</a:t>
                </a:r>
                <a:endParaRPr lang="ko-KR" altLang="en-US" sz="1400" dirty="0"/>
              </a:p>
            </p:txBody>
          </p:sp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AD70B28A-E7E3-4691-A8FB-947BB308C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6407" y="7475144"/>
                <a:ext cx="630932" cy="640142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CE63BD-4938-4552-8930-AFBDEF72771D}"/>
                  </a:ext>
                </a:extLst>
              </p:cNvPr>
              <p:cNvSpPr txBox="1"/>
              <p:nvPr/>
            </p:nvSpPr>
            <p:spPr>
              <a:xfrm>
                <a:off x="4868490" y="8083150"/>
                <a:ext cx="987433" cy="394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Sensor1</a:t>
                </a:r>
                <a:endParaRPr lang="ko-KR" altLang="en-US" sz="14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7472027-4818-46AD-A94A-B60B8FD8CC94}"/>
                  </a:ext>
                </a:extLst>
              </p:cNvPr>
              <p:cNvSpPr txBox="1"/>
              <p:nvPr/>
            </p:nvSpPr>
            <p:spPr>
              <a:xfrm>
                <a:off x="6067706" y="8083149"/>
                <a:ext cx="1018277" cy="39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/>
                  <a:t>SensorN</a:t>
                </a:r>
                <a:endParaRPr lang="ko-KR" altLang="en-US" sz="140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4F39C67-98FB-41A3-8976-8BB5FE2C494C}"/>
                  </a:ext>
                </a:extLst>
              </p:cNvPr>
              <p:cNvSpPr txBox="1"/>
              <p:nvPr/>
            </p:nvSpPr>
            <p:spPr>
              <a:xfrm>
                <a:off x="5757748" y="7633420"/>
                <a:ext cx="434289" cy="43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...</a:t>
                </a:r>
                <a:endParaRPr lang="ko-KR" altLang="en-US" sz="1600"/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25E8CAA-CFCA-4BBA-BA0F-F7349512D84B}"/>
                </a:ext>
              </a:extLst>
            </p:cNvPr>
            <p:cNvSpPr/>
            <p:nvPr/>
          </p:nvSpPr>
          <p:spPr>
            <a:xfrm>
              <a:off x="1620635" y="4821302"/>
              <a:ext cx="2031077" cy="355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</a:t>
              </a:r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DD99CBBB-40AA-45D0-8D41-C735601C093C}"/>
                </a:ext>
              </a:extLst>
            </p:cNvPr>
            <p:cNvCxnSpPr>
              <a:cxnSpLocks/>
            </p:cNvCxnSpPr>
            <p:nvPr/>
          </p:nvCxnSpPr>
          <p:spPr>
            <a:xfrm>
              <a:off x="3431668" y="3773798"/>
              <a:ext cx="2098374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9DF9CCE-9CBE-44FD-94CA-75C992CF2B88}"/>
                </a:ext>
              </a:extLst>
            </p:cNvPr>
            <p:cNvSpPr/>
            <p:nvPr/>
          </p:nvSpPr>
          <p:spPr>
            <a:xfrm>
              <a:off x="3623905" y="1424519"/>
              <a:ext cx="628996" cy="47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F755756-ADA1-4930-969D-B4EE49023E69}"/>
                </a:ext>
              </a:extLst>
            </p:cNvPr>
            <p:cNvGrpSpPr/>
            <p:nvPr/>
          </p:nvGrpSpPr>
          <p:grpSpPr>
            <a:xfrm>
              <a:off x="5227031" y="4745263"/>
              <a:ext cx="847246" cy="1486641"/>
              <a:chOff x="8632339" y="4498117"/>
              <a:chExt cx="916815" cy="1608712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A34E826D-DAAB-4E2E-B14E-AAF185455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33975" y="4498117"/>
                <a:ext cx="915179" cy="1303292"/>
              </a:xfrm>
              <a:prstGeom prst="rect">
                <a:avLst/>
              </a:prstGeom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C158FFD-D4B4-4331-8913-9BF5ECD09C5A}"/>
                  </a:ext>
                </a:extLst>
              </p:cNvPr>
              <p:cNvSpPr txBox="1"/>
              <p:nvPr/>
            </p:nvSpPr>
            <p:spPr>
              <a:xfrm>
                <a:off x="8632339" y="5737497"/>
                <a:ext cx="854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Farmer</a:t>
                </a:r>
                <a:endParaRPr lang="ko-KR" altLang="en-US" sz="1600" dirty="0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7F6968C-4F0F-4B45-AC7E-E1B11D0AA917}"/>
                </a:ext>
              </a:extLst>
            </p:cNvPr>
            <p:cNvSpPr txBox="1"/>
            <p:nvPr/>
          </p:nvSpPr>
          <p:spPr>
            <a:xfrm>
              <a:off x="4917140" y="2381856"/>
              <a:ext cx="133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Manufacturer</a:t>
              </a:r>
              <a:endParaRPr lang="ko-KR" altLang="en-US" sz="1600" dirty="0"/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41A4A05F-4B4D-4C66-B33C-3B87A9D14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4258" y="1270536"/>
              <a:ext cx="975318" cy="1123823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C1659FF-BE3E-48CB-B401-462E980F2138}"/>
                </a:ext>
              </a:extLst>
            </p:cNvPr>
            <p:cNvSpPr txBox="1"/>
            <p:nvPr/>
          </p:nvSpPr>
          <p:spPr>
            <a:xfrm>
              <a:off x="3684831" y="1493508"/>
              <a:ext cx="1383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Registration Device</a:t>
              </a:r>
              <a:endParaRPr lang="ko-KR" altLang="en-US" sz="12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9446D02-B91D-46B3-97BA-9FBBDF26E0A8}"/>
                </a:ext>
              </a:extLst>
            </p:cNvPr>
            <p:cNvSpPr/>
            <p:nvPr/>
          </p:nvSpPr>
          <p:spPr>
            <a:xfrm>
              <a:off x="1840414" y="2337888"/>
              <a:ext cx="1591519" cy="447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Query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8B6774D-EDFB-44E0-B15B-3099FECD0BB8}"/>
                </a:ext>
              </a:extLst>
            </p:cNvPr>
            <p:cNvCxnSpPr>
              <a:cxnSpLocks/>
              <a:stCxn id="112" idx="2"/>
              <a:endCxn id="123" idx="0"/>
            </p:cNvCxnSpPr>
            <p:nvPr/>
          </p:nvCxnSpPr>
          <p:spPr>
            <a:xfrm>
              <a:off x="2636174" y="2113795"/>
              <a:ext cx="0" cy="224093"/>
            </a:xfrm>
            <a:prstGeom prst="line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6251989-AA2B-4856-A732-A8E85FF59938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41" y="2785219"/>
              <a:ext cx="0" cy="683761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00919D04-10C5-44E9-BE04-FB9010A9C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288" y="2785219"/>
              <a:ext cx="0" cy="683761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D89ACEC-2044-4879-829F-C103584125A1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41" y="4614053"/>
              <a:ext cx="0" cy="207248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B3235F9-ABB6-4259-8309-011F35649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288" y="4614053"/>
              <a:ext cx="0" cy="207248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4B7E2CD-5614-4B22-821B-2E8CD1845636}"/>
                </a:ext>
              </a:extLst>
            </p:cNvPr>
            <p:cNvSpPr txBox="1"/>
            <p:nvPr/>
          </p:nvSpPr>
          <p:spPr>
            <a:xfrm>
              <a:off x="185632" y="2977599"/>
              <a:ext cx="134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IoT Gateway</a:t>
              </a:r>
              <a:endParaRPr lang="ko-KR" altLang="en-US" sz="1600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A71730C-8B84-4C86-B7DD-C67E424DF36A}"/>
                </a:ext>
              </a:extLst>
            </p:cNvPr>
            <p:cNvSpPr/>
            <p:nvPr/>
          </p:nvSpPr>
          <p:spPr>
            <a:xfrm>
              <a:off x="1840414" y="3468980"/>
              <a:ext cx="1591519" cy="10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C300BD6D-0A25-4077-9890-88B800B95C96}"/>
                </a:ext>
              </a:extLst>
            </p:cNvPr>
            <p:cNvGrpSpPr/>
            <p:nvPr/>
          </p:nvGrpSpPr>
          <p:grpSpPr>
            <a:xfrm>
              <a:off x="5122675" y="3266299"/>
              <a:ext cx="936519" cy="1010022"/>
              <a:chOff x="8553131" y="6683099"/>
              <a:chExt cx="1013419" cy="1092957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872BF6E-A3E8-49FC-B9EB-03DE2820E169}"/>
                  </a:ext>
                </a:extLst>
              </p:cNvPr>
              <p:cNvSpPr txBox="1"/>
              <p:nvPr/>
            </p:nvSpPr>
            <p:spPr>
              <a:xfrm>
                <a:off x="8553131" y="7406724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Engineer</a:t>
                </a:r>
                <a:endParaRPr lang="ko-KR" altLang="en-US" sz="1600" dirty="0"/>
              </a:p>
            </p:txBody>
          </p:sp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B29EF316-253B-4514-8D89-08D813810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6431" y="6683099"/>
                <a:ext cx="726730" cy="734957"/>
              </a:xfrm>
              <a:prstGeom prst="rect">
                <a:avLst/>
              </a:prstGeom>
            </p:spPr>
          </p:pic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ED22435-FA8D-4207-9A77-D51FAD032DF5}"/>
                </a:ext>
              </a:extLst>
            </p:cNvPr>
            <p:cNvSpPr txBox="1"/>
            <p:nvPr/>
          </p:nvSpPr>
          <p:spPr>
            <a:xfrm>
              <a:off x="4331624" y="5310511"/>
              <a:ext cx="740564" cy="312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D9060E71-390B-4BB8-9B59-44A86BF02D0F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>
              <a:off x="3444835" y="4274610"/>
              <a:ext cx="1783708" cy="1072852"/>
            </a:xfrm>
            <a:prstGeom prst="bentConnector3">
              <a:avLst>
                <a:gd name="adj1" fmla="val 25079"/>
              </a:avLst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A73A2B8-56F9-44F1-A030-98067632F204}"/>
                </a:ext>
              </a:extLst>
            </p:cNvPr>
            <p:cNvCxnSpPr>
              <a:cxnSpLocks/>
              <a:stCxn id="121" idx="1"/>
            </p:cNvCxnSpPr>
            <p:nvPr/>
          </p:nvCxnSpPr>
          <p:spPr>
            <a:xfrm flipH="1">
              <a:off x="3431668" y="1832449"/>
              <a:ext cx="168259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6E0C2C10-2662-4046-B216-E1A25D1AC272}"/>
                </a:ext>
              </a:extLst>
            </p:cNvPr>
            <p:cNvCxnSpPr>
              <a:cxnSpLocks/>
              <a:stCxn id="147" idx="1"/>
            </p:cNvCxnSpPr>
            <p:nvPr/>
          </p:nvCxnSpPr>
          <p:spPr>
            <a:xfrm rot="10800000">
              <a:off x="3444835" y="2024308"/>
              <a:ext cx="1810268" cy="1581585"/>
            </a:xfrm>
            <a:prstGeom prst="bentConnector3">
              <a:avLst>
                <a:gd name="adj1" fmla="val 75609"/>
              </a:avLst>
            </a:prstGeom>
            <a:ln w="63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9EA1DBB-847D-439B-9CD4-5EDDFCC70E7D}"/>
                </a:ext>
              </a:extLst>
            </p:cNvPr>
            <p:cNvSpPr txBox="1"/>
            <p:nvPr/>
          </p:nvSpPr>
          <p:spPr>
            <a:xfrm>
              <a:off x="4043776" y="3784592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Device</a:t>
              </a:r>
            </a:p>
            <a:p>
              <a:pPr algn="r"/>
              <a:r>
                <a:rPr lang="en-US" altLang="ko-KR" sz="1200" dirty="0"/>
                <a:t>Management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5FBCF16-ECA0-4333-A30F-DDBABDE18099}"/>
                </a:ext>
              </a:extLst>
            </p:cNvPr>
            <p:cNvSpPr txBox="1"/>
            <p:nvPr/>
          </p:nvSpPr>
          <p:spPr>
            <a:xfrm>
              <a:off x="2044004" y="3467924"/>
              <a:ext cx="1197239" cy="369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openHAB2</a:t>
              </a:r>
              <a:endParaRPr lang="ko-KR" altLang="en-US" dirty="0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76D1A76D-C867-4270-8795-8B1A81939F82}"/>
                </a:ext>
              </a:extLst>
            </p:cNvPr>
            <p:cNvSpPr/>
            <p:nvPr/>
          </p:nvSpPr>
          <p:spPr>
            <a:xfrm>
              <a:off x="2009603" y="3888336"/>
              <a:ext cx="1252876" cy="1802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Service Script</a:t>
              </a:r>
              <a:endPara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120BA33-5007-4BE0-BF65-941580051979}"/>
                </a:ext>
              </a:extLst>
            </p:cNvPr>
            <p:cNvSpPr/>
            <p:nvPr/>
          </p:nvSpPr>
          <p:spPr>
            <a:xfrm>
              <a:off x="2009603" y="4131831"/>
              <a:ext cx="1252876" cy="356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 Monitoring</a:t>
              </a:r>
              <a:endPara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77B14D6-F702-41AF-B3C0-D13D82175691}"/>
                </a:ext>
              </a:extLst>
            </p:cNvPr>
            <p:cNvSpPr txBox="1"/>
            <p:nvPr/>
          </p:nvSpPr>
          <p:spPr>
            <a:xfrm>
              <a:off x="4042821" y="5061775"/>
              <a:ext cx="1035415" cy="312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Monitoring</a:t>
              </a:r>
              <a:endParaRPr lang="ko-KR" altLang="en-US" sz="1400" dirty="0"/>
            </a:p>
          </p:txBody>
        </p:sp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A5DBA36B-4ADB-41CC-A1F5-460D901BB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5549" y="1832447"/>
              <a:ext cx="482046" cy="626659"/>
            </a:xfrm>
            <a:prstGeom prst="rect">
              <a:avLst/>
            </a:prstGeom>
          </p:spPr>
        </p:pic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42012D7-D28A-4FF8-AC92-A99B4F25D76A}"/>
                </a:ext>
              </a:extLst>
            </p:cNvPr>
            <p:cNvSpPr/>
            <p:nvPr/>
          </p:nvSpPr>
          <p:spPr>
            <a:xfrm>
              <a:off x="716855" y="2362675"/>
              <a:ext cx="10743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 Meta</a:t>
              </a:r>
            </a:p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 Repository</a:t>
              </a:r>
            </a:p>
          </p:txBody>
        </p:sp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FAF7D33D-CBD3-4473-9B36-EF915A5DE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5549" y="3471262"/>
              <a:ext cx="482046" cy="626659"/>
            </a:xfrm>
            <a:prstGeom prst="rect">
              <a:avLst/>
            </a:prstGeom>
          </p:spPr>
        </p:pic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7583253-E7AA-4C30-B3B7-2E9E88FC3BF4}"/>
                </a:ext>
              </a:extLst>
            </p:cNvPr>
            <p:cNvSpPr/>
            <p:nvPr/>
          </p:nvSpPr>
          <p:spPr>
            <a:xfrm>
              <a:off x="716855" y="4001490"/>
              <a:ext cx="10743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</a:t>
              </a:r>
            </a:p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 Repository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5A04673-52CA-4235-A6AF-C1F723432091}"/>
                </a:ext>
              </a:extLst>
            </p:cNvPr>
            <p:cNvSpPr txBox="1"/>
            <p:nvPr/>
          </p:nvSpPr>
          <p:spPr>
            <a:xfrm>
              <a:off x="4099906" y="3049227"/>
              <a:ext cx="930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Registration</a:t>
              </a:r>
            </a:p>
            <a:p>
              <a:pPr algn="r"/>
              <a:r>
                <a:rPr lang="en-US" altLang="ko-KR" sz="1200" dirty="0"/>
                <a:t>Service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94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IoT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서비스 시나리오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A176B0E9-CF65-4BF3-8150-D592CEA3E3F8}"/>
              </a:ext>
            </a:extLst>
          </p:cNvPr>
          <p:cNvSpPr txBox="1">
            <a:spLocks/>
          </p:cNvSpPr>
          <p:nvPr/>
        </p:nvSpPr>
        <p:spPr>
          <a:xfrm>
            <a:off x="6923167" y="1344157"/>
            <a:ext cx="4602778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디바이스 설치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게이트웨이에서는 플랫폼으로 부터 주기적으로 디바이스 메타 정보를 다운로드 받음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디바이스는 플랫폼까지 거치지 않고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게이트웨이 상의 디바이스 정보 저장소로 부터 디바이스가 등록된 디바이스인지 확인</a:t>
            </a: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53AC67D-0D9D-4E71-8F9A-A83AC99C9758}"/>
              </a:ext>
            </a:extLst>
          </p:cNvPr>
          <p:cNvGrpSpPr/>
          <p:nvPr/>
        </p:nvGrpSpPr>
        <p:grpSpPr>
          <a:xfrm>
            <a:off x="185631" y="1196641"/>
            <a:ext cx="6066811" cy="5035263"/>
            <a:chOff x="185631" y="1196641"/>
            <a:chExt cx="6066811" cy="50352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AE8F76E-F237-4FDB-8A55-112E997845E9}"/>
                </a:ext>
              </a:extLst>
            </p:cNvPr>
            <p:cNvSpPr/>
            <p:nvPr/>
          </p:nvSpPr>
          <p:spPr>
            <a:xfrm>
              <a:off x="716856" y="1543393"/>
              <a:ext cx="2934858" cy="13707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087E47-A6A2-4594-8568-DC3C1C8ED071}"/>
                </a:ext>
              </a:extLst>
            </p:cNvPr>
            <p:cNvSpPr txBox="1"/>
            <p:nvPr/>
          </p:nvSpPr>
          <p:spPr>
            <a:xfrm>
              <a:off x="185631" y="1196641"/>
              <a:ext cx="134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IoT Platform</a:t>
              </a:r>
              <a:endParaRPr lang="ko-KR" altLang="en-US" sz="16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0267F37-980C-48C6-884D-EB1A019DCDB7}"/>
                </a:ext>
              </a:extLst>
            </p:cNvPr>
            <p:cNvSpPr/>
            <p:nvPr/>
          </p:nvSpPr>
          <p:spPr>
            <a:xfrm>
              <a:off x="1840414" y="1666464"/>
              <a:ext cx="1591519" cy="447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Interface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2876704-D286-4954-A051-E2C8B922D892}"/>
                </a:ext>
              </a:extLst>
            </p:cNvPr>
            <p:cNvSpPr/>
            <p:nvPr/>
          </p:nvSpPr>
          <p:spPr>
            <a:xfrm>
              <a:off x="716856" y="3316153"/>
              <a:ext cx="2934857" cy="129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왼쪽 중괄호 58">
              <a:extLst>
                <a:ext uri="{FF2B5EF4-FFF2-40B4-BE49-F238E27FC236}">
                  <a16:creationId xmlns:a16="http://schemas.microsoft.com/office/drawing/2014/main" id="{C1A215E7-12C9-493F-951C-29C4A2988ED0}"/>
                </a:ext>
              </a:extLst>
            </p:cNvPr>
            <p:cNvSpPr/>
            <p:nvPr/>
          </p:nvSpPr>
          <p:spPr>
            <a:xfrm rot="5400000">
              <a:off x="2505854" y="4152457"/>
              <a:ext cx="247205" cy="2401267"/>
            </a:xfrm>
            <a:prstGeom prst="leftBrace">
              <a:avLst>
                <a:gd name="adj1" fmla="val 22619"/>
                <a:gd name="adj2" fmla="val 50000"/>
              </a:avLst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7E047BC-D39D-4A43-9256-BA2DDD7D3E12}"/>
                </a:ext>
              </a:extLst>
            </p:cNvPr>
            <p:cNvGrpSpPr/>
            <p:nvPr/>
          </p:nvGrpSpPr>
          <p:grpSpPr>
            <a:xfrm>
              <a:off x="1368065" y="5448767"/>
              <a:ext cx="2514529" cy="781755"/>
              <a:chOff x="3860408" y="7475144"/>
              <a:chExt cx="3225575" cy="1002815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F6648246-C225-4EFF-BAE4-D1771EFA2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76047" y="7564789"/>
                <a:ext cx="530756" cy="525048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A915CCB7-1872-4056-BDBA-DC0AF9307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4107" y="7483681"/>
                <a:ext cx="309036" cy="668810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D2397FC-F264-4000-B8D2-29AA4BB93B50}"/>
                  </a:ext>
                </a:extLst>
              </p:cNvPr>
              <p:cNvSpPr txBox="1"/>
              <p:nvPr/>
            </p:nvSpPr>
            <p:spPr>
              <a:xfrm>
                <a:off x="3860408" y="8079451"/>
                <a:ext cx="1170195" cy="394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Actuator1</a:t>
                </a:r>
                <a:endParaRPr lang="ko-KR" altLang="en-US" sz="1400" dirty="0"/>
              </a:p>
            </p:txBody>
          </p:sp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0508DD6F-F556-48FE-B3E6-4DD795E9E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6407" y="7475144"/>
                <a:ext cx="630932" cy="640142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AB3633A-2882-4905-B9B8-E560E2C5FB98}"/>
                  </a:ext>
                </a:extLst>
              </p:cNvPr>
              <p:cNvSpPr txBox="1"/>
              <p:nvPr/>
            </p:nvSpPr>
            <p:spPr>
              <a:xfrm>
                <a:off x="4868490" y="8083150"/>
                <a:ext cx="987433" cy="394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Sensor1</a:t>
                </a:r>
                <a:endParaRPr lang="ko-KR" altLang="en-US" sz="14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43713C4-0A44-4827-9986-90DA6B44A10D}"/>
                  </a:ext>
                </a:extLst>
              </p:cNvPr>
              <p:cNvSpPr txBox="1"/>
              <p:nvPr/>
            </p:nvSpPr>
            <p:spPr>
              <a:xfrm>
                <a:off x="6067706" y="8083149"/>
                <a:ext cx="1018277" cy="39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/>
                  <a:t>SensorN</a:t>
                </a:r>
                <a:endParaRPr lang="ko-KR" altLang="en-US" sz="140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D65386F-51E1-472D-9A99-68B90DC433FC}"/>
                  </a:ext>
                </a:extLst>
              </p:cNvPr>
              <p:cNvSpPr txBox="1"/>
              <p:nvPr/>
            </p:nvSpPr>
            <p:spPr>
              <a:xfrm>
                <a:off x="5757748" y="7633420"/>
                <a:ext cx="434289" cy="43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...</a:t>
                </a:r>
                <a:endParaRPr lang="ko-KR" altLang="en-US" sz="1600"/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F3D4934-AEE2-4BA4-9A15-EC801F8F534A}"/>
                </a:ext>
              </a:extLst>
            </p:cNvPr>
            <p:cNvSpPr/>
            <p:nvPr/>
          </p:nvSpPr>
          <p:spPr>
            <a:xfrm>
              <a:off x="1620635" y="4821302"/>
              <a:ext cx="2031077" cy="355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</a:t>
              </a:r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4A79D05-84ED-4C23-AA6D-47292F17E658}"/>
                </a:ext>
              </a:extLst>
            </p:cNvPr>
            <p:cNvCxnSpPr>
              <a:cxnSpLocks/>
            </p:cNvCxnSpPr>
            <p:nvPr/>
          </p:nvCxnSpPr>
          <p:spPr>
            <a:xfrm>
              <a:off x="3431668" y="3773798"/>
              <a:ext cx="2098374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6211294-FA41-4CD9-8E3B-00FC16451896}"/>
                </a:ext>
              </a:extLst>
            </p:cNvPr>
            <p:cNvSpPr/>
            <p:nvPr/>
          </p:nvSpPr>
          <p:spPr>
            <a:xfrm>
              <a:off x="3623905" y="1424519"/>
              <a:ext cx="628996" cy="47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70998A-37FB-457F-A755-E9C6C1132BFD}"/>
                </a:ext>
              </a:extLst>
            </p:cNvPr>
            <p:cNvGrpSpPr/>
            <p:nvPr/>
          </p:nvGrpSpPr>
          <p:grpSpPr>
            <a:xfrm>
              <a:off x="5227031" y="4745263"/>
              <a:ext cx="847246" cy="1486641"/>
              <a:chOff x="8632339" y="4498117"/>
              <a:chExt cx="916815" cy="1608712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874F9C0D-7084-4F1C-9C64-F2721410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3975" y="4498117"/>
                <a:ext cx="915179" cy="1303292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2F0102-8E20-4F02-9017-F3DE8741BA73}"/>
                  </a:ext>
                </a:extLst>
              </p:cNvPr>
              <p:cNvSpPr txBox="1"/>
              <p:nvPr/>
            </p:nvSpPr>
            <p:spPr>
              <a:xfrm>
                <a:off x="8632339" y="5737497"/>
                <a:ext cx="854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Farmer</a:t>
                </a:r>
                <a:endParaRPr lang="ko-KR" altLang="en-US" sz="16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313CF3-180D-4C47-9ED6-C097E24CB987}"/>
                </a:ext>
              </a:extLst>
            </p:cNvPr>
            <p:cNvSpPr txBox="1"/>
            <p:nvPr/>
          </p:nvSpPr>
          <p:spPr>
            <a:xfrm>
              <a:off x="4917140" y="2381856"/>
              <a:ext cx="133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Manufacturer</a:t>
              </a:r>
              <a:endParaRPr lang="ko-KR" altLang="en-US" sz="1600" dirty="0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C6F5A39-47F6-4C5A-96C7-D16EE9AD4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4258" y="1270536"/>
              <a:ext cx="975318" cy="112382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6BB0659-7E27-440C-B4A0-8A14A54D07F5}"/>
                </a:ext>
              </a:extLst>
            </p:cNvPr>
            <p:cNvSpPr txBox="1"/>
            <p:nvPr/>
          </p:nvSpPr>
          <p:spPr>
            <a:xfrm>
              <a:off x="3684831" y="1493508"/>
              <a:ext cx="1383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Registration Device</a:t>
              </a:r>
              <a:endParaRPr lang="ko-KR" altLang="en-US" sz="12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A389748-B3D5-4A27-819B-4CF4640CF469}"/>
                </a:ext>
              </a:extLst>
            </p:cNvPr>
            <p:cNvSpPr/>
            <p:nvPr/>
          </p:nvSpPr>
          <p:spPr>
            <a:xfrm>
              <a:off x="1840414" y="2337888"/>
              <a:ext cx="1591519" cy="447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Query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8CE9D53-C203-49AC-AB47-DD4536659CB0}"/>
                </a:ext>
              </a:extLst>
            </p:cNvPr>
            <p:cNvCxnSpPr>
              <a:cxnSpLocks/>
              <a:stCxn id="57" idx="2"/>
              <a:endCxn id="68" idx="0"/>
            </p:cNvCxnSpPr>
            <p:nvPr/>
          </p:nvCxnSpPr>
          <p:spPr>
            <a:xfrm>
              <a:off x="2636174" y="2113795"/>
              <a:ext cx="0" cy="224093"/>
            </a:xfrm>
            <a:prstGeom prst="line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71E205-DF69-4BDC-AEC5-08913316454F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41" y="2785219"/>
              <a:ext cx="0" cy="683761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3C28822-CE68-48D4-B589-565B51ED6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288" y="2785219"/>
              <a:ext cx="0" cy="683761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C10186F-4F4F-41EB-B7F5-0F9B6CD74CC0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41" y="4614053"/>
              <a:ext cx="0" cy="207248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81A36B3-AE57-4BCA-B94A-7141C053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288" y="4614053"/>
              <a:ext cx="0" cy="207248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E7A8A-B92A-433F-B2C9-8650D634652D}"/>
                </a:ext>
              </a:extLst>
            </p:cNvPr>
            <p:cNvSpPr txBox="1"/>
            <p:nvPr/>
          </p:nvSpPr>
          <p:spPr>
            <a:xfrm>
              <a:off x="185632" y="2977599"/>
              <a:ext cx="134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IoT Gateway</a:t>
              </a:r>
              <a:endParaRPr lang="ko-KR" altLang="en-US" sz="16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FA6217C-1630-449D-A964-05E556D4A4B6}"/>
                </a:ext>
              </a:extLst>
            </p:cNvPr>
            <p:cNvSpPr/>
            <p:nvPr/>
          </p:nvSpPr>
          <p:spPr>
            <a:xfrm>
              <a:off x="1840414" y="3468980"/>
              <a:ext cx="1591519" cy="10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B79D289-D3A2-413A-A0B2-AA4FBB553049}"/>
                </a:ext>
              </a:extLst>
            </p:cNvPr>
            <p:cNvGrpSpPr/>
            <p:nvPr/>
          </p:nvGrpSpPr>
          <p:grpSpPr>
            <a:xfrm>
              <a:off x="5122675" y="3266299"/>
              <a:ext cx="936519" cy="1010022"/>
              <a:chOff x="8553131" y="6683099"/>
              <a:chExt cx="1013419" cy="109295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1666F2-03D4-45C0-B7C7-C294FA243731}"/>
                  </a:ext>
                </a:extLst>
              </p:cNvPr>
              <p:cNvSpPr txBox="1"/>
              <p:nvPr/>
            </p:nvSpPr>
            <p:spPr>
              <a:xfrm>
                <a:off x="8553131" y="7406724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Engineer</a:t>
                </a:r>
                <a:endParaRPr lang="ko-KR" altLang="en-US" sz="1600" dirty="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69BF1ED0-036F-49EC-BAD7-01BD23E46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6431" y="6683099"/>
                <a:ext cx="726730" cy="734957"/>
              </a:xfrm>
              <a:prstGeom prst="rect">
                <a:avLst/>
              </a:prstGeom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C873B3-9B64-4799-B9E7-973F99719E5A}"/>
                </a:ext>
              </a:extLst>
            </p:cNvPr>
            <p:cNvSpPr txBox="1"/>
            <p:nvPr/>
          </p:nvSpPr>
          <p:spPr>
            <a:xfrm>
              <a:off x="4331624" y="5310511"/>
              <a:ext cx="740564" cy="312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0D8D765E-B336-4045-8C59-CAAF22A6C03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444835" y="4274610"/>
              <a:ext cx="1783708" cy="1072852"/>
            </a:xfrm>
            <a:prstGeom prst="bentConnector3">
              <a:avLst>
                <a:gd name="adj1" fmla="val 25079"/>
              </a:avLst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9C5E51B-884C-42C9-BEE9-64C1AAF55AE6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3431668" y="1832449"/>
              <a:ext cx="168259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B9C51397-D88C-4CD2-ACF8-E81F62811430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rot="10800000">
              <a:off x="3444835" y="2024308"/>
              <a:ext cx="1810268" cy="1581585"/>
            </a:xfrm>
            <a:prstGeom prst="bentConnector3">
              <a:avLst>
                <a:gd name="adj1" fmla="val 75609"/>
              </a:avLst>
            </a:prstGeom>
            <a:ln w="63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442789-CA1E-490D-A61C-B07ACC0C15DF}"/>
                </a:ext>
              </a:extLst>
            </p:cNvPr>
            <p:cNvSpPr txBox="1"/>
            <p:nvPr/>
          </p:nvSpPr>
          <p:spPr>
            <a:xfrm>
              <a:off x="4043776" y="3784592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Device</a:t>
              </a:r>
            </a:p>
            <a:p>
              <a:pPr algn="r"/>
              <a:r>
                <a:rPr lang="en-US" altLang="ko-KR" sz="1200" dirty="0"/>
                <a:t>Management</a:t>
              </a:r>
              <a:endParaRPr lang="ko-KR" alt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742F4D-52E8-4FAC-8CB0-2A9EFD615082}"/>
                </a:ext>
              </a:extLst>
            </p:cNvPr>
            <p:cNvSpPr txBox="1"/>
            <p:nvPr/>
          </p:nvSpPr>
          <p:spPr>
            <a:xfrm>
              <a:off x="2044004" y="3467924"/>
              <a:ext cx="1197239" cy="369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openHAB2</a:t>
              </a:r>
              <a:endParaRPr lang="ko-KR" altLang="en-US" dirty="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35E146D-A71E-4E7D-8C6E-F0AF8A206EE0}"/>
                </a:ext>
              </a:extLst>
            </p:cNvPr>
            <p:cNvSpPr/>
            <p:nvPr/>
          </p:nvSpPr>
          <p:spPr>
            <a:xfrm>
              <a:off x="2009603" y="3888336"/>
              <a:ext cx="1252876" cy="1802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Service Script</a:t>
              </a:r>
              <a:endPara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67F0E03-9068-45E2-8775-7D35AB56455B}"/>
                </a:ext>
              </a:extLst>
            </p:cNvPr>
            <p:cNvSpPr/>
            <p:nvPr/>
          </p:nvSpPr>
          <p:spPr>
            <a:xfrm>
              <a:off x="2009603" y="4131831"/>
              <a:ext cx="1252876" cy="356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 Monitoring</a:t>
              </a:r>
              <a:endPara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FB4C9F-83C9-4A62-A820-65F5F139EC57}"/>
                </a:ext>
              </a:extLst>
            </p:cNvPr>
            <p:cNvSpPr txBox="1"/>
            <p:nvPr/>
          </p:nvSpPr>
          <p:spPr>
            <a:xfrm>
              <a:off x="4042821" y="5061775"/>
              <a:ext cx="1035415" cy="312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Monitoring</a:t>
              </a:r>
              <a:endParaRPr lang="ko-KR" altLang="en-US" sz="1400" dirty="0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D751E099-EC59-4493-ABC6-F0DE6C183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5549" y="1832447"/>
              <a:ext cx="482046" cy="626659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8823C0D-1398-4CB3-B223-95A0CCE2A31A}"/>
                </a:ext>
              </a:extLst>
            </p:cNvPr>
            <p:cNvSpPr/>
            <p:nvPr/>
          </p:nvSpPr>
          <p:spPr>
            <a:xfrm>
              <a:off x="716855" y="2362675"/>
              <a:ext cx="10743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 Meta</a:t>
              </a:r>
            </a:p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 Repository</a:t>
              </a: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0E92AC9-92B5-4800-8B3D-C0D208A5B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5549" y="3471262"/>
              <a:ext cx="482046" cy="62665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3E0A655-253A-42DB-842A-4BF3F632A5CD}"/>
                </a:ext>
              </a:extLst>
            </p:cNvPr>
            <p:cNvSpPr/>
            <p:nvPr/>
          </p:nvSpPr>
          <p:spPr>
            <a:xfrm>
              <a:off x="716855" y="4001490"/>
              <a:ext cx="10743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</a:t>
              </a:r>
            </a:p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 Repository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879E341-5C7E-4423-8D26-56453111A525}"/>
                </a:ext>
              </a:extLst>
            </p:cNvPr>
            <p:cNvSpPr txBox="1"/>
            <p:nvPr/>
          </p:nvSpPr>
          <p:spPr>
            <a:xfrm>
              <a:off x="4099906" y="3049227"/>
              <a:ext cx="930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Registration</a:t>
              </a:r>
            </a:p>
            <a:p>
              <a:pPr algn="r"/>
              <a:r>
                <a:rPr lang="en-US" altLang="ko-KR" sz="1200" dirty="0"/>
                <a:t>Service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43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A176B0E9-CF65-4BF3-8150-D592CEA3E3F8}"/>
              </a:ext>
            </a:extLst>
          </p:cNvPr>
          <p:cNvSpPr txBox="1">
            <a:spLocks/>
          </p:cNvSpPr>
          <p:nvPr/>
        </p:nvSpPr>
        <p:spPr>
          <a:xfrm>
            <a:off x="6923167" y="1344157"/>
            <a:ext cx="4602778" cy="5015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IoT</a:t>
            </a: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 플랫폼 상에서 서비스 구현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엔지니어는 사용자가 원하는 서비스를 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플랫폼 상의 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Node-Red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를 사용하여 구성</a:t>
            </a: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서비스 다운로드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구성된 서비스는 게이트웨이에 전송하며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8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전송받은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서비스 스크립트를 게이트웨이 상의 </a:t>
            </a:r>
            <a:r>
              <a:rPr lang="en-US" altLang="ko-KR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openHAB2</a:t>
            </a:r>
            <a:r>
              <a:rPr lang="ko-KR" altLang="en-US" sz="18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를 사용하여 구동</a:t>
            </a:r>
            <a:endParaRPr lang="en-US" altLang="ko-KR" sz="18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02" name="Заголовок 1">
            <a:extLst>
              <a:ext uri="{FF2B5EF4-FFF2-40B4-BE49-F238E27FC236}">
                <a16:creationId xmlns:a16="http://schemas.microsoft.com/office/drawing/2014/main" id="{5EAC9424-A24B-4C95-8606-36B9BFAC61EC}"/>
              </a:ext>
            </a:extLst>
          </p:cNvPr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IoT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서비스 시나리오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BD4BBA-3774-4E30-A8D6-53026949DA41}"/>
              </a:ext>
            </a:extLst>
          </p:cNvPr>
          <p:cNvGrpSpPr/>
          <p:nvPr/>
        </p:nvGrpSpPr>
        <p:grpSpPr>
          <a:xfrm>
            <a:off x="185631" y="1196641"/>
            <a:ext cx="6066811" cy="5035263"/>
            <a:chOff x="185631" y="1196641"/>
            <a:chExt cx="6066811" cy="5035263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D4D8A30-68B8-4735-8623-5E1C8D506EAE}"/>
                </a:ext>
              </a:extLst>
            </p:cNvPr>
            <p:cNvSpPr/>
            <p:nvPr/>
          </p:nvSpPr>
          <p:spPr>
            <a:xfrm>
              <a:off x="716856" y="1543393"/>
              <a:ext cx="2934858" cy="13707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F564624-E4AD-4D83-9366-9A1364B2331E}"/>
                </a:ext>
              </a:extLst>
            </p:cNvPr>
            <p:cNvSpPr txBox="1"/>
            <p:nvPr/>
          </p:nvSpPr>
          <p:spPr>
            <a:xfrm>
              <a:off x="185631" y="1196641"/>
              <a:ext cx="134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IoT Platform</a:t>
              </a:r>
              <a:endParaRPr lang="ko-KR" altLang="en-US" sz="16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402FE6A-350B-4703-A48D-FD823FA3000A}"/>
                </a:ext>
              </a:extLst>
            </p:cNvPr>
            <p:cNvSpPr/>
            <p:nvPr/>
          </p:nvSpPr>
          <p:spPr>
            <a:xfrm>
              <a:off x="1840414" y="1666464"/>
              <a:ext cx="1591519" cy="447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Interface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1B4854-B3FE-40A4-93E3-BA68D5D00DC0}"/>
                </a:ext>
              </a:extLst>
            </p:cNvPr>
            <p:cNvSpPr/>
            <p:nvPr/>
          </p:nvSpPr>
          <p:spPr>
            <a:xfrm>
              <a:off x="716856" y="3316153"/>
              <a:ext cx="2934857" cy="129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8" name="왼쪽 중괄호 107">
              <a:extLst>
                <a:ext uri="{FF2B5EF4-FFF2-40B4-BE49-F238E27FC236}">
                  <a16:creationId xmlns:a16="http://schemas.microsoft.com/office/drawing/2014/main" id="{6AD6EA74-04BD-4FC4-956D-065FFF69A33A}"/>
                </a:ext>
              </a:extLst>
            </p:cNvPr>
            <p:cNvSpPr/>
            <p:nvPr/>
          </p:nvSpPr>
          <p:spPr>
            <a:xfrm rot="5400000">
              <a:off x="2505854" y="4152457"/>
              <a:ext cx="247205" cy="2401267"/>
            </a:xfrm>
            <a:prstGeom prst="leftBrace">
              <a:avLst>
                <a:gd name="adj1" fmla="val 22619"/>
                <a:gd name="adj2" fmla="val 50000"/>
              </a:avLst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330D690-6BAB-492D-96CE-28D5ADF620C7}"/>
                </a:ext>
              </a:extLst>
            </p:cNvPr>
            <p:cNvGrpSpPr/>
            <p:nvPr/>
          </p:nvGrpSpPr>
          <p:grpSpPr>
            <a:xfrm>
              <a:off x="1368065" y="5448767"/>
              <a:ext cx="2514529" cy="781755"/>
              <a:chOff x="3860408" y="7475144"/>
              <a:chExt cx="3225575" cy="1002815"/>
            </a:xfrm>
          </p:grpSpPr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53FDA161-2B84-430B-9B77-873EFD2C5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76047" y="7564789"/>
                <a:ext cx="530756" cy="525048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14BFB9BF-308A-4B9C-BFAF-15CF8DD44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4107" y="7483681"/>
                <a:ext cx="309036" cy="66881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899B92-3798-4861-B0B1-D28BC7118605}"/>
                  </a:ext>
                </a:extLst>
              </p:cNvPr>
              <p:cNvSpPr txBox="1"/>
              <p:nvPr/>
            </p:nvSpPr>
            <p:spPr>
              <a:xfrm>
                <a:off x="3860408" y="8079451"/>
                <a:ext cx="1170195" cy="394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Actuator1</a:t>
                </a:r>
                <a:endParaRPr lang="ko-KR" altLang="en-US" sz="1400" dirty="0"/>
              </a:p>
            </p:txBody>
          </p:sp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5017E3D7-31F8-4B8D-8E31-3B2FEA4C9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6407" y="7475144"/>
                <a:ext cx="630932" cy="640142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F3EF183-14BE-4461-814B-569B3C4D2AF5}"/>
                  </a:ext>
                </a:extLst>
              </p:cNvPr>
              <p:cNvSpPr txBox="1"/>
              <p:nvPr/>
            </p:nvSpPr>
            <p:spPr>
              <a:xfrm>
                <a:off x="4868490" y="8083150"/>
                <a:ext cx="987433" cy="394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Sensor1</a:t>
                </a:r>
                <a:endParaRPr lang="ko-KR" altLang="en-US" sz="1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C13FF0-F364-4288-A9FA-E5DAF983EC72}"/>
                  </a:ext>
                </a:extLst>
              </p:cNvPr>
              <p:cNvSpPr txBox="1"/>
              <p:nvPr/>
            </p:nvSpPr>
            <p:spPr>
              <a:xfrm>
                <a:off x="6067706" y="8083149"/>
                <a:ext cx="1018277" cy="39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/>
                  <a:t>SensorN</a:t>
                </a:r>
                <a:endParaRPr lang="ko-KR" altLang="en-US" sz="140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3821C63-6A44-430E-AF44-3BC2738EF213}"/>
                  </a:ext>
                </a:extLst>
              </p:cNvPr>
              <p:cNvSpPr txBox="1"/>
              <p:nvPr/>
            </p:nvSpPr>
            <p:spPr>
              <a:xfrm>
                <a:off x="5757748" y="7633420"/>
                <a:ext cx="434289" cy="43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...</a:t>
                </a:r>
                <a:endParaRPr lang="ko-KR" altLang="en-US" sz="1600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71F80E3-B0D1-41EB-A2DE-AC5BD2616A5F}"/>
                </a:ext>
              </a:extLst>
            </p:cNvPr>
            <p:cNvSpPr/>
            <p:nvPr/>
          </p:nvSpPr>
          <p:spPr>
            <a:xfrm>
              <a:off x="1620635" y="4821302"/>
              <a:ext cx="2031077" cy="355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</a:t>
              </a:r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1E13C05-5BF6-49C3-B126-85D898E5E5BC}"/>
                </a:ext>
              </a:extLst>
            </p:cNvPr>
            <p:cNvCxnSpPr>
              <a:cxnSpLocks/>
            </p:cNvCxnSpPr>
            <p:nvPr/>
          </p:nvCxnSpPr>
          <p:spPr>
            <a:xfrm>
              <a:off x="3431668" y="3773798"/>
              <a:ext cx="2098374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DF0138A-5BA2-4E5C-8C6D-AD475404E034}"/>
                </a:ext>
              </a:extLst>
            </p:cNvPr>
            <p:cNvSpPr/>
            <p:nvPr/>
          </p:nvSpPr>
          <p:spPr>
            <a:xfrm>
              <a:off x="3623905" y="1424519"/>
              <a:ext cx="628996" cy="47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49D3D88-5F78-4273-AACA-EF37B6198C53}"/>
                </a:ext>
              </a:extLst>
            </p:cNvPr>
            <p:cNvGrpSpPr/>
            <p:nvPr/>
          </p:nvGrpSpPr>
          <p:grpSpPr>
            <a:xfrm>
              <a:off x="5227031" y="4745263"/>
              <a:ext cx="847246" cy="1486641"/>
              <a:chOff x="8632339" y="4498117"/>
              <a:chExt cx="916815" cy="1608712"/>
            </a:xfrm>
          </p:grpSpPr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328C22CA-2723-4833-A783-AD8EB1982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3975" y="4498117"/>
                <a:ext cx="915179" cy="1303292"/>
              </a:xfrm>
              <a:prstGeom prst="rect">
                <a:avLst/>
              </a:prstGeom>
            </p:spPr>
          </p:pic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C0139A3-16B3-4132-AB74-44226F2E4607}"/>
                  </a:ext>
                </a:extLst>
              </p:cNvPr>
              <p:cNvSpPr txBox="1"/>
              <p:nvPr/>
            </p:nvSpPr>
            <p:spPr>
              <a:xfrm>
                <a:off x="8632339" y="5737497"/>
                <a:ext cx="854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Farmer</a:t>
                </a:r>
                <a:endParaRPr lang="ko-KR" altLang="en-US" sz="1600" dirty="0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F0D3FF3-AED2-4D25-AC5B-88B6A4C665AF}"/>
                </a:ext>
              </a:extLst>
            </p:cNvPr>
            <p:cNvSpPr txBox="1"/>
            <p:nvPr/>
          </p:nvSpPr>
          <p:spPr>
            <a:xfrm>
              <a:off x="4917140" y="2381856"/>
              <a:ext cx="133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Manufacturer</a:t>
              </a:r>
              <a:endParaRPr lang="ko-KR" altLang="en-US" sz="1600" dirty="0"/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B5664C7-A917-4DE3-8B43-5895B3B2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4258" y="1270536"/>
              <a:ext cx="975318" cy="1123823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528D90-D0D3-4588-82FE-9D9007B82255}"/>
                </a:ext>
              </a:extLst>
            </p:cNvPr>
            <p:cNvSpPr txBox="1"/>
            <p:nvPr/>
          </p:nvSpPr>
          <p:spPr>
            <a:xfrm>
              <a:off x="3684831" y="1493508"/>
              <a:ext cx="1383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Registration Device</a:t>
              </a:r>
              <a:endParaRPr lang="ko-KR" altLang="en-US" sz="12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4EE3C30-6B2A-441A-93B1-4B14EE73911E}"/>
                </a:ext>
              </a:extLst>
            </p:cNvPr>
            <p:cNvSpPr/>
            <p:nvPr/>
          </p:nvSpPr>
          <p:spPr>
            <a:xfrm>
              <a:off x="1840414" y="2337888"/>
              <a:ext cx="1591519" cy="447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Query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754628F-2CD6-406A-BFA9-01DBA5C80399}"/>
                </a:ext>
              </a:extLst>
            </p:cNvPr>
            <p:cNvCxnSpPr>
              <a:cxnSpLocks/>
              <a:stCxn id="106" idx="2"/>
              <a:endCxn id="117" idx="0"/>
            </p:cNvCxnSpPr>
            <p:nvPr/>
          </p:nvCxnSpPr>
          <p:spPr>
            <a:xfrm>
              <a:off x="2636174" y="2113795"/>
              <a:ext cx="0" cy="224093"/>
            </a:xfrm>
            <a:prstGeom prst="line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7C218BED-511E-4B5F-97F6-E6F8771250B0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41" y="2785219"/>
              <a:ext cx="0" cy="683761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7BFA630-5A65-4509-B090-7B2F2E050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288" y="2785219"/>
              <a:ext cx="0" cy="683761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126F2E0C-D5CE-4A06-B593-8BB7DC6AA670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41" y="4614053"/>
              <a:ext cx="0" cy="207248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4C79F64-BF72-4174-B851-D194BF01F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288" y="4614053"/>
              <a:ext cx="0" cy="207248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5C93222-2BE0-44DE-AE45-134E4A1EF60F}"/>
                </a:ext>
              </a:extLst>
            </p:cNvPr>
            <p:cNvSpPr txBox="1"/>
            <p:nvPr/>
          </p:nvSpPr>
          <p:spPr>
            <a:xfrm>
              <a:off x="185632" y="2977599"/>
              <a:ext cx="134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IoT Gateway</a:t>
              </a:r>
              <a:endParaRPr lang="ko-KR" altLang="en-US" sz="1600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052145C-D0B4-4DE4-819C-B787308677A9}"/>
                </a:ext>
              </a:extLst>
            </p:cNvPr>
            <p:cNvSpPr/>
            <p:nvPr/>
          </p:nvSpPr>
          <p:spPr>
            <a:xfrm>
              <a:off x="1840414" y="3468980"/>
              <a:ext cx="1591519" cy="10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3EEC4C6-C1B4-41D1-A082-8B2785131AC7}"/>
                </a:ext>
              </a:extLst>
            </p:cNvPr>
            <p:cNvGrpSpPr/>
            <p:nvPr/>
          </p:nvGrpSpPr>
          <p:grpSpPr>
            <a:xfrm>
              <a:off x="5122675" y="3266299"/>
              <a:ext cx="936519" cy="1010022"/>
              <a:chOff x="8553131" y="6683099"/>
              <a:chExt cx="1013419" cy="1092957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1CE474F-963A-418F-A19E-F712CF9DB1FF}"/>
                  </a:ext>
                </a:extLst>
              </p:cNvPr>
              <p:cNvSpPr txBox="1"/>
              <p:nvPr/>
            </p:nvSpPr>
            <p:spPr>
              <a:xfrm>
                <a:off x="8553131" y="7406724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Engineer</a:t>
                </a:r>
                <a:endParaRPr lang="ko-KR" altLang="en-US" sz="1600" dirty="0"/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8208257A-79E8-411D-A7B8-A72C43ABD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6431" y="6683099"/>
                <a:ext cx="726730" cy="734957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D0A2D49-B58B-4474-B9A1-BDEAC14FC510}"/>
                </a:ext>
              </a:extLst>
            </p:cNvPr>
            <p:cNvSpPr txBox="1"/>
            <p:nvPr/>
          </p:nvSpPr>
          <p:spPr>
            <a:xfrm>
              <a:off x="4331624" y="5310511"/>
              <a:ext cx="740564" cy="312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BEC17881-E0E2-4FFA-B84A-D8B457CC2D45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3444835" y="4274610"/>
              <a:ext cx="1783708" cy="1072852"/>
            </a:xfrm>
            <a:prstGeom prst="bentConnector3">
              <a:avLst>
                <a:gd name="adj1" fmla="val 25079"/>
              </a:avLst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5E46338-25C6-445E-8F89-EDEDDAA0BBC3}"/>
                </a:ext>
              </a:extLst>
            </p:cNvPr>
            <p:cNvCxnSpPr>
              <a:cxnSpLocks/>
              <a:stCxn id="115" idx="1"/>
            </p:cNvCxnSpPr>
            <p:nvPr/>
          </p:nvCxnSpPr>
          <p:spPr>
            <a:xfrm flipH="1">
              <a:off x="3431668" y="1832449"/>
              <a:ext cx="168259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EF0D5ACD-CF06-481D-A1A8-1E92E70898BE}"/>
                </a:ext>
              </a:extLst>
            </p:cNvPr>
            <p:cNvCxnSpPr>
              <a:cxnSpLocks/>
              <a:stCxn id="141" idx="1"/>
            </p:cNvCxnSpPr>
            <p:nvPr/>
          </p:nvCxnSpPr>
          <p:spPr>
            <a:xfrm rot="10800000">
              <a:off x="3444835" y="2024308"/>
              <a:ext cx="1810268" cy="1581585"/>
            </a:xfrm>
            <a:prstGeom prst="bentConnector3">
              <a:avLst>
                <a:gd name="adj1" fmla="val 75609"/>
              </a:avLst>
            </a:prstGeom>
            <a:ln w="63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E4E07B-BC73-44FA-BC33-44E4A383D8E1}"/>
                </a:ext>
              </a:extLst>
            </p:cNvPr>
            <p:cNvSpPr txBox="1"/>
            <p:nvPr/>
          </p:nvSpPr>
          <p:spPr>
            <a:xfrm>
              <a:off x="4043776" y="3784592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Device</a:t>
              </a:r>
            </a:p>
            <a:p>
              <a:pPr algn="r"/>
              <a:r>
                <a:rPr lang="en-US" altLang="ko-KR" sz="1200" dirty="0"/>
                <a:t>Management</a:t>
              </a:r>
              <a:endParaRPr lang="ko-KR" alt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C2ECE99-68CB-4FC0-9E24-6A98F658E084}"/>
                </a:ext>
              </a:extLst>
            </p:cNvPr>
            <p:cNvSpPr txBox="1"/>
            <p:nvPr/>
          </p:nvSpPr>
          <p:spPr>
            <a:xfrm>
              <a:off x="2044004" y="3467924"/>
              <a:ext cx="1197239" cy="369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openHAB2</a:t>
              </a:r>
              <a:endParaRPr lang="ko-KR" altLang="en-US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1A60ECF1-71EE-4DAE-B374-3702BC22EC53}"/>
                </a:ext>
              </a:extLst>
            </p:cNvPr>
            <p:cNvSpPr/>
            <p:nvPr/>
          </p:nvSpPr>
          <p:spPr>
            <a:xfrm>
              <a:off x="2009603" y="3888336"/>
              <a:ext cx="1252876" cy="1802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Service Script</a:t>
              </a:r>
              <a:endPara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260AB419-B78D-44AC-B49C-708954ED2470}"/>
                </a:ext>
              </a:extLst>
            </p:cNvPr>
            <p:cNvSpPr/>
            <p:nvPr/>
          </p:nvSpPr>
          <p:spPr>
            <a:xfrm>
              <a:off x="2009603" y="4131831"/>
              <a:ext cx="1252876" cy="356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 Monitoring</a:t>
              </a:r>
              <a:endPara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D1BE8DC-C4DA-47F8-AA25-DAB57335A15C}"/>
                </a:ext>
              </a:extLst>
            </p:cNvPr>
            <p:cNvSpPr txBox="1"/>
            <p:nvPr/>
          </p:nvSpPr>
          <p:spPr>
            <a:xfrm>
              <a:off x="4042821" y="5061775"/>
              <a:ext cx="1035415" cy="312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Monitoring</a:t>
              </a:r>
              <a:endParaRPr lang="ko-KR" altLang="en-US" sz="1400" dirty="0"/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643A0BAE-6A29-4CBA-95C1-CEDC959DA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5549" y="1832447"/>
              <a:ext cx="482046" cy="626659"/>
            </a:xfrm>
            <a:prstGeom prst="rect">
              <a:avLst/>
            </a:prstGeom>
          </p:spPr>
        </p:pic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1969157-DE9B-4876-8BC9-195D78AB7386}"/>
                </a:ext>
              </a:extLst>
            </p:cNvPr>
            <p:cNvSpPr/>
            <p:nvPr/>
          </p:nvSpPr>
          <p:spPr>
            <a:xfrm>
              <a:off x="716855" y="2362675"/>
              <a:ext cx="10743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 Meta</a:t>
              </a:r>
            </a:p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 Repository</a:t>
              </a: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BF5D1B0F-B450-4E4A-92D2-EFE4B0DBC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5549" y="3471262"/>
              <a:ext cx="482046" cy="626659"/>
            </a:xfrm>
            <a:prstGeom prst="rect">
              <a:avLst/>
            </a:prstGeom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6D14115-CAF9-4DCA-BACA-5B1A395E4BA2}"/>
                </a:ext>
              </a:extLst>
            </p:cNvPr>
            <p:cNvSpPr/>
            <p:nvPr/>
          </p:nvSpPr>
          <p:spPr>
            <a:xfrm>
              <a:off x="716855" y="4001490"/>
              <a:ext cx="10743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</a:t>
              </a:r>
            </a:p>
            <a:p>
              <a:pPr algn="ctr"/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 Repository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73E1A6D-8BE7-4D17-859B-0CB54A9B2792}"/>
                </a:ext>
              </a:extLst>
            </p:cNvPr>
            <p:cNvSpPr txBox="1"/>
            <p:nvPr/>
          </p:nvSpPr>
          <p:spPr>
            <a:xfrm>
              <a:off x="4099906" y="3049227"/>
              <a:ext cx="930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Registration</a:t>
              </a:r>
            </a:p>
            <a:p>
              <a:pPr algn="r"/>
              <a:r>
                <a:rPr lang="en-US" altLang="ko-KR" sz="1200" dirty="0"/>
                <a:t>Service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862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384525" y="364864"/>
            <a:ext cx="7928809" cy="6493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3.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 SemiBold" panose="02000000000000000000" pitchFamily="2" charset="0"/>
              </a:rPr>
              <a:t>전체 구성도</a:t>
            </a:r>
            <a:endParaRPr lang="ru-RU" sz="2800" b="1" spc="10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015" y="772253"/>
            <a:ext cx="5269831" cy="29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_________________________________________________________</a:t>
            </a: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50531" y="671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A176B0E9-CF65-4BF3-8150-D592CEA3E3F8}"/>
              </a:ext>
            </a:extLst>
          </p:cNvPr>
          <p:cNvSpPr txBox="1">
            <a:spLocks/>
          </p:cNvSpPr>
          <p:nvPr/>
        </p:nvSpPr>
        <p:spPr>
          <a:xfrm>
            <a:off x="5389093" y="1344156"/>
            <a:ext cx="5698007" cy="5361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플랫폼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 정보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저장 관리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실시간 데이터 저장관리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서비스 구성 및 제공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IoT </a:t>
            </a: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게이트웨이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 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&amp; IoT 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플랫폼 간 주기적 통신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디바이스 정보 저장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모니터링 및 제어 서비스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구성 된 서비스 다운로드 및 실행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dirty="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Poppins" panose="02000000000000000000" pitchFamily="2" charset="0"/>
              </a:rPr>
              <a:t>디바이스</a:t>
            </a:r>
            <a:endParaRPr lang="en-US" altLang="ko-KR" sz="1800" b="1" kern="0" dirty="0">
              <a:solidFill>
                <a:schemeClr val="bg2">
                  <a:lumMod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센서</a:t>
            </a:r>
            <a:r>
              <a:rPr lang="en-US" altLang="ko-KR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400" kern="0" dirty="0" err="1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액츄에이터를</a:t>
            </a: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 연결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  <a:p>
            <a:pPr marL="971550" lvl="1" indent="-285750">
              <a:lnSpc>
                <a:spcPct val="100000"/>
              </a:lnSpc>
            </a:pPr>
            <a:r>
              <a:rPr lang="ko-KR" altLang="en-US" sz="1400" kern="0" dirty="0">
                <a:solidFill>
                  <a:schemeClr val="bg2">
                    <a:lumMod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Poppins" panose="02000000000000000000" pitchFamily="2" charset="0"/>
              </a:rPr>
              <a:t>수집된 데이터 전달</a:t>
            </a:r>
            <a:endParaRPr lang="en-US" altLang="ko-KR" sz="1400" kern="0" dirty="0">
              <a:solidFill>
                <a:schemeClr val="bg2">
                  <a:lumMod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ADDA6-3848-4A6D-BBD2-AFC0F2BA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1" y="1154793"/>
            <a:ext cx="4812782" cy="56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3726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14195</TotalTime>
  <Words>1182</Words>
  <Application>Microsoft Office PowerPoint</Application>
  <PresentationFormat>와이드스크린</PresentationFormat>
  <Paragraphs>346</Paragraphs>
  <Slides>22</Slides>
  <Notes>13</Notes>
  <HiddenSlides>2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9" baseType="lpstr">
      <vt:lpstr>Adobe Caslon Pro</vt:lpstr>
      <vt:lpstr>FontAwesome</vt:lpstr>
      <vt:lpstr>Lato</vt:lpstr>
      <vt:lpstr>Linux Libertine</vt:lpstr>
      <vt:lpstr>Nixie</vt:lpstr>
      <vt:lpstr>Pe-icon-7-stroke</vt:lpstr>
      <vt:lpstr>Poppins</vt:lpstr>
      <vt:lpstr>Poppins SemiBold</vt:lpstr>
      <vt:lpstr>Rix고딕 B</vt:lpstr>
      <vt:lpstr>Rix고딕 M</vt:lpstr>
      <vt:lpstr>나눔스퀘어 Bold</vt:lpstr>
      <vt:lpstr>맑은 고딕</vt:lpstr>
      <vt:lpstr>Arial</vt:lpstr>
      <vt:lpstr>Calibri</vt:lpstr>
      <vt:lpstr>Calibri Light</vt:lpstr>
      <vt:lpstr>Wingdings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Lee HanBeom</cp:lastModifiedBy>
  <cp:revision>678</cp:revision>
  <dcterms:created xsi:type="dcterms:W3CDTF">2016-05-17T07:43:39Z</dcterms:created>
  <dcterms:modified xsi:type="dcterms:W3CDTF">2018-11-12T05:36:39Z</dcterms:modified>
</cp:coreProperties>
</file>