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0" r:id="rId5"/>
    <p:sldId id="267" r:id="rId6"/>
    <p:sldId id="264" r:id="rId7"/>
    <p:sldId id="263" r:id="rId8"/>
    <p:sldId id="268" r:id="rId9"/>
    <p:sldId id="271" r:id="rId10"/>
    <p:sldId id="272" r:id="rId11"/>
    <p:sldId id="269" r:id="rId12"/>
    <p:sldId id="25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A29E"/>
    <a:srgbClr val="00BAED"/>
    <a:srgbClr val="007680"/>
    <a:srgbClr val="A6C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4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E7124C2-FD23-4B43-8C93-D54484BC82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073" y="1274728"/>
            <a:ext cx="4623853" cy="36330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77B5C74-7800-4FBD-A441-73601824D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7586F9-C590-4A93-B43F-21815772B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E0C1F-F22D-4F8E-91D4-7CFB1021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F0882C-62BA-472C-AFC6-074879323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3F7F46-998F-48D1-AFF9-B5D55EB7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49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F87C25-15D5-4F9C-A63C-E9E76231E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A4BA-65E0-489A-BDF8-02D3D31C7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D6EA5-1AF0-4F59-BC18-CCADD1A9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C8B8F1-2DE8-460A-BB58-432BAF20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636065-540B-4389-A7CC-0B5746B08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66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FF86EA-0A12-4C15-87A0-B769AA2AE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AA7006-A30E-4415-A82B-A416B5A6A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BC74FF-F22A-45E5-8C87-B96725B2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9CFC6D-9404-4AB1-A053-D486E60AF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7C404-E633-4405-8A11-0488A3F7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40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74704-933A-4CAE-B001-9AE9C81F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5774"/>
          </a:xfrm>
        </p:spPr>
        <p:txBody>
          <a:bodyPr/>
          <a:lstStyle>
            <a:lvl1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69EE29-BC13-4059-AD3C-D20EAED8B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400"/>
            <a:ext cx="10515600" cy="4627563"/>
          </a:xfrm>
        </p:spPr>
        <p:txBody>
          <a:bodyPr/>
          <a:lstStyle>
            <a:lvl1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1pPr>
            <a:lvl2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2pPr>
            <a:lvl3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3pPr>
            <a:lvl4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4pPr>
            <a:lvl5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4A6C5-C8EB-444A-B831-B7AB9283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607AD-CAB4-4076-9A54-379EA75D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95687-1A38-44F1-8361-819D0E53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E11A371-9800-4B51-A03A-86B3275F0674}"/>
              </a:ext>
            </a:extLst>
          </p:cNvPr>
          <p:cNvGrpSpPr/>
          <p:nvPr userDrawn="1"/>
        </p:nvGrpSpPr>
        <p:grpSpPr>
          <a:xfrm>
            <a:off x="838200" y="1255486"/>
            <a:ext cx="5905500" cy="125414"/>
            <a:chOff x="2971799" y="188686"/>
            <a:chExt cx="5834745" cy="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A111FC8-B866-46A7-A2DE-AAD9CEF876C0}"/>
                </a:ext>
              </a:extLst>
            </p:cNvPr>
            <p:cNvCxnSpPr/>
            <p:nvPr userDrawn="1"/>
          </p:nvCxnSpPr>
          <p:spPr>
            <a:xfrm>
              <a:off x="4916714" y="188686"/>
              <a:ext cx="1944915" cy="0"/>
            </a:xfrm>
            <a:prstGeom prst="line">
              <a:avLst/>
            </a:prstGeom>
            <a:ln w="28575">
              <a:solidFill>
                <a:srgbClr val="0076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D731C3F-F201-4ADA-8A36-D7A02652E7A8}"/>
                </a:ext>
              </a:extLst>
            </p:cNvPr>
            <p:cNvCxnSpPr/>
            <p:nvPr userDrawn="1"/>
          </p:nvCxnSpPr>
          <p:spPr>
            <a:xfrm>
              <a:off x="2971799" y="188686"/>
              <a:ext cx="1944915" cy="0"/>
            </a:xfrm>
            <a:prstGeom prst="line">
              <a:avLst/>
            </a:prstGeom>
            <a:ln w="28575">
              <a:solidFill>
                <a:srgbClr val="A6CE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98A4DD0-2B36-4627-BF23-A525258513D3}"/>
                </a:ext>
              </a:extLst>
            </p:cNvPr>
            <p:cNvCxnSpPr/>
            <p:nvPr userDrawn="1"/>
          </p:nvCxnSpPr>
          <p:spPr>
            <a:xfrm>
              <a:off x="6861629" y="188686"/>
              <a:ext cx="1944915" cy="0"/>
            </a:xfrm>
            <a:prstGeom prst="line">
              <a:avLst/>
            </a:prstGeom>
            <a:ln w="28575">
              <a:solidFill>
                <a:srgbClr val="00BA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789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0DBC8-15D7-4332-B1BD-2DDCF5BF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ABE930-32EA-47EB-9354-F5E9A5168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F63B12-1013-4E79-9334-F5E55C9F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E6ED76-1A04-4C0E-91F7-9A353853A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9626E3-3153-4F1E-93BA-84B98D07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98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5AB9-6F1A-4730-979E-6DCAE443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3B6206-5C30-45C9-9078-0E75E6AED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1pPr>
            <a:lvl2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2pPr>
            <a:lvl3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3pPr>
            <a:lvl4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4pPr>
            <a:lvl5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B0437A-6BDA-43F8-95A9-0B7A474ED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1pPr>
            <a:lvl2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2pPr>
            <a:lvl3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3pPr>
            <a:lvl4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4pPr>
            <a:lvl5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5F4F37-791B-4F1E-A0F4-4AD82B3F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C57A11-1161-49CF-911F-01266BCA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7AC0C-52EB-4B2D-B110-88939322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62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44EDE-7610-471F-9040-4CE4AEE3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3BD5C8-BE07-4D0D-B110-0D15A405E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3FC9F1-276D-495B-A7D9-AACBD1AA4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97460D-49D0-40C9-8765-63A7BEC44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73E069-4ED3-4927-BF1A-27D7B9B57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41D4A0-D33F-4584-9EC4-A3111CA4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E0A760-18B6-4FF4-82FF-DB61498F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9C7A1F-AE18-425D-BA29-4E0D77FE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19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5ADAF-56E5-4B75-9691-90A881FCF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EA9BAE-7467-4D2F-A853-7FE8C188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2E082F-4B88-494D-B9B1-461167EB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5E4E78-86C5-4F6E-8644-5C5568AD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37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492C20-6A66-435C-9D88-8C85801C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C600E7-B86C-4A6A-A8E0-AEA9605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19D5D6-2B76-4368-A8B0-B1D1F806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06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457F9-2018-4C9C-B31B-CF186BBF1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910E02-C81D-48EC-A9E6-E846A7CB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53FD17-D488-4CF1-8AE1-4C5ED62A7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7BC3D-B1DB-4904-8DF1-495ADF2E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ACA054-6EA5-4B22-89E8-5EA02EA07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822D36-CC39-4FC4-8DA2-A235FC7D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34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C9EB3-DB75-48A8-944F-8662863D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F21879-37E2-4A99-AB2B-339D0C12E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090B55-F2E8-41E7-8A58-0D198022C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B3B3F1-FBBC-43EF-9C87-7BF087F39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475287-DA2D-4990-9DDB-2755434BC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9B8FA0-4360-4E2D-9514-770996CB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5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5927C6-D212-48A8-AAAF-80FC0C9E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6D468F-0856-446A-BDC0-256FCA002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6B2068-3D87-4676-91B1-A60F946D6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456FE-E8BF-408B-9E4C-C5E0E550AD0F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E34928-DA3C-4790-8D5B-71362C1E9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0DFC91-CB16-4358-AE99-136C77626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91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BF03A-3BC1-4A0F-953F-A7FFB4B6E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515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CAPSTONE DESINE 1</a:t>
            </a:r>
            <a:br>
              <a:rPr lang="en-US" altLang="ko-KR" sz="5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</a:br>
            <a:r>
              <a:rPr lang="ko-KR" altLang="en-US" sz="48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논문계획서 발표</a:t>
            </a:r>
            <a:endParaRPr lang="ko-KR" altLang="en-US" sz="6600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F2CB89-FA7D-4073-A547-490EB7935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8000" y="4907756"/>
            <a:ext cx="3425372" cy="1536587"/>
          </a:xfrm>
        </p:spPr>
        <p:txBody>
          <a:bodyPr>
            <a:normAutofit/>
          </a:bodyPr>
          <a:lstStyle/>
          <a:p>
            <a:endParaRPr lang="en-US" altLang="ko-KR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  <a:p>
            <a:r>
              <a:rPr lang="en-US" altLang="ko-KR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20144665 </a:t>
            </a:r>
            <a:r>
              <a:rPr lang="ko-KR" altLang="en-US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김상현</a:t>
            </a:r>
          </a:p>
          <a:p>
            <a:r>
              <a:rPr lang="en-US" altLang="ko-KR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20144638 </a:t>
            </a:r>
            <a:r>
              <a:rPr lang="ko-KR" altLang="en-US" dirty="0" err="1">
                <a:latin typeface="양재붓꽃체L" panose="02020603020101020101" pitchFamily="18" charset="-127"/>
                <a:ea typeface="양재붓꽃체L" panose="02020603020101020101" pitchFamily="18" charset="-127"/>
              </a:rPr>
              <a:t>이한범</a:t>
            </a:r>
            <a:endParaRPr lang="en-US" altLang="ko-KR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0085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F888A-C3AA-4155-A25E-74EBBC18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기대효과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8C45B42-C3AB-4144-BA3F-A78A32395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400"/>
            <a:ext cx="10515600" cy="46275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dirty="0"/>
              <a:t>기술적인 측면</a:t>
            </a:r>
            <a:endParaRPr lang="en-US" altLang="ko-KR" sz="2400" dirty="0"/>
          </a:p>
          <a:p>
            <a:endParaRPr lang="en-US" altLang="ko-KR" sz="2400" dirty="0"/>
          </a:p>
          <a:p>
            <a:pPr marL="457200" indent="-457200">
              <a:buAutoNum type="arabicParenR"/>
            </a:pPr>
            <a:r>
              <a:rPr lang="ko-KR" altLang="en-US" sz="2400" dirty="0"/>
              <a:t>현재 가지고있는 데이터를 통해 원하고자 하는 결과물을 위하여 수행해야하는 절차를 배울 수 있음</a:t>
            </a:r>
            <a:endParaRPr lang="en-US" altLang="ko-KR" sz="2400" dirty="0"/>
          </a:p>
          <a:p>
            <a:pPr marL="457200" indent="-457200">
              <a:buAutoNum type="arabicParenR"/>
            </a:pPr>
            <a:endParaRPr lang="en-US" altLang="ko-KR" sz="2400" dirty="0"/>
          </a:p>
          <a:p>
            <a:pPr marL="457200" indent="-457200">
              <a:buAutoNum type="arabicParenR"/>
            </a:pPr>
            <a:r>
              <a:rPr lang="ko-KR" altLang="en-US" sz="2400" dirty="0" err="1"/>
              <a:t>딥러닝의</a:t>
            </a:r>
            <a:r>
              <a:rPr lang="ko-KR" altLang="en-US" sz="2400" dirty="0"/>
              <a:t> 관점에서 얻어낼 결과와 데이터에 따라 어떤 모델을 사용하고</a:t>
            </a:r>
            <a:r>
              <a:rPr lang="en-US" altLang="ko-KR" sz="2400" dirty="0"/>
              <a:t>, </a:t>
            </a:r>
            <a:r>
              <a:rPr lang="ko-KR" altLang="en-US" sz="2400" dirty="0"/>
              <a:t>어떤 차원의 형태를 구성할 것인지 학습</a:t>
            </a:r>
            <a:endParaRPr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802009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F888A-C3AA-4155-A25E-74EBBC18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기대효과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8C45B42-C3AB-4144-BA3F-A78A32395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400"/>
            <a:ext cx="10515600" cy="46275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dirty="0"/>
              <a:t>경제적인 측면</a:t>
            </a:r>
            <a:endParaRPr lang="en-US" altLang="ko-KR" sz="2400" dirty="0"/>
          </a:p>
          <a:p>
            <a:endParaRPr lang="en-US" altLang="ko-KR" sz="2400" dirty="0"/>
          </a:p>
          <a:p>
            <a:pPr marL="457200" indent="-457200">
              <a:buAutoNum type="arabicParenR"/>
            </a:pPr>
            <a:r>
              <a:rPr lang="en-US" altLang="ko-KR" sz="2400" dirty="0"/>
              <a:t>24</a:t>
            </a:r>
            <a:r>
              <a:rPr lang="ko-KR" altLang="en-US" sz="2400" dirty="0"/>
              <a:t>시간 계속 의사가 환자의 혈당을 모니터링 하는 것이 아닌 학습 된 모델을 사용함으로써 인적 자원의 소모를 줄임</a:t>
            </a:r>
            <a:endParaRPr lang="en-US" altLang="ko-KR" sz="2400" dirty="0"/>
          </a:p>
          <a:p>
            <a:pPr marL="457200" indent="-457200">
              <a:buAutoNum type="arabicParenR"/>
            </a:pP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ko-KR" altLang="en-US" sz="2400" dirty="0"/>
              <a:t>널리 알려져 있는 탄수화물</a:t>
            </a:r>
            <a:r>
              <a:rPr lang="en-US" altLang="ko-KR" sz="2400" dirty="0"/>
              <a:t>, </a:t>
            </a:r>
            <a:r>
              <a:rPr lang="ko-KR" altLang="en-US" sz="2400" dirty="0"/>
              <a:t>인슐린 정보 뿐 아니라 혈당치에 영향을 줄 수 있는 기타 변수들 중 어떠한 변수가 관련성이 높은지에 대한 결과물을 도출</a:t>
            </a:r>
          </a:p>
        </p:txBody>
      </p:sp>
    </p:spTree>
    <p:extLst>
      <p:ext uri="{BB962C8B-B14F-4D97-AF65-F5344CB8AC3E}">
        <p14:creationId xmlns:p14="http://schemas.microsoft.com/office/powerpoint/2010/main" val="4059192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1CF3B12-2ACA-49D3-8F13-30E58F05C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073" y="1274728"/>
            <a:ext cx="4623853" cy="363302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F5D420CA-DB6A-402C-9CA7-203E9D6458A1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Q &amp; A</a:t>
            </a:r>
            <a:endParaRPr lang="ko-KR" altLang="en-US" sz="6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847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9F620-11A9-462C-A547-2196F72B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969AC-BA8C-44E6-B1FC-1A6295DAB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논문 제목 </a:t>
            </a:r>
            <a:r>
              <a:rPr lang="en-US" altLang="ko-KR" dirty="0"/>
              <a:t>(</a:t>
            </a:r>
            <a:r>
              <a:rPr lang="ko-KR" altLang="en-US" dirty="0"/>
              <a:t>가제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연구 동기</a:t>
            </a:r>
            <a:r>
              <a:rPr lang="en-US" altLang="ko-KR" dirty="0"/>
              <a:t>, </a:t>
            </a:r>
            <a:r>
              <a:rPr lang="ko-KR" altLang="en-US" dirty="0"/>
              <a:t>목적 및 필요성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연구 범위 및 해결방안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기대효과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en-US" altLang="ko-KR" sz="2400" dirty="0"/>
              <a:t>1) </a:t>
            </a:r>
            <a:r>
              <a:rPr lang="ko-KR" altLang="en-US" sz="2400" dirty="0"/>
              <a:t>기술적 측면</a:t>
            </a:r>
            <a:br>
              <a:rPr lang="en-US" altLang="ko-KR" sz="2400" dirty="0"/>
            </a:br>
            <a:r>
              <a:rPr lang="en-US" altLang="ko-KR" sz="2400" dirty="0"/>
              <a:t>  2) </a:t>
            </a:r>
            <a:r>
              <a:rPr lang="ko-KR" altLang="en-US" sz="2400" dirty="0"/>
              <a:t>경제적 측면</a:t>
            </a:r>
            <a:endParaRPr lang="en-US" altLang="ko-KR" sz="24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018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F888A-C3AA-4155-A25E-74EBBC18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제목 </a:t>
            </a:r>
            <a:r>
              <a:rPr lang="en-US" altLang="ko-KR" sz="4000" dirty="0"/>
              <a:t>(</a:t>
            </a:r>
            <a:r>
              <a:rPr lang="ko-KR" altLang="en-US" sz="4000" dirty="0"/>
              <a:t>가제</a:t>
            </a:r>
            <a:r>
              <a:rPr lang="en-US" altLang="ko-KR" sz="4000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8C45B42-C3AB-4144-BA3F-A78A32395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400"/>
            <a:ext cx="10515600" cy="4627563"/>
          </a:xfrm>
        </p:spPr>
        <p:txBody>
          <a:bodyPr>
            <a:normAutofit/>
          </a:bodyPr>
          <a:lstStyle/>
          <a:p>
            <a:r>
              <a:rPr lang="ko-KR" altLang="en-US" dirty="0"/>
              <a:t>연속 혈당 데이터와 환자의 변수 분석을 통한 인슐린 투여 예측모델</a:t>
            </a:r>
            <a:r>
              <a:rPr lang="en-US" altLang="ko-KR" dirty="0"/>
              <a:t> </a:t>
            </a:r>
            <a:r>
              <a:rPr lang="ko-KR" altLang="en-US" dirty="0"/>
              <a:t>설계</a:t>
            </a:r>
            <a:endParaRPr lang="en-US" altLang="ko-KR" dirty="0"/>
          </a:p>
          <a:p>
            <a:endParaRPr lang="en-US" altLang="ko-KR" sz="2400" dirty="0"/>
          </a:p>
          <a:p>
            <a:r>
              <a:rPr lang="en-US" altLang="ko-KR" sz="2400" dirty="0"/>
              <a:t>Keyword : </a:t>
            </a:r>
            <a:r>
              <a:rPr lang="ko-KR" altLang="en-US" sz="2400" dirty="0"/>
              <a:t>연속 혈당 데이터</a:t>
            </a:r>
            <a:r>
              <a:rPr lang="en-US" altLang="ko-KR" sz="2400" dirty="0"/>
              <a:t>(CGM), </a:t>
            </a:r>
            <a:r>
              <a:rPr lang="ko-KR" altLang="en-US" sz="2400" dirty="0"/>
              <a:t>제 </a:t>
            </a:r>
            <a:r>
              <a:rPr lang="en-US" altLang="ko-KR" sz="2400" dirty="0"/>
              <a:t>1</a:t>
            </a:r>
            <a:r>
              <a:rPr lang="ko-KR" altLang="en-US" sz="2400" dirty="0"/>
              <a:t>형 당뇨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딥러닝</a:t>
            </a:r>
            <a:r>
              <a:rPr lang="en-US" altLang="ko-KR" sz="2400" dirty="0"/>
              <a:t>, </a:t>
            </a:r>
            <a:br>
              <a:rPr lang="en-US" altLang="ko-KR" sz="2400" dirty="0"/>
            </a:br>
            <a:r>
              <a:rPr lang="en-US" altLang="ko-KR" sz="2400" dirty="0"/>
              <a:t>		</a:t>
            </a:r>
            <a:r>
              <a:rPr lang="ko-KR" altLang="en-US" sz="2400" dirty="0"/>
              <a:t>당화혈색소</a:t>
            </a:r>
            <a:r>
              <a:rPr lang="en-US" altLang="ko-KR" sz="2400" dirty="0"/>
              <a:t>(HbA1c), DM duration</a:t>
            </a:r>
          </a:p>
        </p:txBody>
      </p:sp>
    </p:spTree>
    <p:extLst>
      <p:ext uri="{BB962C8B-B14F-4D97-AF65-F5344CB8AC3E}">
        <p14:creationId xmlns:p14="http://schemas.microsoft.com/office/powerpoint/2010/main" val="277884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F888A-C3AA-4155-A25E-74EBBC18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동기</a:t>
            </a:r>
            <a:r>
              <a:rPr lang="en-US" altLang="ko-KR" dirty="0"/>
              <a:t>, </a:t>
            </a:r>
            <a:r>
              <a:rPr lang="ko-KR" altLang="en-US" dirty="0"/>
              <a:t>목적 및 필요성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520014B-7B2D-4EC6-B71D-F4A52F2C0F23}"/>
              </a:ext>
            </a:extLst>
          </p:cNvPr>
          <p:cNvGrpSpPr/>
          <p:nvPr/>
        </p:nvGrpSpPr>
        <p:grpSpPr>
          <a:xfrm>
            <a:off x="2217615" y="1380900"/>
            <a:ext cx="7756770" cy="3092688"/>
            <a:chOff x="1326661" y="1971346"/>
            <a:chExt cx="9869253" cy="393495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F9314B0-5D48-49F3-B813-E677656F6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6661" y="1971346"/>
              <a:ext cx="3753339" cy="393495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5306AE-D979-465F-9CDD-E44BAF61142A}"/>
                </a:ext>
              </a:extLst>
            </p:cNvPr>
            <p:cNvSpPr txBox="1"/>
            <p:nvPr/>
          </p:nvSpPr>
          <p:spPr>
            <a:xfrm>
              <a:off x="5606271" y="3429000"/>
              <a:ext cx="620683" cy="77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+</a:t>
              </a:r>
              <a:endParaRPr lang="ko-KR" altLang="en-US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pic>
          <p:nvPicPr>
            <p:cNvPr id="2050" name="Picture 2" descr="ê´ë ¨ ì´ë¯¸ì§">
              <a:extLst>
                <a:ext uri="{FF2B5EF4-FFF2-40B4-BE49-F238E27FC236}">
                  <a16:creationId xmlns:a16="http://schemas.microsoft.com/office/drawing/2014/main" id="{6BF35F49-A87B-4C66-A859-7BD2F30C4C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3225" y="2387600"/>
              <a:ext cx="4442689" cy="2974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26D1368-25A1-4054-87DE-9AC4DA11A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52895"/>
            <a:ext cx="10731500" cy="22091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&lt; </a:t>
            </a:r>
            <a:r>
              <a:rPr lang="ko-KR" altLang="en-US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머신러닝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환자 혈당관련 데이터의 결합 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&gt;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 팀의 공통 관심사를 기준으로 선정</a:t>
            </a:r>
            <a:endParaRPr lang="en-US" altLang="ko-KR" sz="2000" dirty="0"/>
          </a:p>
          <a:p>
            <a:r>
              <a:rPr lang="ko-KR" altLang="en-US" sz="2000" dirty="0"/>
              <a:t> 혈당 관련 데이터로 당뇨환자의 다음 혈당을 예측하는 </a:t>
            </a:r>
            <a:r>
              <a:rPr lang="ko-KR" altLang="en-US" sz="2000" dirty="0" err="1"/>
              <a:t>머신러닝</a:t>
            </a:r>
            <a:r>
              <a:rPr lang="ko-KR" altLang="en-US" sz="2000" dirty="0"/>
              <a:t> 모델 작성 </a:t>
            </a:r>
            <a:r>
              <a:rPr lang="en-US" altLang="ko-KR" sz="1800" dirty="0"/>
              <a:t>(</a:t>
            </a:r>
            <a:r>
              <a:rPr lang="ko-KR" altLang="en-US" sz="1800" dirty="0"/>
              <a:t>제 </a:t>
            </a:r>
            <a:r>
              <a:rPr lang="en-US" altLang="ko-KR" sz="1800" dirty="0"/>
              <a:t>1</a:t>
            </a:r>
            <a:r>
              <a:rPr lang="ko-KR" altLang="en-US" sz="1800" dirty="0" err="1"/>
              <a:t>형당뇨</a:t>
            </a:r>
            <a:r>
              <a:rPr lang="en-US" altLang="ko-KR" sz="1800" dirty="0"/>
              <a:t>)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혈당치들에 영향을 미치는 변수의 중요도와</a:t>
            </a:r>
            <a:r>
              <a:rPr lang="en-US" altLang="ko-KR" sz="2000" dirty="0"/>
              <a:t> </a:t>
            </a:r>
            <a:r>
              <a:rPr lang="ko-KR" altLang="en-US" sz="2000" dirty="0"/>
              <a:t>영향력 분석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052607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F888A-C3AA-4155-A25E-74EBBC18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동기</a:t>
            </a:r>
            <a:r>
              <a:rPr lang="en-US" altLang="ko-KR" dirty="0"/>
              <a:t>,</a:t>
            </a:r>
            <a:r>
              <a:rPr lang="ko-KR" altLang="en-US" dirty="0"/>
              <a:t> 목적 및 필요성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8C45B42-C3AB-4144-BA3F-A78A32395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400"/>
            <a:ext cx="10515600" cy="49434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dirty="0"/>
              <a:t>의사는 의사의 경험에 기인하여 환자의 혈당변화를 예측하고 이를 조절하기 위하여 식사</a:t>
            </a:r>
            <a:r>
              <a:rPr lang="en-US" altLang="ko-KR" sz="2400" dirty="0"/>
              <a:t>, </a:t>
            </a:r>
            <a:r>
              <a:rPr lang="ko-KR" altLang="en-US" sz="2400" dirty="0"/>
              <a:t>인슐린 투여를 진행하나</a:t>
            </a:r>
            <a:r>
              <a:rPr lang="en-US" altLang="ko-KR" sz="2400" dirty="0"/>
              <a:t>, </a:t>
            </a:r>
            <a:r>
              <a:rPr lang="ko-KR" altLang="en-US" sz="2400" dirty="0"/>
              <a:t>제 </a:t>
            </a:r>
            <a:r>
              <a:rPr lang="en-US" altLang="ko-KR" sz="2400" dirty="0"/>
              <a:t>1</a:t>
            </a:r>
            <a:r>
              <a:rPr lang="ko-KR" altLang="en-US" sz="2400" dirty="0"/>
              <a:t>형 당뇨환자의 경우 </a:t>
            </a:r>
            <a:r>
              <a:rPr lang="en-US" altLang="ko-KR" sz="2400" dirty="0"/>
              <a:t>24</a:t>
            </a:r>
            <a:r>
              <a:rPr lang="ko-KR" altLang="en-US" sz="2400" dirty="0"/>
              <a:t>시간 혈당 관리가 필요하며 이에는 많은 인적자원이 소모</a:t>
            </a:r>
          </a:p>
          <a:p>
            <a:endParaRPr lang="en-US" altLang="ko-KR" sz="2400" dirty="0"/>
          </a:p>
          <a:p>
            <a:r>
              <a:rPr lang="ko-KR" altLang="en-US" sz="2400" dirty="0"/>
              <a:t> 만일</a:t>
            </a:r>
            <a:r>
              <a:rPr lang="en-US" altLang="ko-KR" sz="2400" dirty="0"/>
              <a:t>, </a:t>
            </a:r>
            <a:r>
              <a:rPr lang="ko-KR" altLang="en-US" sz="2400" dirty="0"/>
              <a:t>환자 혈당의 추이를 결정짓는 요소들을 통하여 환자의 혈당이 어떠한 식으로 변화할 것인지 예측하고 분석할 수 있다면</a:t>
            </a:r>
            <a:r>
              <a:rPr lang="en-US" altLang="ko-KR" sz="2400" dirty="0"/>
              <a:t>?</a:t>
            </a:r>
          </a:p>
          <a:p>
            <a:endParaRPr lang="en-US" altLang="ko-KR" sz="2400" dirty="0"/>
          </a:p>
          <a:p>
            <a:r>
              <a:rPr lang="en-US" altLang="ko-KR" sz="2400" dirty="0"/>
              <a:t> </a:t>
            </a:r>
            <a:r>
              <a:rPr lang="ko-KR" altLang="en-US" sz="2400" dirty="0"/>
              <a:t>이를 통해 의사가 보다 빠르고 나은 진단을 할 수 있도록 돕는 모델을 개발하는 것이 목표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또한 탄수화물</a:t>
            </a:r>
            <a:r>
              <a:rPr lang="en-US" altLang="ko-KR" sz="2400" dirty="0"/>
              <a:t>, </a:t>
            </a:r>
            <a:r>
              <a:rPr lang="ko-KR" altLang="en-US" sz="2400" dirty="0"/>
              <a:t>인슐린 정보 뿐 아니라 혈당치를 결정하는 다른 변수가 얼마나 영향을 끼치는지 분석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663582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F888A-C3AA-4155-A25E-74EBBC18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범위</a:t>
            </a:r>
            <a:r>
              <a:rPr lang="en-US" altLang="ko-KR" dirty="0"/>
              <a:t>, </a:t>
            </a:r>
            <a:r>
              <a:rPr lang="ko-KR" altLang="en-US" dirty="0"/>
              <a:t>해결 방안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8C45B42-C3AB-4144-BA3F-A78A32395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400"/>
            <a:ext cx="10515600" cy="46275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dirty="0"/>
              <a:t>연구 범위</a:t>
            </a:r>
            <a:endParaRPr lang="en-US" altLang="ko-KR" sz="2400" dirty="0"/>
          </a:p>
          <a:p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의사의 경험이 아닌</a:t>
            </a:r>
            <a:r>
              <a:rPr lang="en-US" altLang="ko-KR" sz="2400" dirty="0"/>
              <a:t>, </a:t>
            </a:r>
            <a:r>
              <a:rPr lang="ko-KR" altLang="en-US" sz="2400" dirty="0"/>
              <a:t>혈당 관련 데이터를 통하여 혈당 변화가 어떤 식으로 이루어지는지 예측하는 학습 모델을 개발</a:t>
            </a:r>
            <a:endParaRPr lang="en-US" altLang="ko-KR" sz="2400" dirty="0"/>
          </a:p>
          <a:p>
            <a:endParaRPr lang="en-US" altLang="ko-KR" sz="24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C7FDD7A-9F9F-434A-8EF9-83E4401458F3}"/>
              </a:ext>
            </a:extLst>
          </p:cNvPr>
          <p:cNvGrpSpPr/>
          <p:nvPr/>
        </p:nvGrpSpPr>
        <p:grpSpPr>
          <a:xfrm>
            <a:off x="1419233" y="3437389"/>
            <a:ext cx="10659494" cy="2786529"/>
            <a:chOff x="1419233" y="3601571"/>
            <a:chExt cx="10659494" cy="2786529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492CCC2-726C-4AA7-8D90-5674479F4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61113" y="3953492"/>
              <a:ext cx="4486275" cy="22479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84CE275-952A-4F74-9F15-D682321BC4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2962"/>
            <a:stretch/>
          </p:blipFill>
          <p:spPr>
            <a:xfrm>
              <a:off x="1419233" y="3970251"/>
              <a:ext cx="3914768" cy="2253663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B408174-408B-4A09-B0A9-2ABFC0E3E6C4}"/>
                </a:ext>
              </a:extLst>
            </p:cNvPr>
            <p:cNvCxnSpPr>
              <a:cxnSpLocks/>
            </p:cNvCxnSpPr>
            <p:nvPr/>
          </p:nvCxnSpPr>
          <p:spPr>
            <a:xfrm>
              <a:off x="4483100" y="3927474"/>
              <a:ext cx="0" cy="24606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4B3363A-5192-4E78-BB43-D5AA0B634A7F}"/>
                </a:ext>
              </a:extLst>
            </p:cNvPr>
            <p:cNvSpPr/>
            <p:nvPr/>
          </p:nvSpPr>
          <p:spPr>
            <a:xfrm>
              <a:off x="10007600" y="4343400"/>
              <a:ext cx="177800" cy="1778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A1A0103-1D30-4027-B201-40E078DD6B25}"/>
                </a:ext>
              </a:extLst>
            </p:cNvPr>
            <p:cNvSpPr txBox="1"/>
            <p:nvPr/>
          </p:nvSpPr>
          <p:spPr>
            <a:xfrm>
              <a:off x="10361590" y="3601571"/>
              <a:ext cx="17171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 </a:t>
              </a:r>
              <a:r>
                <a:rPr lang="ko-KR" altLang="en-US" sz="14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시간 뒤</a:t>
              </a:r>
              <a:endPara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r>
                <a:rPr lang="ko-KR" altLang="en-US" sz="14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예측 혈당 </a:t>
              </a:r>
              <a:r>
                <a:rPr lang="en-US" altLang="ko-KR" sz="14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: 165.18 </a:t>
              </a:r>
              <a:endPara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8A9FCE39-0E7C-4BAD-8C3A-88C20A615EEC}"/>
                </a:ext>
              </a:extLst>
            </p:cNvPr>
            <p:cNvCxnSpPr>
              <a:cxnSpLocks/>
              <a:stCxn id="30" idx="0"/>
              <a:endCxn id="31" idx="1"/>
            </p:cNvCxnSpPr>
            <p:nvPr/>
          </p:nvCxnSpPr>
          <p:spPr>
            <a:xfrm rot="5400000" flipH="1" flipV="1">
              <a:off x="9988936" y="3970746"/>
              <a:ext cx="480219" cy="265090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CC16AE62-0D14-4131-9AD6-A52D4E2315E7}"/>
                </a:ext>
              </a:extLst>
            </p:cNvPr>
            <p:cNvGrpSpPr/>
            <p:nvPr/>
          </p:nvGrpSpPr>
          <p:grpSpPr>
            <a:xfrm>
              <a:off x="10007600" y="5494578"/>
              <a:ext cx="1323967" cy="723900"/>
              <a:chOff x="10067143" y="5476798"/>
              <a:chExt cx="1323967" cy="72390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09F5D610-E66F-4E54-89DB-872CBC9C55D7}"/>
                  </a:ext>
                </a:extLst>
              </p:cNvPr>
              <p:cNvSpPr/>
              <p:nvPr/>
            </p:nvSpPr>
            <p:spPr>
              <a:xfrm>
                <a:off x="10067143" y="5476798"/>
                <a:ext cx="1323967" cy="723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82ED9003-0E23-4717-A712-0D6310A19438}"/>
                  </a:ext>
                </a:extLst>
              </p:cNvPr>
              <p:cNvGrpSpPr/>
              <p:nvPr/>
            </p:nvGrpSpPr>
            <p:grpSpPr>
              <a:xfrm>
                <a:off x="10211117" y="5612540"/>
                <a:ext cx="1171258" cy="438330"/>
                <a:chOff x="6418262" y="4064145"/>
                <a:chExt cx="1171258" cy="438330"/>
              </a:xfrm>
            </p:grpSpPr>
            <p:cxnSp>
              <p:nvCxnSpPr>
                <p:cNvPr id="13" name="직선 연결선 12">
                  <a:extLst>
                    <a:ext uri="{FF2B5EF4-FFF2-40B4-BE49-F238E27FC236}">
                      <a16:creationId xmlns:a16="http://schemas.microsoft.com/office/drawing/2014/main" id="{348C775C-AA42-4EFB-9707-057989567B0D}"/>
                    </a:ext>
                  </a:extLst>
                </p:cNvPr>
                <p:cNvCxnSpPr/>
                <p:nvPr/>
              </p:nvCxnSpPr>
              <p:spPr>
                <a:xfrm>
                  <a:off x="6418262" y="4442487"/>
                  <a:ext cx="539676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3333"/>
                  </a:solidFill>
                  <a:prstDash val="solid"/>
                  <a:round/>
                </a:ln>
                <a:effectLst/>
              </p:spPr>
            </p:cxnSp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A55244C5-C7AD-4746-8564-EE54AFFBB1A5}"/>
                    </a:ext>
                  </a:extLst>
                </p:cNvPr>
                <p:cNvCxnSpPr/>
                <p:nvPr/>
              </p:nvCxnSpPr>
              <p:spPr>
                <a:xfrm>
                  <a:off x="6418262" y="4183642"/>
                  <a:ext cx="539676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F6DAF"/>
                  </a:solidFill>
                  <a:prstDash val="solid"/>
                  <a:round/>
                </a:ln>
                <a:effectLst/>
              </p:spPr>
            </p:cxnSp>
            <p:sp>
              <p:nvSpPr>
                <p:cNvPr id="16" name="내용 개체 틀 2">
                  <a:extLst>
                    <a:ext uri="{FF2B5EF4-FFF2-40B4-BE49-F238E27FC236}">
                      <a16:creationId xmlns:a16="http://schemas.microsoft.com/office/drawing/2014/main" id="{FD9D8AF7-9D46-4129-BFBD-6B524664B55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905082" y="4306033"/>
                  <a:ext cx="609087" cy="196442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vert="horz" wrap="square" lIns="91440" tIns="45720" rIns="91440" bIns="45720" anchor="t" anchorCtr="0">
                  <a:noAutofit/>
                </a:bodyPr>
                <a:lstStyle>
                  <a:lvl1pPr marL="342900" indent="-3429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/>
                    <a:buChar char="u"/>
                    <a:defRPr kumimoji="1"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SzPct val="110000"/>
                    <a:buFont typeface="Wingdings"/>
                    <a:buChar char="ü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Font typeface="Wingdings"/>
                    <a:buChar char="Ø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  <a:lvl6pPr marL="25146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6pPr>
                  <a:lvl7pPr marL="29718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7pPr>
                  <a:lvl8pPr marL="34290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8pPr>
                  <a:lvl9pPr marL="38862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ko-KR" altLang="en-US" sz="1000" kern="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식사</a:t>
                  </a:r>
                  <a:endParaRPr lang="en-US" altLang="ko-KR" sz="1000" kern="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sp>
              <p:nvSpPr>
                <p:cNvPr id="17" name="내용 개체 틀 2">
                  <a:extLst>
                    <a:ext uri="{FF2B5EF4-FFF2-40B4-BE49-F238E27FC236}">
                      <a16:creationId xmlns:a16="http://schemas.microsoft.com/office/drawing/2014/main" id="{9939780C-64A8-4678-B8FB-59D18436D34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905081" y="4064145"/>
                  <a:ext cx="684439" cy="196442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vert="horz" wrap="square" lIns="91440" tIns="45720" rIns="91440" bIns="45720" anchor="t" anchorCtr="0">
                  <a:noAutofit/>
                </a:bodyPr>
                <a:lstStyle>
                  <a:lvl1pPr marL="342900" indent="-3429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/>
                    <a:buChar char="u"/>
                    <a:defRPr kumimoji="1"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SzPct val="110000"/>
                    <a:buFont typeface="Wingdings"/>
                    <a:buChar char="ü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Font typeface="Wingdings"/>
                    <a:buChar char="Ø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  <a:lvl6pPr marL="25146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6pPr>
                  <a:lvl7pPr marL="29718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7pPr>
                  <a:lvl8pPr marL="34290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8pPr>
                  <a:lvl9pPr marL="38862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ko-KR" altLang="en-US" sz="1000" kern="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혈당 값</a:t>
                  </a:r>
                  <a:endParaRPr lang="en-US" altLang="ko-KR" sz="1000" kern="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</p:grp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5C019CA5-2F43-4199-9C1D-6816B60DB6FF}"/>
                </a:ext>
              </a:extLst>
            </p:cNvPr>
            <p:cNvGrpSpPr/>
            <p:nvPr/>
          </p:nvGrpSpPr>
          <p:grpSpPr>
            <a:xfrm>
              <a:off x="4591067" y="5494578"/>
              <a:ext cx="1323967" cy="723900"/>
              <a:chOff x="10067143" y="5476798"/>
              <a:chExt cx="1323967" cy="723900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3952E737-01B7-4DE7-8354-59359E151DDE}"/>
                  </a:ext>
                </a:extLst>
              </p:cNvPr>
              <p:cNvSpPr/>
              <p:nvPr/>
            </p:nvSpPr>
            <p:spPr>
              <a:xfrm>
                <a:off x="10067143" y="5476798"/>
                <a:ext cx="1323967" cy="723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3B2F3403-3CFF-4071-BF3B-564543112163}"/>
                  </a:ext>
                </a:extLst>
              </p:cNvPr>
              <p:cNvGrpSpPr/>
              <p:nvPr/>
            </p:nvGrpSpPr>
            <p:grpSpPr>
              <a:xfrm>
                <a:off x="10211117" y="5612540"/>
                <a:ext cx="1171258" cy="438330"/>
                <a:chOff x="6418262" y="4064145"/>
                <a:chExt cx="1171258" cy="438330"/>
              </a:xfrm>
            </p:grpSpPr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9B2A2C2B-731D-413C-A84B-A4168121D768}"/>
                    </a:ext>
                  </a:extLst>
                </p:cNvPr>
                <p:cNvCxnSpPr/>
                <p:nvPr/>
              </p:nvCxnSpPr>
              <p:spPr>
                <a:xfrm>
                  <a:off x="6418262" y="4442487"/>
                  <a:ext cx="539676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3333"/>
                  </a:solidFill>
                  <a:prstDash val="solid"/>
                  <a:round/>
                </a:ln>
                <a:effectLst/>
              </p:spPr>
            </p:cxn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2BBD6B47-159B-4F81-8ED2-4743A89DD201}"/>
                    </a:ext>
                  </a:extLst>
                </p:cNvPr>
                <p:cNvCxnSpPr/>
                <p:nvPr/>
              </p:nvCxnSpPr>
              <p:spPr>
                <a:xfrm>
                  <a:off x="6418262" y="4183642"/>
                  <a:ext cx="539676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F6DAF"/>
                  </a:solidFill>
                  <a:prstDash val="solid"/>
                  <a:round/>
                </a:ln>
                <a:effectLst/>
              </p:spPr>
            </p:cxnSp>
            <p:sp>
              <p:nvSpPr>
                <p:cNvPr id="43" name="내용 개체 틀 2">
                  <a:extLst>
                    <a:ext uri="{FF2B5EF4-FFF2-40B4-BE49-F238E27FC236}">
                      <a16:creationId xmlns:a16="http://schemas.microsoft.com/office/drawing/2014/main" id="{6A23A19A-ACF5-4501-8962-8050428C7E7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905082" y="4306033"/>
                  <a:ext cx="609087" cy="196442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vert="horz" wrap="square" lIns="91440" tIns="45720" rIns="91440" bIns="45720" anchor="t" anchorCtr="0">
                  <a:noAutofit/>
                </a:bodyPr>
                <a:lstStyle>
                  <a:lvl1pPr marL="342900" indent="-3429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/>
                    <a:buChar char="u"/>
                    <a:defRPr kumimoji="1"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SzPct val="110000"/>
                    <a:buFont typeface="Wingdings"/>
                    <a:buChar char="ü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Font typeface="Wingdings"/>
                    <a:buChar char="Ø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  <a:lvl6pPr marL="25146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6pPr>
                  <a:lvl7pPr marL="29718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7pPr>
                  <a:lvl8pPr marL="34290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8pPr>
                  <a:lvl9pPr marL="38862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ko-KR" altLang="en-US" sz="1000" kern="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식사</a:t>
                  </a:r>
                  <a:endParaRPr lang="en-US" altLang="ko-KR" sz="1000" kern="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sp>
              <p:nvSpPr>
                <p:cNvPr id="44" name="내용 개체 틀 2">
                  <a:extLst>
                    <a:ext uri="{FF2B5EF4-FFF2-40B4-BE49-F238E27FC236}">
                      <a16:creationId xmlns:a16="http://schemas.microsoft.com/office/drawing/2014/main" id="{CA6DC6AC-A729-4FC4-8D64-15BC6463A42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905081" y="4064145"/>
                  <a:ext cx="684439" cy="196442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vert="horz" wrap="square" lIns="91440" tIns="45720" rIns="91440" bIns="45720" anchor="t" anchorCtr="0">
                  <a:noAutofit/>
                </a:bodyPr>
                <a:lstStyle>
                  <a:lvl1pPr marL="342900" indent="-3429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/>
                    <a:buChar char="u"/>
                    <a:defRPr kumimoji="1"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SzPct val="110000"/>
                    <a:buFont typeface="Wingdings"/>
                    <a:buChar char="ü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Font typeface="Wingdings"/>
                    <a:buChar char="Ø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  <a:lvl6pPr marL="25146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6pPr>
                  <a:lvl7pPr marL="29718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7pPr>
                  <a:lvl8pPr marL="34290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8pPr>
                  <a:lvl9pPr marL="38862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ko-KR" altLang="en-US" sz="1000" kern="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혈당 값</a:t>
                  </a:r>
                  <a:endParaRPr lang="en-US" altLang="ko-KR" sz="1000" kern="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</p:grpSp>
        </p:grp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8B412D2B-5AC7-4397-8FBF-DE12E4C6AFF4}"/>
                </a:ext>
              </a:extLst>
            </p:cNvPr>
            <p:cNvCxnSpPr>
              <a:cxnSpLocks/>
            </p:cNvCxnSpPr>
            <p:nvPr/>
          </p:nvCxnSpPr>
          <p:spPr>
            <a:xfrm>
              <a:off x="9436100" y="3927474"/>
              <a:ext cx="0" cy="24606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630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F888A-C3AA-4155-A25E-74EBBC18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범위</a:t>
            </a:r>
            <a:r>
              <a:rPr lang="en-US" altLang="ko-KR" dirty="0"/>
              <a:t>, </a:t>
            </a:r>
            <a:r>
              <a:rPr lang="ko-KR" altLang="en-US" dirty="0"/>
              <a:t>해결 방안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8C45B42-C3AB-4144-BA3F-A78A32395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400"/>
            <a:ext cx="10515600" cy="4627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ko-KR" altLang="en-US" sz="2400" dirty="0"/>
              <a:t>혈당치에 영향을 줄 수 있는 변수들 중</a:t>
            </a:r>
            <a:r>
              <a:rPr lang="en-US" altLang="ko-KR" sz="2400" dirty="0"/>
              <a:t>, </a:t>
            </a:r>
            <a:r>
              <a:rPr lang="ko-KR" altLang="en-US" sz="2400" dirty="0"/>
              <a:t>가장 관련성</a:t>
            </a:r>
            <a:r>
              <a:rPr lang="en-US" altLang="ko-KR" sz="2400" dirty="0"/>
              <a:t>(</a:t>
            </a:r>
            <a:r>
              <a:rPr lang="ko-KR" altLang="en-US" sz="2400" dirty="0"/>
              <a:t>연관성</a:t>
            </a:r>
            <a:r>
              <a:rPr lang="en-US" altLang="ko-KR" sz="2400" dirty="0"/>
              <a:t>)</a:t>
            </a:r>
            <a:r>
              <a:rPr lang="ko-KR" altLang="en-US" sz="2400" dirty="0"/>
              <a:t>이 높은</a:t>
            </a:r>
            <a:r>
              <a:rPr lang="en-US" altLang="ko-KR" sz="2400" dirty="0"/>
              <a:t>, </a:t>
            </a:r>
            <a:r>
              <a:rPr lang="ko-KR" altLang="en-US" sz="2400" dirty="0"/>
              <a:t>영향력을 많이 끼치는 변수를 분석</a:t>
            </a:r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5122" name="Picture 2" descr="Figure 1. Mean 7-point plasma glucose profiles at baseline and after 12 and 26 weeks of BIAsp treatment. (a) All patients; (b) Patients taking BIAsp twice daily (at breakfast and dinner); (c) Patients taking BIAsp three-times daily (at breakfast, lunch and dinner). BIAsp, biphasic insulin aspart.">
            <a:extLst>
              <a:ext uri="{FF2B5EF4-FFF2-40B4-BE49-F238E27FC236}">
                <a16:creationId xmlns:a16="http://schemas.microsoft.com/office/drawing/2014/main" id="{C903EA37-6D2B-4652-8227-25ECFE864E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7"/>
          <a:stretch/>
        </p:blipFill>
        <p:spPr bwMode="auto">
          <a:xfrm>
            <a:off x="965200" y="2700338"/>
            <a:ext cx="497913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580DF4-4A63-4E62-AC6F-33B2FEFF19AE}"/>
              </a:ext>
            </a:extLst>
          </p:cNvPr>
          <p:cNvSpPr txBox="1"/>
          <p:nvPr/>
        </p:nvSpPr>
        <p:spPr>
          <a:xfrm>
            <a:off x="6388099" y="4976634"/>
            <a:ext cx="452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▶ 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Mean 7-Point glucose</a:t>
            </a:r>
          </a:p>
          <a:p>
            <a:endParaRPr lang="en-US" altLang="ko-KR" dirty="0"/>
          </a:p>
          <a:p>
            <a:r>
              <a:rPr lang="ko-KR" altLang="en-US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아침</a:t>
            </a:r>
            <a:r>
              <a:rPr lang="en-US" altLang="ko-KR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, </a:t>
            </a:r>
            <a:r>
              <a:rPr lang="ko-KR" altLang="en-US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점심</a:t>
            </a:r>
            <a:r>
              <a:rPr lang="en-US" altLang="ko-KR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, </a:t>
            </a:r>
            <a:r>
              <a:rPr lang="ko-KR" altLang="en-US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저녁의 식전 식후와 취침시간</a:t>
            </a:r>
            <a:endParaRPr lang="en-US" altLang="ko-KR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  <a:p>
            <a:r>
              <a:rPr lang="en-US" altLang="ko-KR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7</a:t>
            </a:r>
            <a:r>
              <a:rPr lang="ko-KR" altLang="en-US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개 포인트를 통해 보여지는 혈당 패턴</a:t>
            </a:r>
            <a:endParaRPr lang="en-US" altLang="ko-KR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D74905-EE94-4FB2-8BD1-0EBE66D75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00" y="2700339"/>
            <a:ext cx="4697067" cy="7286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45DF6E-AF52-4ABF-A656-FB46DFE0DD21}"/>
              </a:ext>
            </a:extLst>
          </p:cNvPr>
          <p:cNvSpPr txBox="1"/>
          <p:nvPr/>
        </p:nvSpPr>
        <p:spPr>
          <a:xfrm>
            <a:off x="6388100" y="3518932"/>
            <a:ext cx="452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▼ 혈당 변화에 영향을 끼치는 요인 일부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49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F888A-C3AA-4155-A25E-74EBBC18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범위</a:t>
            </a:r>
            <a:r>
              <a:rPr lang="en-US" altLang="ko-KR" dirty="0"/>
              <a:t>, </a:t>
            </a:r>
            <a:r>
              <a:rPr lang="ko-KR" altLang="en-US" dirty="0"/>
              <a:t>해결 방안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8C45B42-C3AB-4144-BA3F-A78A32395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400"/>
            <a:ext cx="10515600" cy="52614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 필요한 기술과 기법</a:t>
            </a:r>
            <a:r>
              <a:rPr lang="en-US" altLang="ko-KR" sz="2400" dirty="0"/>
              <a:t>, </a:t>
            </a:r>
            <a:r>
              <a:rPr lang="ko-KR" altLang="en-US" sz="2400" dirty="0"/>
              <a:t>도구</a:t>
            </a:r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2552A24E-A1F7-46F8-A2EB-229AF3CA9F44}"/>
              </a:ext>
            </a:extLst>
          </p:cNvPr>
          <p:cNvSpPr txBox="1">
            <a:spLocks/>
          </p:cNvSpPr>
          <p:nvPr/>
        </p:nvSpPr>
        <p:spPr>
          <a:xfrm>
            <a:off x="838200" y="2244043"/>
            <a:ext cx="5181600" cy="3932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양재붓꽃체L" panose="02020603020101020101" pitchFamily="18" charset="-127"/>
              <a:buChar char="▶"/>
            </a:pPr>
            <a:r>
              <a:rPr lang="ko-KR" altLang="en-US" dirty="0"/>
              <a:t> </a:t>
            </a:r>
            <a:r>
              <a:rPr lang="ko-KR" altLang="en-US" dirty="0" err="1"/>
              <a:t>딥러닝</a:t>
            </a:r>
            <a:r>
              <a:rPr lang="ko-KR" altLang="en-US" dirty="0"/>
              <a:t> 모델</a:t>
            </a:r>
            <a:endParaRPr lang="en-US" altLang="ko-KR" dirty="0"/>
          </a:p>
          <a:p>
            <a:r>
              <a:rPr lang="ko-KR" altLang="en-US" sz="2400" dirty="0" err="1"/>
              <a:t>머신러닝</a:t>
            </a:r>
            <a:r>
              <a:rPr lang="ko-KR" altLang="en-US" sz="2400" dirty="0"/>
              <a:t> 라이브러리</a:t>
            </a:r>
            <a:br>
              <a:rPr lang="en-US" altLang="ko-KR" sz="2400" dirty="0"/>
            </a:br>
            <a:r>
              <a:rPr lang="en-US" altLang="ko-KR" sz="2400" dirty="0"/>
              <a:t>(</a:t>
            </a:r>
            <a:r>
              <a:rPr lang="en-US" altLang="ko-KR" sz="2400" dirty="0" err="1"/>
              <a:t>Tensorflow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Keras</a:t>
            </a:r>
            <a:r>
              <a:rPr lang="en-US" altLang="ko-KR" sz="2400" dirty="0"/>
              <a:t>, …) </a:t>
            </a:r>
            <a:r>
              <a:rPr lang="ko-KR" altLang="en-US" sz="2400" dirty="0"/>
              <a:t>를 활용</a:t>
            </a:r>
            <a:br>
              <a:rPr lang="en-US" altLang="ko-KR" sz="2400" dirty="0"/>
            </a:br>
            <a:endParaRPr lang="en-US" altLang="ko-KR" sz="2400" dirty="0"/>
          </a:p>
          <a:p>
            <a:r>
              <a:rPr lang="ko-KR" altLang="en-US" sz="2400" dirty="0"/>
              <a:t>학습모델 구축 및 결과 도출</a:t>
            </a:r>
          </a:p>
        </p:txBody>
      </p:sp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473E0F00-D7E8-4496-A848-AFC88EB5F637}"/>
              </a:ext>
            </a:extLst>
          </p:cNvPr>
          <p:cNvSpPr txBox="1">
            <a:spLocks/>
          </p:cNvSpPr>
          <p:nvPr/>
        </p:nvSpPr>
        <p:spPr>
          <a:xfrm>
            <a:off x="6172200" y="2244043"/>
            <a:ext cx="5181600" cy="39329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양재붓꽃체L" panose="02020603020101020101" pitchFamily="18" charset="-127"/>
              <a:buChar char="▶"/>
            </a:pPr>
            <a:r>
              <a:rPr lang="ko-KR" altLang="en-US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 데이터 분석 및 </a:t>
            </a:r>
            <a:r>
              <a:rPr lang="ko-KR" altLang="en-US" dirty="0" err="1">
                <a:latin typeface="양재붓꽃체L" panose="02020603020101020101" pitchFamily="18" charset="-127"/>
                <a:ea typeface="양재붓꽃체L" panose="02020603020101020101" pitchFamily="18" charset="-127"/>
              </a:rPr>
              <a:t>전처리</a:t>
            </a:r>
            <a:endParaRPr lang="en-US" altLang="ko-KR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  <a:p>
            <a:r>
              <a:rPr lang="ko-KR" altLang="en-US" sz="24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분석 툴과 라이브러리</a:t>
            </a:r>
            <a:br>
              <a:rPr lang="en-US" altLang="ko-KR" sz="24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</a:br>
            <a:r>
              <a:rPr lang="en-US" altLang="ko-KR" sz="24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(R, Pandas, </a:t>
            </a:r>
            <a:r>
              <a:rPr lang="en-US" altLang="ko-KR" sz="2400" dirty="0" err="1">
                <a:latin typeface="양재붓꽃체L" panose="02020603020101020101" pitchFamily="18" charset="-127"/>
                <a:ea typeface="양재붓꽃체L" panose="02020603020101020101" pitchFamily="18" charset="-127"/>
              </a:rPr>
              <a:t>numpy</a:t>
            </a:r>
            <a:r>
              <a:rPr lang="en-US" altLang="ko-KR" sz="24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, …) </a:t>
            </a:r>
            <a:r>
              <a:rPr lang="ko-KR" altLang="en-US" sz="24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를 활용</a:t>
            </a:r>
            <a:endParaRPr lang="en-US" altLang="ko-KR" sz="2400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  <a:p>
            <a:endParaRPr lang="en-US" altLang="ko-KR" sz="2400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  <a:p>
            <a:r>
              <a:rPr lang="ko-KR" altLang="en-US" sz="24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데이터 분석 및 시각화</a:t>
            </a:r>
            <a:endParaRPr lang="en-US" altLang="ko-KR" sz="2400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  <a:p>
            <a:r>
              <a:rPr lang="ko-KR" altLang="en-US" sz="2400" dirty="0" err="1">
                <a:latin typeface="양재붓꽃체L" panose="02020603020101020101" pitchFamily="18" charset="-127"/>
                <a:ea typeface="양재붓꽃체L" panose="02020603020101020101" pitchFamily="18" charset="-127"/>
              </a:rPr>
              <a:t>딥러닝의</a:t>
            </a:r>
            <a:r>
              <a:rPr lang="ko-KR" altLang="en-US" sz="24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 입력에 사용 가능하도록 </a:t>
            </a:r>
            <a:r>
              <a:rPr lang="ko-KR" altLang="en-US" sz="2400" dirty="0" err="1">
                <a:latin typeface="양재붓꽃체L" panose="02020603020101020101" pitchFamily="18" charset="-127"/>
                <a:ea typeface="양재붓꽃체L" panose="02020603020101020101" pitchFamily="18" charset="-127"/>
              </a:rPr>
              <a:t>전처리</a:t>
            </a:r>
            <a:r>
              <a:rPr lang="ko-KR" altLang="en-US" sz="24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 수행</a:t>
            </a:r>
          </a:p>
        </p:txBody>
      </p:sp>
      <p:pic>
        <p:nvPicPr>
          <p:cNvPr id="1026" name="Picture 2" descr="tensorflowì ëí ì´ë¯¸ì§ ê²ìê²°ê³¼">
            <a:extLst>
              <a:ext uri="{FF2B5EF4-FFF2-40B4-BE49-F238E27FC236}">
                <a16:creationId xmlns:a16="http://schemas.microsoft.com/office/drawing/2014/main" id="{180B935E-F369-4B49-8826-450FF6A76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186" y="4459013"/>
            <a:ext cx="374332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rasì ëí ì´ë¯¸ì§ ê²ìê²°ê³¼">
            <a:extLst>
              <a:ext uri="{FF2B5EF4-FFF2-40B4-BE49-F238E27FC236}">
                <a16:creationId xmlns:a16="http://schemas.microsoft.com/office/drawing/2014/main" id="{9F5C65C7-6F88-4EE9-BA60-5F1CBA02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131" y="5665074"/>
            <a:ext cx="2456792" cy="71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946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F888A-C3AA-4155-A25E-74EBBC18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범위</a:t>
            </a:r>
            <a:r>
              <a:rPr lang="en-US" altLang="ko-KR" dirty="0"/>
              <a:t>, </a:t>
            </a:r>
            <a:r>
              <a:rPr lang="ko-KR" altLang="en-US" dirty="0"/>
              <a:t>해결 방안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8C45B42-C3AB-4144-BA3F-A78A32395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400"/>
            <a:ext cx="10515600" cy="3227552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 필요한 기술과 기법</a:t>
            </a:r>
            <a:r>
              <a:rPr lang="en-US" altLang="ko-KR" sz="2400" dirty="0"/>
              <a:t>, </a:t>
            </a:r>
            <a:r>
              <a:rPr lang="ko-KR" altLang="en-US" sz="2400" dirty="0"/>
              <a:t>도구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개발 플랫폼 </a:t>
            </a:r>
            <a:r>
              <a:rPr lang="en-US" altLang="ko-KR" sz="2400" dirty="0"/>
              <a:t>: Linux (Ubuntu 16.04)</a:t>
            </a:r>
          </a:p>
          <a:p>
            <a:r>
              <a:rPr lang="ko-KR" altLang="en-US" sz="2400" dirty="0"/>
              <a:t>개발 언어 </a:t>
            </a:r>
            <a:r>
              <a:rPr lang="en-US" altLang="ko-KR" sz="2400" dirty="0"/>
              <a:t>: Python, R</a:t>
            </a:r>
          </a:p>
          <a:p>
            <a:r>
              <a:rPr lang="ko-KR" altLang="en-US" sz="2400" dirty="0"/>
              <a:t>표 </a:t>
            </a:r>
            <a:r>
              <a:rPr lang="en-US" altLang="ko-KR" sz="2400" dirty="0"/>
              <a:t>: </a:t>
            </a:r>
            <a:r>
              <a:rPr lang="ko-KR" altLang="en-US" sz="2400" dirty="0"/>
              <a:t>모델 검증 도표 </a:t>
            </a:r>
            <a:r>
              <a:rPr lang="en-US" altLang="ko-KR" sz="2400" dirty="0"/>
              <a:t>(</a:t>
            </a:r>
            <a:r>
              <a:rPr lang="ko-KR" altLang="en-US" sz="2400" dirty="0"/>
              <a:t>예시</a:t>
            </a:r>
            <a:r>
              <a:rPr lang="en-US" altLang="ko-KR" sz="2400" dirty="0"/>
              <a:t>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7F15C08-F18A-47F0-9C9C-C2390304B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415" y="4083439"/>
            <a:ext cx="98869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24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417</Words>
  <Application>Microsoft Office PowerPoint</Application>
  <PresentationFormat>와이드스크린</PresentationFormat>
  <Paragraphs>77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양재붓꽃체L</vt:lpstr>
      <vt:lpstr>한컴 윤고딕 230</vt:lpstr>
      <vt:lpstr>Arial</vt:lpstr>
      <vt:lpstr>Wingdings</vt:lpstr>
      <vt:lpstr>Office 테마</vt:lpstr>
      <vt:lpstr>CAPSTONE DESINE 1 논문계획서 발표</vt:lpstr>
      <vt:lpstr>목차</vt:lpstr>
      <vt:lpstr>논문 제목 (가제)</vt:lpstr>
      <vt:lpstr>연구 동기, 목적 및 필요성</vt:lpstr>
      <vt:lpstr>연구 동기, 목적 및 필요성</vt:lpstr>
      <vt:lpstr>연구 범위, 해결 방안</vt:lpstr>
      <vt:lpstr>연구 범위, 해결 방안</vt:lpstr>
      <vt:lpstr>연구 범위, 해결 방안</vt:lpstr>
      <vt:lpstr>연구 범위, 해결 방안</vt:lpstr>
      <vt:lpstr>기대효과</vt:lpstr>
      <vt:lpstr>기대효과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DESINE 1 논문계획서 발표</dc:title>
  <dc:creator>Lee HanBeom</dc:creator>
  <cp:lastModifiedBy>김 상현</cp:lastModifiedBy>
  <cp:revision>38</cp:revision>
  <dcterms:created xsi:type="dcterms:W3CDTF">2019-05-03T03:14:58Z</dcterms:created>
  <dcterms:modified xsi:type="dcterms:W3CDTF">2019-05-27T11:08:38Z</dcterms:modified>
</cp:coreProperties>
</file>