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7"/>
  </p:notesMasterIdLst>
  <p:sldIdLst>
    <p:sldId id="256" r:id="rId2"/>
    <p:sldId id="399" r:id="rId3"/>
    <p:sldId id="405" r:id="rId4"/>
    <p:sldId id="406" r:id="rId5"/>
    <p:sldId id="407" r:id="rId6"/>
    <p:sldId id="404" r:id="rId7"/>
    <p:sldId id="408" r:id="rId8"/>
    <p:sldId id="409" r:id="rId9"/>
    <p:sldId id="410" r:id="rId10"/>
    <p:sldId id="411" r:id="rId11"/>
    <p:sldId id="412" r:id="rId12"/>
    <p:sldId id="413" r:id="rId13"/>
    <p:sldId id="414" r:id="rId14"/>
    <p:sldId id="415" r:id="rId15"/>
    <p:sldId id="393" r:id="rId16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B49F64"/>
    <a:srgbClr val="99CCFF"/>
    <a:srgbClr val="FFFF99"/>
    <a:srgbClr val="0000FF"/>
    <a:srgbClr val="00CC99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49" autoAdjust="0"/>
    <p:restoredTop sz="94614" autoAdjust="0"/>
  </p:normalViewPr>
  <p:slideViewPr>
    <p:cSldViewPr>
      <p:cViewPr varScale="1">
        <p:scale>
          <a:sx n="79" d="100"/>
          <a:sy n="79" d="100"/>
        </p:scale>
        <p:origin x="102" y="9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2019-01-27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 err="1">
                <a:latin typeface="HY헤드라인M"/>
                <a:ea typeface="HY헤드라인M"/>
              </a:rPr>
              <a:t>이한범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vkak006@naver.com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이한범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>
                <a:latin typeface="Arial"/>
                <a:ea typeface="굴림"/>
              </a:rPr>
              <a:t>Email : vkak006@naver.com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lastic.co/guide/en/logstash/current/input-plugins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로그 데이터 인덱싱을 위한</a:t>
            </a:r>
            <a:br>
              <a:rPr lang="en-US" altLang="ko-KR" sz="3600" dirty="0"/>
            </a:br>
            <a:r>
              <a:rPr lang="en-US" altLang="ko-KR" sz="3600" dirty="0" err="1"/>
              <a:t>Filebeat</a:t>
            </a:r>
            <a:r>
              <a:rPr lang="en-US" altLang="ko-KR" sz="3600" dirty="0"/>
              <a:t> &amp; Logstash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 err="1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이한범</a:t>
            </a:r>
            <a:endParaRPr lang="en-US" altLang="ko-KR" dirty="0"/>
          </a:p>
          <a:p>
            <a:r>
              <a:rPr lang="en-US" altLang="ko-KR" dirty="0"/>
              <a:t>19.01.28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4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Filebeat</a:t>
            </a:r>
            <a:r>
              <a:rPr lang="en-US" altLang="ko-KR" dirty="0"/>
              <a:t> </a:t>
            </a:r>
            <a:r>
              <a:rPr lang="ko-KR" altLang="en-US" dirty="0"/>
              <a:t>소유자 </a:t>
            </a:r>
            <a:r>
              <a:rPr lang="en-US" altLang="ko-KR" dirty="0"/>
              <a:t>root</a:t>
            </a:r>
            <a:r>
              <a:rPr lang="ko-KR" altLang="en-US" dirty="0"/>
              <a:t>로 변경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파일비트 실행</a:t>
            </a:r>
            <a:r>
              <a:rPr lang="en-US" altLang="ko-KR" dirty="0"/>
              <a:t>	</a:t>
            </a:r>
          </a:p>
          <a:p>
            <a:pPr lvl="1"/>
            <a:r>
              <a:rPr lang="ko-KR" altLang="en-US" dirty="0"/>
              <a:t>반드시 관리자권한으로 실행하여야 함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 순서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95DF204-3CC4-4FF8-B262-400EAB961B82}"/>
              </a:ext>
            </a:extLst>
          </p:cNvPr>
          <p:cNvSpPr/>
          <p:nvPr/>
        </p:nvSpPr>
        <p:spPr>
          <a:xfrm>
            <a:off x="1224172" y="1581176"/>
            <a:ext cx="7236259" cy="307777"/>
          </a:xfrm>
          <a:prstGeom prst="rect">
            <a:avLst/>
          </a:prstGeom>
          <a:solidFill>
            <a:srgbClr val="FFFFCC"/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cs typeface="Arial" panose="020B0604020202020204" pitchFamily="34" charset="0"/>
              </a:rPr>
              <a:t># </a:t>
            </a:r>
            <a:r>
              <a:rPr lang="da-DK" altLang="ko-KR" sz="1400" dirty="0">
                <a:latin typeface="Consolas" panose="020B0609020204030204" pitchFamily="49" charset="0"/>
                <a:cs typeface="Arial" panose="020B0604020202020204" pitchFamily="34" charset="0"/>
              </a:rPr>
              <a:t>chown root </a:t>
            </a:r>
            <a:r>
              <a:rPr lang="ko-KR" altLang="en-US" sz="1400" dirty="0" err="1">
                <a:latin typeface="Consolas" panose="020B0609020204030204" pitchFamily="49" charset="0"/>
                <a:cs typeface="Arial" panose="020B0604020202020204" pitchFamily="34" charset="0"/>
              </a:rPr>
              <a:t>파일비트경로</a:t>
            </a:r>
            <a:r>
              <a:rPr lang="en-US" altLang="ko-KR" sz="1400" dirty="0">
                <a:latin typeface="Consolas" panose="020B0609020204030204" pitchFamily="49" charset="0"/>
                <a:cs typeface="Arial" panose="020B0604020202020204" pitchFamily="34" charset="0"/>
              </a:rPr>
              <a:t>/</a:t>
            </a:r>
            <a:r>
              <a:rPr lang="da-DK" altLang="ko-KR" sz="1400" dirty="0">
                <a:latin typeface="Consolas" panose="020B0609020204030204" pitchFamily="49" charset="0"/>
                <a:cs typeface="Arial" panose="020B0604020202020204" pitchFamily="34" charset="0"/>
              </a:rPr>
              <a:t>filebeat.yml</a:t>
            </a:r>
            <a:endParaRPr kumimoji="1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62C25E1-C298-4282-81C3-E4DDFB807FBD}"/>
              </a:ext>
            </a:extLst>
          </p:cNvPr>
          <p:cNvSpPr/>
          <p:nvPr/>
        </p:nvSpPr>
        <p:spPr>
          <a:xfrm>
            <a:off x="1224172" y="3121223"/>
            <a:ext cx="7236259" cy="307777"/>
          </a:xfrm>
          <a:prstGeom prst="rect">
            <a:avLst/>
          </a:prstGeom>
          <a:solidFill>
            <a:srgbClr val="FFFFCC"/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cs typeface="Arial" panose="020B0604020202020204" pitchFamily="34" charset="0"/>
              </a:rPr>
              <a:t># ./</a:t>
            </a:r>
            <a:r>
              <a:rPr lang="en-US" altLang="ko-K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filebeat</a:t>
            </a:r>
            <a:r>
              <a:rPr lang="en-US" altLang="ko-KR" sz="1400" dirty="0">
                <a:latin typeface="Consolas" panose="020B0609020204030204" pitchFamily="49" charset="0"/>
                <a:cs typeface="Arial" panose="020B0604020202020204" pitchFamily="34" charset="0"/>
              </a:rPr>
              <a:t> -e -c </a:t>
            </a:r>
            <a:r>
              <a:rPr lang="en-US" altLang="ko-K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filebeat.yml</a:t>
            </a:r>
            <a:r>
              <a:rPr lang="en-US" altLang="ko-KR" sz="1400" dirty="0">
                <a:latin typeface="Consolas" panose="020B0609020204030204" pitchFamily="49" charset="0"/>
                <a:cs typeface="Arial" panose="020B0604020202020204" pitchFamily="34" charset="0"/>
              </a:rPr>
              <a:t> -d "publish"</a:t>
            </a:r>
            <a:endParaRPr kumimoji="1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755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4" y="1052513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로그스태시</a:t>
            </a:r>
            <a:r>
              <a:rPr lang="ko-KR" altLang="en-US" dirty="0"/>
              <a:t> 설정파일 생성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참고로</a:t>
            </a:r>
            <a:r>
              <a:rPr lang="en-US" altLang="ko-KR" dirty="0"/>
              <a:t>, </a:t>
            </a:r>
            <a:r>
              <a:rPr lang="ko-KR" altLang="en-US" dirty="0"/>
              <a:t>컴퓨터에 맞게 </a:t>
            </a:r>
            <a:r>
              <a:rPr lang="en-US" altLang="ko-KR" dirty="0"/>
              <a:t>index</a:t>
            </a:r>
            <a:r>
              <a:rPr lang="ko-KR" altLang="en-US" dirty="0"/>
              <a:t>부분 파일명 수정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 순서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95DF204-3CC4-4FF8-B262-400EAB961B82}"/>
              </a:ext>
            </a:extLst>
          </p:cNvPr>
          <p:cNvSpPr/>
          <p:nvPr/>
        </p:nvSpPr>
        <p:spPr>
          <a:xfrm>
            <a:off x="1224172" y="1581176"/>
            <a:ext cx="7236259" cy="307777"/>
          </a:xfrm>
          <a:prstGeom prst="rect">
            <a:avLst/>
          </a:prstGeom>
          <a:solidFill>
            <a:srgbClr val="FFFFCC"/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cs typeface="Arial" panose="020B0604020202020204" pitchFamily="34" charset="0"/>
              </a:rPr>
              <a:t># vim [</a:t>
            </a:r>
            <a:r>
              <a:rPr lang="ko-KR" altLang="en-US" sz="1400" dirty="0" err="1">
                <a:latin typeface="Consolas" panose="020B0609020204030204" pitchFamily="49" charset="0"/>
                <a:cs typeface="Arial" panose="020B0604020202020204" pitchFamily="34" charset="0"/>
              </a:rPr>
              <a:t>로그스태시경로</a:t>
            </a:r>
            <a:r>
              <a:rPr lang="en-US" altLang="ko-KR" sz="1400" dirty="0">
                <a:latin typeface="Consolas" panose="020B0609020204030204" pitchFamily="49" charset="0"/>
                <a:cs typeface="Arial" panose="020B0604020202020204" pitchFamily="34" charset="0"/>
              </a:rPr>
              <a:t>]/</a:t>
            </a:r>
            <a:r>
              <a:rPr lang="en-US" altLang="ko-K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logCollector.conf</a:t>
            </a:r>
            <a:endParaRPr kumimoji="1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054133-EE5D-4E82-B1C6-8893BB44B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603548"/>
            <a:ext cx="5616624" cy="409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83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4" y="1052513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로그스태시</a:t>
            </a:r>
            <a:r>
              <a:rPr lang="ko-KR" altLang="en-US" dirty="0"/>
              <a:t> 실행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반드시 관리자 권한으로 실행할 필요 </a:t>
            </a:r>
            <a:r>
              <a:rPr lang="en-US" altLang="ko-KR" dirty="0"/>
              <a:t>x</a:t>
            </a:r>
          </a:p>
          <a:p>
            <a:pPr lvl="1"/>
            <a:r>
              <a:rPr lang="ko-KR" altLang="en-US" dirty="0"/>
              <a:t>실행에 약 </a:t>
            </a:r>
            <a:r>
              <a:rPr lang="en-US" altLang="ko-KR" dirty="0"/>
              <a:t>1</a:t>
            </a:r>
            <a:r>
              <a:rPr lang="ko-KR" altLang="en-US" dirty="0" err="1"/>
              <a:t>분정도</a:t>
            </a:r>
            <a:r>
              <a:rPr lang="ko-KR" altLang="en-US" dirty="0"/>
              <a:t> 소요되므로</a:t>
            </a:r>
            <a:r>
              <a:rPr lang="en-US" altLang="ko-KR" dirty="0"/>
              <a:t>, </a:t>
            </a:r>
            <a:r>
              <a:rPr lang="ko-KR" altLang="en-US" dirty="0"/>
              <a:t>실행 후 정상적으로 </a:t>
            </a:r>
            <a:r>
              <a:rPr lang="ko-KR" altLang="en-US" dirty="0" err="1"/>
              <a:t>인덱싱되는지</a:t>
            </a:r>
            <a:r>
              <a:rPr lang="ko-KR" altLang="en-US" dirty="0"/>
              <a:t> 확인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잘못실행시에</a:t>
            </a:r>
            <a:endParaRPr lang="en-US" altLang="ko-KR" dirty="0"/>
          </a:p>
          <a:p>
            <a:pPr lvl="1"/>
            <a:r>
              <a:rPr lang="en-US" altLang="ko-KR" dirty="0" err="1"/>
              <a:t>Filebeat</a:t>
            </a:r>
            <a:r>
              <a:rPr lang="ko-KR" altLang="en-US" dirty="0"/>
              <a:t>와 </a:t>
            </a:r>
            <a:r>
              <a:rPr lang="en-US" altLang="ko-KR" dirty="0" err="1"/>
              <a:t>logstash</a:t>
            </a:r>
            <a:r>
              <a:rPr lang="en-US" altLang="ko-KR" dirty="0"/>
              <a:t> </a:t>
            </a:r>
            <a:r>
              <a:rPr lang="ko-KR" altLang="en-US" dirty="0"/>
              <a:t>둘다 종료 후</a:t>
            </a:r>
            <a:r>
              <a:rPr lang="en-US" altLang="ko-KR" dirty="0"/>
              <a:t>, </a:t>
            </a:r>
            <a:r>
              <a:rPr lang="ko-KR" altLang="en-US" dirty="0"/>
              <a:t>파일비트 폴더내의 </a:t>
            </a:r>
            <a:r>
              <a:rPr lang="en-US" altLang="ko-KR" dirty="0"/>
              <a:t>data/registry </a:t>
            </a:r>
            <a:r>
              <a:rPr lang="ko-KR" altLang="en-US" dirty="0"/>
              <a:t>삭제</a:t>
            </a:r>
            <a:endParaRPr lang="en-US" altLang="ko-KR" dirty="0"/>
          </a:p>
          <a:p>
            <a:pPr lvl="1"/>
            <a:r>
              <a:rPr lang="ko-KR" altLang="en-US" dirty="0"/>
              <a:t>해당 파일은 파일비트가 어디만큼 읽었는지 기록된 파일로</a:t>
            </a:r>
            <a:r>
              <a:rPr lang="en-US" altLang="ko-KR" dirty="0"/>
              <a:t>, </a:t>
            </a:r>
            <a:r>
              <a:rPr lang="ko-KR" altLang="en-US" dirty="0"/>
              <a:t>해당 파일을 삭제하여야 처음부터 읽음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 순서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95DF204-3CC4-4FF8-B262-400EAB961B82}"/>
              </a:ext>
            </a:extLst>
          </p:cNvPr>
          <p:cNvSpPr/>
          <p:nvPr/>
        </p:nvSpPr>
        <p:spPr>
          <a:xfrm>
            <a:off x="1224172" y="1581176"/>
            <a:ext cx="7452284" cy="307777"/>
          </a:xfrm>
          <a:prstGeom prst="rect">
            <a:avLst/>
          </a:prstGeom>
          <a:solidFill>
            <a:srgbClr val="FFFFCC"/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cs typeface="Arial" panose="020B0604020202020204" pitchFamily="34" charset="0"/>
              </a:rPr>
              <a:t># [</a:t>
            </a:r>
            <a:r>
              <a:rPr lang="ko-KR" altLang="en-US" sz="1400" dirty="0" err="1">
                <a:latin typeface="Consolas" panose="020B0609020204030204" pitchFamily="49" charset="0"/>
                <a:cs typeface="Arial" panose="020B0604020202020204" pitchFamily="34" charset="0"/>
              </a:rPr>
              <a:t>로그스태시</a:t>
            </a:r>
            <a:r>
              <a:rPr lang="ko-KR" altLang="en-US" sz="1400" dirty="0">
                <a:latin typeface="Consolas" panose="020B0609020204030204" pitchFamily="49" charset="0"/>
                <a:cs typeface="Arial" panose="020B0604020202020204" pitchFamily="34" charset="0"/>
              </a:rPr>
              <a:t> 설치경로</a:t>
            </a:r>
            <a:r>
              <a:rPr lang="en-US" altLang="ko-KR" sz="1400" dirty="0">
                <a:latin typeface="Consolas" panose="020B0609020204030204" pitchFamily="49" charset="0"/>
                <a:cs typeface="Arial" panose="020B0604020202020204" pitchFamily="34" charset="0"/>
              </a:rPr>
              <a:t>]/bin/</a:t>
            </a:r>
            <a:r>
              <a:rPr lang="en-US" altLang="ko-K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logstash</a:t>
            </a:r>
            <a:r>
              <a:rPr lang="en-US" altLang="ko-KR" sz="1400" dirty="0">
                <a:latin typeface="Consolas" panose="020B0609020204030204" pitchFamily="49" charset="0"/>
                <a:cs typeface="Arial" panose="020B0604020202020204" pitchFamily="34" charset="0"/>
              </a:rPr>
              <a:t> -f [</a:t>
            </a:r>
            <a:r>
              <a:rPr lang="ko-KR" altLang="en-US" sz="1400" dirty="0" err="1">
                <a:latin typeface="Consolas" panose="020B0609020204030204" pitchFamily="49" charset="0"/>
                <a:cs typeface="Arial" panose="020B0604020202020204" pitchFamily="34" charset="0"/>
              </a:rPr>
              <a:t>로그스태시설치경로</a:t>
            </a:r>
            <a:r>
              <a:rPr lang="en-US" altLang="ko-KR" sz="1400" dirty="0">
                <a:latin typeface="Consolas" panose="020B0609020204030204" pitchFamily="49" charset="0"/>
                <a:cs typeface="Arial" panose="020B0604020202020204" pitchFamily="34" charset="0"/>
              </a:rPr>
              <a:t>]/</a:t>
            </a:r>
            <a:r>
              <a:rPr lang="en-US" altLang="ko-K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logCollect.conf</a:t>
            </a:r>
            <a:endParaRPr kumimoji="1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861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4" y="1052513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 dirty="0"/>
              <a:t>쉘 스크립트화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 err="1"/>
              <a:t>start_logCollector.sh</a:t>
            </a:r>
            <a:endParaRPr lang="en-US" altLang="ko-KR" dirty="0"/>
          </a:p>
          <a:p>
            <a:pPr lvl="1"/>
            <a:r>
              <a:rPr lang="ko-KR" altLang="en-US" dirty="0"/>
              <a:t>해당 파일은 백그라운드에서 파일비트와 </a:t>
            </a:r>
            <a:r>
              <a:rPr lang="ko-KR" altLang="en-US" dirty="0" err="1"/>
              <a:t>로그스태시를</a:t>
            </a:r>
            <a:r>
              <a:rPr lang="ko-KR" altLang="en-US" dirty="0"/>
              <a:t> 실행시키기 위해 </a:t>
            </a:r>
            <a:r>
              <a:rPr lang="en-US" altLang="ko-KR" dirty="0" err="1"/>
              <a:t>nohup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1"/>
            <a:r>
              <a:rPr lang="ko-KR" altLang="en-US" dirty="0"/>
              <a:t>제대로 실행되는지는 </a:t>
            </a:r>
            <a:r>
              <a:rPr lang="en-US" altLang="ko-KR" dirty="0" err="1"/>
              <a:t>nohup.out</a:t>
            </a:r>
            <a:r>
              <a:rPr lang="en-US" altLang="ko-KR" dirty="0"/>
              <a:t> </a:t>
            </a:r>
            <a:r>
              <a:rPr lang="ko-KR" altLang="en-US" dirty="0"/>
              <a:t>파일 확인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 순서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4A57B0-52C4-4534-AE3C-224914280F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5637"/>
          <a:stretch/>
        </p:blipFill>
        <p:spPr>
          <a:xfrm>
            <a:off x="1116544" y="1700808"/>
            <a:ext cx="7415734" cy="161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732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4" y="1052513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어떤로그인지</a:t>
            </a:r>
            <a:r>
              <a:rPr lang="en-US" altLang="ko-KR" dirty="0"/>
              <a:t>, </a:t>
            </a:r>
            <a:r>
              <a:rPr lang="ko-KR" altLang="en-US" dirty="0"/>
              <a:t>각종 정보들을 포함함</a:t>
            </a:r>
            <a:endParaRPr lang="en-US" altLang="ko-KR" dirty="0"/>
          </a:p>
          <a:p>
            <a:r>
              <a:rPr lang="ko-KR" altLang="en-US" dirty="0" err="1"/>
              <a:t>원하는대로</a:t>
            </a:r>
            <a:r>
              <a:rPr lang="ko-KR" altLang="en-US" dirty="0"/>
              <a:t> 커스터마이징 하여 확인 가능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 err="1"/>
              <a:t>키바나에서</a:t>
            </a:r>
            <a:r>
              <a:rPr lang="ko-KR" altLang="en-US" dirty="0"/>
              <a:t> 확인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BB98E27-5710-47BC-B2BE-95CCB2413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66" y="2185499"/>
            <a:ext cx="8137525" cy="432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64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753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 dirty="0"/>
              <a:t>로그데이터 수집을 위하여 실시간 백업 진행</a:t>
            </a:r>
            <a:endParaRPr lang="en-US" altLang="ko-KR" dirty="0"/>
          </a:p>
          <a:p>
            <a:pPr lvl="1"/>
            <a:r>
              <a:rPr lang="en-US" altLang="ko-KR" dirty="0"/>
              <a:t>Hadoop </a:t>
            </a:r>
            <a:r>
              <a:rPr lang="ko-KR" altLang="en-US" dirty="0"/>
              <a:t>클러스터 </a:t>
            </a:r>
            <a:r>
              <a:rPr lang="en-US" altLang="ko-KR" dirty="0"/>
              <a:t>/ Kafka </a:t>
            </a:r>
            <a:r>
              <a:rPr lang="ko-KR" altLang="en-US" dirty="0"/>
              <a:t>클러스터 로그파일 백업</a:t>
            </a:r>
            <a:endParaRPr lang="en-US" altLang="ko-KR" dirty="0"/>
          </a:p>
          <a:p>
            <a:pPr lvl="1"/>
            <a:r>
              <a:rPr lang="en-US" altLang="ko-KR" dirty="0" err="1"/>
              <a:t>Filebeat</a:t>
            </a:r>
            <a:r>
              <a:rPr lang="en-US" altLang="ko-KR" dirty="0"/>
              <a:t> </a:t>
            </a:r>
            <a:r>
              <a:rPr lang="ko-KR" altLang="en-US" dirty="0"/>
              <a:t>▶ </a:t>
            </a:r>
            <a:r>
              <a:rPr lang="en-US" altLang="ko-KR" dirty="0"/>
              <a:t>Logstash </a:t>
            </a:r>
            <a:r>
              <a:rPr lang="ko-KR" altLang="en-US" dirty="0"/>
              <a:t>▶ </a:t>
            </a:r>
            <a:r>
              <a:rPr lang="en-US" altLang="ko-KR" dirty="0"/>
              <a:t>ES</a:t>
            </a:r>
          </a:p>
          <a:p>
            <a:pPr lvl="1"/>
            <a:endParaRPr lang="en-US" altLang="ko-KR" dirty="0"/>
          </a:p>
          <a:p>
            <a:r>
              <a:rPr lang="en-US" altLang="ko-KR" dirty="0" err="1"/>
              <a:t>Filebeat</a:t>
            </a:r>
            <a:endParaRPr lang="en-US" altLang="ko-KR" dirty="0"/>
          </a:p>
          <a:p>
            <a:pPr lvl="1"/>
            <a:r>
              <a:rPr lang="en-US" altLang="ko-KR" dirty="0"/>
              <a:t>/var/log </a:t>
            </a:r>
            <a:r>
              <a:rPr lang="ko-KR" altLang="en-US" dirty="0"/>
              <a:t>폴더 내 모든 로그파일을 수집하여 </a:t>
            </a:r>
            <a:r>
              <a:rPr lang="en-US" altLang="ko-KR" dirty="0" err="1"/>
              <a:t>logstash</a:t>
            </a:r>
            <a:r>
              <a:rPr lang="ko-KR" altLang="en-US" dirty="0"/>
              <a:t>로 넘김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Logstash</a:t>
            </a:r>
          </a:p>
          <a:p>
            <a:pPr lvl="1"/>
            <a:r>
              <a:rPr lang="ko-KR" altLang="en-US" dirty="0"/>
              <a:t>넘겨받은 데이터를 받아 </a:t>
            </a:r>
            <a:r>
              <a:rPr lang="en-US" altLang="ko-KR" dirty="0"/>
              <a:t>grok </a:t>
            </a:r>
            <a:r>
              <a:rPr lang="ko-KR" altLang="en-US" dirty="0"/>
              <a:t>플러그인으로 문자열 파싱 후</a:t>
            </a:r>
            <a:r>
              <a:rPr lang="en-US" altLang="ko-KR" dirty="0"/>
              <a:t>, </a:t>
            </a:r>
            <a:r>
              <a:rPr lang="ko-KR" altLang="en-US" dirty="0"/>
              <a:t>각각 추가 필드를 만들고 붙여 </a:t>
            </a:r>
            <a:r>
              <a:rPr lang="en-US" altLang="ko-KR" dirty="0"/>
              <a:t>ES</a:t>
            </a:r>
            <a:r>
              <a:rPr lang="ko-KR" altLang="en-US" dirty="0"/>
              <a:t>에 저장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 파일 실시간 백업</a:t>
            </a:r>
          </a:p>
        </p:txBody>
      </p:sp>
    </p:spTree>
    <p:extLst>
      <p:ext uri="{BB962C8B-B14F-4D97-AF65-F5344CB8AC3E}">
        <p14:creationId xmlns:p14="http://schemas.microsoft.com/office/powerpoint/2010/main" val="3660627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 dirty="0"/>
              <a:t>지정한 파일에 이벤트 데이터를 전송하기위한 프로그램</a:t>
            </a:r>
            <a:endParaRPr lang="en-US" altLang="ko-KR" dirty="0"/>
          </a:p>
          <a:p>
            <a:pPr lvl="1"/>
            <a:r>
              <a:rPr lang="ko-KR" altLang="en-US" dirty="0"/>
              <a:t>설정파일인 </a:t>
            </a:r>
            <a:r>
              <a:rPr lang="en-US" altLang="ko-KR" dirty="0" err="1"/>
              <a:t>filebeat.yml</a:t>
            </a:r>
            <a:r>
              <a:rPr lang="en-US" altLang="ko-KR" dirty="0"/>
              <a:t> </a:t>
            </a:r>
            <a:r>
              <a:rPr lang="ko-KR" altLang="en-US" dirty="0"/>
              <a:t>파일을 수정하여 용도에 맞게 설정할 수 있음</a:t>
            </a:r>
            <a:endParaRPr lang="en-US" altLang="ko-KR" dirty="0"/>
          </a:p>
          <a:p>
            <a:pPr lvl="1"/>
            <a:r>
              <a:rPr lang="ko-KR" altLang="en-US" sz="2000" dirty="0" err="1"/>
              <a:t>프로스펙터</a:t>
            </a:r>
            <a:r>
              <a:rPr lang="ko-KR" altLang="en-US" sz="2000" dirty="0"/>
              <a:t> </a:t>
            </a:r>
            <a:r>
              <a:rPr lang="en-US" altLang="ko-KR" sz="2000" dirty="0"/>
              <a:t>(Prospector)</a:t>
            </a:r>
          </a:p>
          <a:p>
            <a:pPr lvl="2"/>
            <a:r>
              <a:rPr lang="ko-KR" altLang="en-US" sz="1600" dirty="0"/>
              <a:t>해당 경로의 파일이 업데이트 되었는지</a:t>
            </a:r>
            <a:r>
              <a:rPr lang="en-US" altLang="ko-KR" sz="1600" dirty="0"/>
              <a:t>, </a:t>
            </a:r>
            <a:r>
              <a:rPr lang="ko-KR" altLang="en-US" sz="1600" dirty="0"/>
              <a:t>새로 생성되거나 삭제된 것이 있는지 실시간 확인</a:t>
            </a:r>
            <a:endParaRPr lang="en-US" altLang="ko-KR" sz="1600" dirty="0"/>
          </a:p>
          <a:p>
            <a:pPr lvl="1"/>
            <a:r>
              <a:rPr lang="ko-KR" altLang="en-US" sz="2000" dirty="0" err="1"/>
              <a:t>하비스터</a:t>
            </a:r>
            <a:r>
              <a:rPr lang="ko-KR" altLang="en-US" sz="2000" dirty="0"/>
              <a:t> </a:t>
            </a:r>
            <a:r>
              <a:rPr lang="en-US" altLang="ko-KR" sz="2000" dirty="0"/>
              <a:t>(Harvester)</a:t>
            </a:r>
          </a:p>
          <a:p>
            <a:pPr lvl="2"/>
            <a:r>
              <a:rPr lang="ko-KR" altLang="en-US" sz="1600" dirty="0" err="1"/>
              <a:t>프로스펙터에</a:t>
            </a:r>
            <a:r>
              <a:rPr lang="ko-KR" altLang="en-US" sz="1600" dirty="0"/>
              <a:t> 지정된 경로에서</a:t>
            </a:r>
            <a:r>
              <a:rPr lang="en-US" altLang="ko-KR" sz="1600" dirty="0"/>
              <a:t>, </a:t>
            </a:r>
            <a:r>
              <a:rPr lang="ko-KR" altLang="en-US" sz="1600" dirty="0"/>
              <a:t>각 파일에 대해 </a:t>
            </a:r>
            <a:r>
              <a:rPr lang="ko-KR" altLang="en-US" sz="1600" dirty="0" err="1"/>
              <a:t>하비스터가</a:t>
            </a:r>
            <a:r>
              <a:rPr lang="ko-KR" altLang="en-US" sz="1600" dirty="0"/>
              <a:t> 생성됨</a:t>
            </a:r>
            <a:r>
              <a:rPr lang="en-US" altLang="ko-KR" sz="1600" dirty="0"/>
              <a:t>. </a:t>
            </a:r>
            <a:r>
              <a:rPr lang="ko-KR" altLang="en-US" sz="1600" dirty="0"/>
              <a:t>파일을 체크하다 업데이트가 되면 이벤트를 한 </a:t>
            </a:r>
            <a:r>
              <a:rPr lang="ko-KR" altLang="en-US" sz="1600" dirty="0" err="1"/>
              <a:t>줄씩</a:t>
            </a:r>
            <a:r>
              <a:rPr lang="ko-KR" altLang="en-US" sz="1600" dirty="0"/>
              <a:t> 읽어 스풀러</a:t>
            </a:r>
            <a:r>
              <a:rPr lang="en-US" altLang="ko-KR" sz="1600" dirty="0"/>
              <a:t>(Output)</a:t>
            </a:r>
            <a:r>
              <a:rPr lang="ko-KR" altLang="en-US" sz="1600" dirty="0"/>
              <a:t>로 보냄</a:t>
            </a:r>
            <a:endParaRPr lang="en-US" altLang="ko-KR" sz="1600" dirty="0"/>
          </a:p>
          <a:p>
            <a:pPr lvl="1"/>
            <a:r>
              <a:rPr lang="ko-KR" altLang="en-US" sz="2000" dirty="0"/>
              <a:t>스풀러 </a:t>
            </a:r>
            <a:r>
              <a:rPr lang="en-US" altLang="ko-KR" sz="2000" dirty="0"/>
              <a:t>(Spooler)</a:t>
            </a:r>
          </a:p>
          <a:p>
            <a:pPr lvl="2"/>
            <a:r>
              <a:rPr lang="ko-KR" altLang="en-US" sz="1600" dirty="0"/>
              <a:t>이벤트들을 모아 </a:t>
            </a:r>
            <a:r>
              <a:rPr lang="ko-KR" altLang="en-US" sz="1600" dirty="0" err="1"/>
              <a:t>로그스태시</a:t>
            </a:r>
            <a:r>
              <a:rPr lang="en-US" altLang="ko-KR" sz="1600" dirty="0"/>
              <a:t>, ES </a:t>
            </a:r>
            <a:r>
              <a:rPr lang="ko-KR" altLang="en-US" sz="1600" dirty="0"/>
              <a:t>같은 아웃풋으로 지정된 저장소로 보냄</a:t>
            </a:r>
            <a:endParaRPr lang="en-US" altLang="ko-KR" sz="1600" dirty="0"/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Filebeat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6335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 dirty="0"/>
              <a:t>그림으로 보는 </a:t>
            </a:r>
            <a:r>
              <a:rPr lang="en-US" altLang="ko-KR" dirty="0" err="1"/>
              <a:t>Filebeat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Filebeat</a:t>
            </a:r>
            <a:endParaRPr lang="ko-KR" altLang="en-US" dirty="0"/>
          </a:p>
        </p:txBody>
      </p:sp>
      <p:pic>
        <p:nvPicPr>
          <p:cNvPr id="1026" name="Picture 2" descr="https://mblogthumb-phinf.pstatic.net/MjAxNzA4MjJfMjY0/MDAxNTAzMzY3NzA5Njk4.SqYCDQmQWAgQ57hItLHXQGFwfZ9oxCOGzGdszyIsn6cg.NglD-60o_lGdJFF7bRE-oqjk7A_fUkRyPYeNw1srtkog.PNG.olpaemi/filebeat.png?type=w800">
            <a:extLst>
              <a:ext uri="{FF2B5EF4-FFF2-40B4-BE49-F238E27FC236}">
                <a16:creationId xmlns:a16="http://schemas.microsoft.com/office/drawing/2014/main" id="{7314BB11-D87D-4965-9CF3-72C28B056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904560"/>
            <a:ext cx="5898232" cy="4615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5994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 dirty="0"/>
              <a:t>실시간 파이프라인 기능을 가진 오픈소스 데이터 수집 엔진</a:t>
            </a:r>
            <a:endParaRPr lang="en-US" altLang="ko-KR" dirty="0"/>
          </a:p>
          <a:p>
            <a:pPr lvl="1"/>
            <a:r>
              <a:rPr lang="ko-KR" altLang="en-US" dirty="0" err="1"/>
              <a:t>서로다른</a:t>
            </a:r>
            <a:r>
              <a:rPr lang="ko-KR" altLang="en-US" dirty="0"/>
              <a:t> 소스를 통합하고 수집</a:t>
            </a:r>
            <a:r>
              <a:rPr lang="en-US" altLang="ko-KR" dirty="0"/>
              <a:t>, </a:t>
            </a:r>
            <a:r>
              <a:rPr lang="ko-KR" altLang="en-US" dirty="0"/>
              <a:t>관리</a:t>
            </a:r>
            <a:r>
              <a:rPr lang="en-US" altLang="ko-KR" dirty="0"/>
              <a:t>, </a:t>
            </a:r>
            <a:r>
              <a:rPr lang="ko-KR" altLang="en-US" dirty="0"/>
              <a:t>전송함</a:t>
            </a:r>
            <a:endParaRPr lang="en-US" altLang="ko-KR" dirty="0"/>
          </a:p>
          <a:p>
            <a:pPr lvl="1"/>
            <a:r>
              <a:rPr lang="ko-KR" altLang="en-US" dirty="0"/>
              <a:t>수집과 가공을 </a:t>
            </a:r>
            <a:r>
              <a:rPr lang="en-US" altLang="ko-KR" dirty="0"/>
              <a:t>plugin</a:t>
            </a:r>
            <a:r>
              <a:rPr lang="ko-KR" altLang="en-US" dirty="0"/>
              <a:t>을 통해서 수행함</a:t>
            </a:r>
            <a:endParaRPr lang="en-US" altLang="ko-KR" dirty="0"/>
          </a:p>
          <a:p>
            <a:pPr lvl="1"/>
            <a:r>
              <a:rPr lang="ko-KR" altLang="en-US" dirty="0"/>
              <a:t>출력은 사용자가 원하는 외부저장소로 라우팅</a:t>
            </a:r>
            <a:endParaRPr lang="en-US" altLang="ko-KR" dirty="0"/>
          </a:p>
          <a:p>
            <a:r>
              <a:rPr lang="ko-KR" altLang="en-US" dirty="0"/>
              <a:t>여기서는 </a:t>
            </a:r>
            <a:r>
              <a:rPr lang="en-US" altLang="ko-KR" dirty="0"/>
              <a:t>grok </a:t>
            </a:r>
            <a:r>
              <a:rPr lang="ko-KR" altLang="en-US" dirty="0"/>
              <a:t>플러그인으로 파싱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각종 플러그인 링크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</a:t>
            </a:r>
            <a:r>
              <a:rPr lang="en-US" altLang="ko-KR" dirty="0" err="1">
                <a:hlinkClick r:id="rId2"/>
              </a:rPr>
              <a:t>www.elastic.co</a:t>
            </a:r>
            <a:r>
              <a:rPr lang="en-US" altLang="ko-KR" dirty="0">
                <a:hlinkClick r:id="rId2"/>
              </a:rPr>
              <a:t>/guide/</a:t>
            </a:r>
            <a:r>
              <a:rPr lang="en-US" altLang="ko-KR" dirty="0" err="1">
                <a:hlinkClick r:id="rId2"/>
              </a:rPr>
              <a:t>en</a:t>
            </a:r>
            <a:r>
              <a:rPr lang="en-US" altLang="ko-KR" dirty="0">
                <a:hlinkClick r:id="rId2"/>
              </a:rPr>
              <a:t>/</a:t>
            </a:r>
            <a:r>
              <a:rPr lang="en-US" altLang="ko-KR" dirty="0" err="1">
                <a:hlinkClick r:id="rId2"/>
              </a:rPr>
              <a:t>logstash</a:t>
            </a:r>
            <a:r>
              <a:rPr lang="en-US" altLang="ko-KR" dirty="0">
                <a:hlinkClick r:id="rId2"/>
              </a:rPr>
              <a:t>/current/input-</a:t>
            </a:r>
            <a:r>
              <a:rPr lang="en-US" altLang="ko-KR" dirty="0" err="1">
                <a:hlinkClick r:id="rId2"/>
              </a:rPr>
              <a:t>plugins.html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Logstash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0584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 dirty="0"/>
              <a:t>파일비트 </a:t>
            </a:r>
            <a:r>
              <a:rPr lang="en-US" altLang="ko-KR" dirty="0"/>
              <a:t>– </a:t>
            </a:r>
            <a:r>
              <a:rPr lang="ko-KR" altLang="en-US" dirty="0" err="1"/>
              <a:t>로그스태시</a:t>
            </a:r>
            <a:r>
              <a:rPr lang="ko-KR" altLang="en-US" dirty="0"/>
              <a:t> </a:t>
            </a:r>
            <a:r>
              <a:rPr lang="en-US" altLang="ko-KR" dirty="0"/>
              <a:t>- ES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동작 순서</a:t>
            </a:r>
          </a:p>
        </p:txBody>
      </p:sp>
      <p:pic>
        <p:nvPicPr>
          <p:cNvPr id="2050" name="Picture 2" descr="filebeat.icon에 대한 이미지 검색결과">
            <a:extLst>
              <a:ext uri="{FF2B5EF4-FFF2-40B4-BE49-F238E27FC236}">
                <a16:creationId xmlns:a16="http://schemas.microsoft.com/office/drawing/2014/main" id="{33649AF4-1C5E-4A35-8516-605639316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269" y="2008871"/>
            <a:ext cx="1015797" cy="1015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logstash.icon에 대한 이미지 검색결과">
            <a:extLst>
              <a:ext uri="{FF2B5EF4-FFF2-40B4-BE49-F238E27FC236}">
                <a16:creationId xmlns:a16="http://schemas.microsoft.com/office/drawing/2014/main" id="{D1DD0F00-6F56-4C33-8422-C3DC57A72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184" y="3717032"/>
            <a:ext cx="677005" cy="1039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ElasticSearch.icon에 대한 이미지 검색결과">
            <a:extLst>
              <a:ext uri="{FF2B5EF4-FFF2-40B4-BE49-F238E27FC236}">
                <a16:creationId xmlns:a16="http://schemas.microsoft.com/office/drawing/2014/main" id="{186CAF3E-4FC2-466C-8F30-695620240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269" y="5445224"/>
            <a:ext cx="1074679" cy="1074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7941913-BB45-46B8-B5FB-E9AD5FF39059}"/>
              </a:ext>
            </a:extLst>
          </p:cNvPr>
          <p:cNvCxnSpPr>
            <a:cxnSpLocks/>
          </p:cNvCxnSpPr>
          <p:nvPr/>
        </p:nvCxnSpPr>
        <p:spPr>
          <a:xfrm>
            <a:off x="2065448" y="3093510"/>
            <a:ext cx="0" cy="55151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 w="lg" len="lg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CA00D56-8157-4D67-AE76-C51A96FBC8F9}"/>
              </a:ext>
            </a:extLst>
          </p:cNvPr>
          <p:cNvSpPr txBox="1"/>
          <p:nvPr/>
        </p:nvSpPr>
        <p:spPr>
          <a:xfrm>
            <a:off x="4788024" y="2193603"/>
            <a:ext cx="3108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latin typeface="+mj-ea"/>
                <a:ea typeface="+mj-ea"/>
              </a:rPr>
              <a:t>/var/log</a:t>
            </a:r>
            <a:r>
              <a:rPr lang="ko-KR" altLang="en-US" sz="1800" dirty="0">
                <a:latin typeface="+mj-ea"/>
                <a:ea typeface="+mj-ea"/>
              </a:rPr>
              <a:t> 폴더 내 </a:t>
            </a:r>
            <a:r>
              <a:rPr lang="en-US" altLang="ko-KR" sz="1800" dirty="0">
                <a:latin typeface="+mj-ea"/>
                <a:ea typeface="+mj-ea"/>
              </a:rPr>
              <a:t>log</a:t>
            </a:r>
            <a:r>
              <a:rPr lang="ko-KR" altLang="en-US" sz="1800" dirty="0">
                <a:latin typeface="+mj-ea"/>
                <a:ea typeface="+mj-ea"/>
              </a:rPr>
              <a:t>파일</a:t>
            </a:r>
            <a:endParaRPr lang="en-US" altLang="ko-KR" sz="1800" dirty="0">
              <a:latin typeface="+mj-ea"/>
              <a:ea typeface="+mj-ea"/>
            </a:endParaRPr>
          </a:p>
          <a:p>
            <a:r>
              <a:rPr lang="ko-KR" altLang="en-US" sz="1800" dirty="0">
                <a:latin typeface="+mj-ea"/>
                <a:ea typeface="+mj-ea"/>
              </a:rPr>
              <a:t>수집하여 </a:t>
            </a:r>
            <a:r>
              <a:rPr lang="ko-KR" altLang="en-US" sz="1800" dirty="0" err="1">
                <a:latin typeface="+mj-ea"/>
                <a:ea typeface="+mj-ea"/>
              </a:rPr>
              <a:t>로그스태시로</a:t>
            </a:r>
            <a:r>
              <a:rPr lang="ko-KR" altLang="en-US" sz="1800" dirty="0">
                <a:latin typeface="+mj-ea"/>
                <a:ea typeface="+mj-ea"/>
              </a:rPr>
              <a:t> 전송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C4E3FE2-4A3F-4FFB-B632-05748A301158}"/>
              </a:ext>
            </a:extLst>
          </p:cNvPr>
          <p:cNvCxnSpPr>
            <a:cxnSpLocks/>
          </p:cNvCxnSpPr>
          <p:nvPr/>
        </p:nvCxnSpPr>
        <p:spPr>
          <a:xfrm>
            <a:off x="2065448" y="4854086"/>
            <a:ext cx="0" cy="55151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 w="lg" len="lg"/>
          </a:ln>
          <a:effectLst/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2FC3F13-04E9-490C-821A-E7F2F2BDA0C4}"/>
              </a:ext>
            </a:extLst>
          </p:cNvPr>
          <p:cNvSpPr txBox="1"/>
          <p:nvPr/>
        </p:nvSpPr>
        <p:spPr>
          <a:xfrm>
            <a:off x="4804400" y="3789040"/>
            <a:ext cx="37625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 err="1">
                <a:latin typeface="+mj-ea"/>
                <a:ea typeface="+mj-ea"/>
              </a:rPr>
              <a:t>전송받은</a:t>
            </a:r>
            <a:r>
              <a:rPr lang="ko-KR" altLang="en-US" sz="1800" dirty="0">
                <a:latin typeface="+mj-ea"/>
                <a:ea typeface="+mj-ea"/>
              </a:rPr>
              <a:t> 파일을 </a:t>
            </a:r>
            <a:r>
              <a:rPr lang="en-US" altLang="ko-KR" sz="1800" dirty="0">
                <a:latin typeface="+mj-ea"/>
                <a:ea typeface="+mj-ea"/>
              </a:rPr>
              <a:t>grok </a:t>
            </a:r>
            <a:r>
              <a:rPr lang="ko-KR" altLang="en-US" sz="1800" dirty="0">
                <a:latin typeface="+mj-ea"/>
                <a:ea typeface="+mj-ea"/>
              </a:rPr>
              <a:t>플러그인을 </a:t>
            </a:r>
            <a:endParaRPr lang="en-US" altLang="ko-KR" sz="1800" dirty="0">
              <a:latin typeface="+mj-ea"/>
              <a:ea typeface="+mj-ea"/>
            </a:endParaRPr>
          </a:p>
          <a:p>
            <a:r>
              <a:rPr lang="ko-KR" altLang="en-US" sz="1800" dirty="0">
                <a:latin typeface="+mj-ea"/>
                <a:ea typeface="+mj-ea"/>
              </a:rPr>
              <a:t>통해</a:t>
            </a:r>
            <a:r>
              <a:rPr lang="en-US" altLang="ko-KR" sz="1800" dirty="0">
                <a:latin typeface="+mj-ea"/>
                <a:ea typeface="+mj-ea"/>
              </a:rPr>
              <a:t> </a:t>
            </a:r>
            <a:r>
              <a:rPr lang="ko-KR" altLang="en-US" sz="1800" dirty="0">
                <a:latin typeface="+mj-ea"/>
                <a:ea typeface="+mj-ea"/>
              </a:rPr>
              <a:t>문자열 파싱 후</a:t>
            </a:r>
            <a:r>
              <a:rPr lang="en-US" altLang="ko-KR" sz="1800" dirty="0">
                <a:latin typeface="+mj-ea"/>
                <a:ea typeface="+mj-ea"/>
              </a:rPr>
              <a:t>, </a:t>
            </a:r>
          </a:p>
          <a:p>
            <a:r>
              <a:rPr lang="ko-KR" altLang="en-US" sz="1800" dirty="0">
                <a:latin typeface="+mj-ea"/>
                <a:ea typeface="+mj-ea"/>
              </a:rPr>
              <a:t>추가필드를 만들어 전송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32E08FD-76BE-40E5-974D-46995FDED48A}"/>
              </a:ext>
            </a:extLst>
          </p:cNvPr>
          <p:cNvSpPr txBox="1"/>
          <p:nvPr/>
        </p:nvSpPr>
        <p:spPr>
          <a:xfrm>
            <a:off x="4826104" y="5656030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 err="1">
                <a:latin typeface="+mj-ea"/>
                <a:ea typeface="+mj-ea"/>
              </a:rPr>
              <a:t>전송받은</a:t>
            </a:r>
            <a:r>
              <a:rPr lang="ko-KR" altLang="en-US" sz="1800" dirty="0">
                <a:latin typeface="+mj-ea"/>
                <a:ea typeface="+mj-ea"/>
              </a:rPr>
              <a:t> 데이터를 </a:t>
            </a:r>
            <a:r>
              <a:rPr lang="ko-KR" altLang="en-US" sz="1800" dirty="0" err="1">
                <a:latin typeface="+mj-ea"/>
                <a:ea typeface="+mj-ea"/>
              </a:rPr>
              <a:t>로그스태시에서</a:t>
            </a:r>
            <a:endParaRPr lang="en-US" altLang="ko-KR" sz="1800" dirty="0">
              <a:latin typeface="+mj-ea"/>
              <a:ea typeface="+mj-ea"/>
            </a:endParaRPr>
          </a:p>
          <a:p>
            <a:r>
              <a:rPr lang="ko-KR" altLang="en-US" sz="1800" dirty="0">
                <a:latin typeface="+mj-ea"/>
                <a:ea typeface="+mj-ea"/>
              </a:rPr>
              <a:t>지정한 형식으로 인덱싱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02ACA1-8A40-44DB-A499-350A14DF5633}"/>
              </a:ext>
            </a:extLst>
          </p:cNvPr>
          <p:cNvSpPr txBox="1"/>
          <p:nvPr/>
        </p:nvSpPr>
        <p:spPr>
          <a:xfrm>
            <a:off x="2750008" y="2285935"/>
            <a:ext cx="2020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Filebeat</a:t>
            </a:r>
            <a:r>
              <a:rPr lang="en-US" altLang="ko-KR" dirty="0">
                <a:latin typeface="Consolas" panose="020B0609020204030204" pitchFamily="49" charset="0"/>
              </a:rPr>
              <a:t> : 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9CDBD5-A949-4C22-BA3C-4941F21988F6}"/>
              </a:ext>
            </a:extLst>
          </p:cNvPr>
          <p:cNvSpPr txBox="1"/>
          <p:nvPr/>
        </p:nvSpPr>
        <p:spPr>
          <a:xfrm>
            <a:off x="2750008" y="3981022"/>
            <a:ext cx="2020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Logstash : 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F1FCA56-F95B-489B-A378-1B99FBA26A86}"/>
              </a:ext>
            </a:extLst>
          </p:cNvPr>
          <p:cNvSpPr txBox="1"/>
          <p:nvPr/>
        </p:nvSpPr>
        <p:spPr>
          <a:xfrm>
            <a:off x="2750008" y="5729754"/>
            <a:ext cx="2020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ES : 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166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Filebeat</a:t>
            </a:r>
            <a:r>
              <a:rPr lang="en-US" altLang="ko-KR" dirty="0"/>
              <a:t> </a:t>
            </a:r>
            <a:r>
              <a:rPr lang="ko-KR" altLang="en-US" dirty="0"/>
              <a:t>다운로드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Logstash </a:t>
            </a:r>
            <a:r>
              <a:rPr lang="ko-KR" altLang="en-US" dirty="0"/>
              <a:t>다운로드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주의점으로</a:t>
            </a:r>
            <a:r>
              <a:rPr lang="en-US" altLang="ko-KR" dirty="0"/>
              <a:t>, ES</a:t>
            </a:r>
            <a:r>
              <a:rPr lang="ko-KR" altLang="en-US" dirty="0"/>
              <a:t>와 버전을 맞추어야 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사용 중인 </a:t>
            </a:r>
            <a:r>
              <a:rPr lang="en-US" altLang="ko-KR" dirty="0"/>
              <a:t>ES </a:t>
            </a:r>
            <a:r>
              <a:rPr lang="ko-KR" altLang="en-US" dirty="0"/>
              <a:t>버전 </a:t>
            </a:r>
            <a:r>
              <a:rPr lang="en-US" altLang="ko-KR" dirty="0"/>
              <a:t>: 6.3.0</a:t>
            </a:r>
          </a:p>
          <a:p>
            <a:pPr lvl="2"/>
            <a:endParaRPr lang="en-US" altLang="ko-KR" dirty="0"/>
          </a:p>
          <a:p>
            <a:r>
              <a:rPr lang="ko-KR" altLang="en-US" dirty="0"/>
              <a:t>동일 폴더내에 압축풀기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 순서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95DF204-3CC4-4FF8-B262-400EAB961B82}"/>
              </a:ext>
            </a:extLst>
          </p:cNvPr>
          <p:cNvSpPr/>
          <p:nvPr/>
        </p:nvSpPr>
        <p:spPr>
          <a:xfrm>
            <a:off x="1224172" y="1581176"/>
            <a:ext cx="7236259" cy="523220"/>
          </a:xfrm>
          <a:prstGeom prst="rect">
            <a:avLst/>
          </a:prstGeom>
          <a:solidFill>
            <a:srgbClr val="FFFFCC"/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cs typeface="Arial" panose="020B0604020202020204" pitchFamily="34" charset="0"/>
              </a:rPr>
              <a:t># </a:t>
            </a:r>
            <a:r>
              <a:rPr lang="da-DK" altLang="ko-KR" sz="1400" dirty="0">
                <a:latin typeface="Consolas" panose="020B0609020204030204" pitchFamily="49" charset="0"/>
                <a:cs typeface="Arial" panose="020B0604020202020204" pitchFamily="34" charset="0"/>
              </a:rPr>
              <a:t>wget https://artifacts.elastic.co/downloads/beats/filebeat/filebeat-6.3.0-linux-x86_64.tar.gz</a:t>
            </a:r>
            <a:endParaRPr kumimoji="1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F2DB6B4-3EAF-4E7A-A4C2-82E87DECE9C6}"/>
              </a:ext>
            </a:extLst>
          </p:cNvPr>
          <p:cNvSpPr/>
          <p:nvPr/>
        </p:nvSpPr>
        <p:spPr>
          <a:xfrm>
            <a:off x="1224172" y="2601480"/>
            <a:ext cx="7236259" cy="523220"/>
          </a:xfrm>
          <a:prstGeom prst="rect">
            <a:avLst/>
          </a:prstGeom>
          <a:solidFill>
            <a:srgbClr val="FFFFCC"/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a-DK" altLang="ko-KR" sz="1400" dirty="0">
                <a:latin typeface="Consolas" panose="020B0609020204030204" pitchFamily="49" charset="0"/>
                <a:cs typeface="Arial" panose="020B0604020202020204" pitchFamily="34" charset="0"/>
              </a:rPr>
              <a:t># wget https://artifacts.elastic.co/downloads/logstash/logstash-6.3.0.tar.gz</a:t>
            </a:r>
            <a:endParaRPr kumimoji="1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EB4591-427A-47EE-A6BE-E1919701748E}"/>
              </a:ext>
            </a:extLst>
          </p:cNvPr>
          <p:cNvSpPr/>
          <p:nvPr/>
        </p:nvSpPr>
        <p:spPr>
          <a:xfrm>
            <a:off x="1224172" y="4869160"/>
            <a:ext cx="7236259" cy="307777"/>
          </a:xfrm>
          <a:prstGeom prst="rect">
            <a:avLst/>
          </a:prstGeom>
          <a:solidFill>
            <a:srgbClr val="FFFFCC"/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a-DK" altLang="ko-KR" sz="1400" dirty="0">
                <a:latin typeface="Consolas" panose="020B0609020204030204" pitchFamily="49" charset="0"/>
                <a:cs typeface="Arial" panose="020B0604020202020204" pitchFamily="34" charset="0"/>
              </a:rPr>
              <a:t># </a:t>
            </a:r>
            <a:r>
              <a:rPr lang="en-US" altLang="ko-KR" sz="1400" dirty="0">
                <a:latin typeface="Consolas" panose="020B0609020204030204" pitchFamily="49" charset="0"/>
                <a:cs typeface="Arial" panose="020B0604020202020204" pitchFamily="34" charset="0"/>
              </a:rPr>
              <a:t>tar</a:t>
            </a:r>
            <a:r>
              <a:rPr lang="ko-KR" altLang="en-US" sz="14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  <a:cs typeface="Arial" panose="020B0604020202020204" pitchFamily="34" charset="0"/>
              </a:rPr>
              <a:t>–</a:t>
            </a:r>
            <a:r>
              <a:rPr lang="en-US" altLang="ko-K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xvzf</a:t>
            </a:r>
            <a:r>
              <a:rPr lang="en-US" altLang="ko-KR" sz="1400" dirty="0">
                <a:latin typeface="Consolas" panose="020B0609020204030204" pitchFamily="49" charset="0"/>
                <a:cs typeface="Arial" panose="020B0604020202020204" pitchFamily="34" charset="0"/>
              </a:rPr>
              <a:t> [</a:t>
            </a:r>
            <a:r>
              <a:rPr lang="ko-KR" altLang="en-US" sz="1400" dirty="0" err="1">
                <a:latin typeface="Consolas" panose="020B0609020204030204" pitchFamily="49" charset="0"/>
                <a:cs typeface="Arial" panose="020B0604020202020204" pitchFamily="34" charset="0"/>
              </a:rPr>
              <a:t>다운로드받은</a:t>
            </a:r>
            <a:r>
              <a:rPr lang="ko-KR" altLang="en-US" sz="1400" dirty="0">
                <a:latin typeface="Consolas" panose="020B0609020204030204" pitchFamily="49" charset="0"/>
                <a:cs typeface="Arial" panose="020B0604020202020204" pitchFamily="34" charset="0"/>
              </a:rPr>
              <a:t> 파일</a:t>
            </a:r>
            <a:r>
              <a:rPr lang="en-US" altLang="ko-KR" sz="1400" dirty="0">
                <a:latin typeface="Consolas" panose="020B0609020204030204" pitchFamily="49" charset="0"/>
                <a:cs typeface="Arial" panose="020B0604020202020204" pitchFamily="34" charset="0"/>
              </a:rPr>
              <a:t>]</a:t>
            </a:r>
            <a:endParaRPr kumimoji="1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171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4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Filebeat</a:t>
            </a:r>
            <a:r>
              <a:rPr lang="en-US" altLang="ko-KR" dirty="0"/>
              <a:t> </a:t>
            </a:r>
            <a:r>
              <a:rPr lang="ko-KR" altLang="en-US" dirty="0"/>
              <a:t>설정파일 수정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Input, outputs, Logstash output </a:t>
            </a:r>
            <a:r>
              <a:rPr lang="ko-KR" altLang="en-US" dirty="0"/>
              <a:t>부분 수정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 순서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95DF204-3CC4-4FF8-B262-400EAB961B82}"/>
              </a:ext>
            </a:extLst>
          </p:cNvPr>
          <p:cNvSpPr/>
          <p:nvPr/>
        </p:nvSpPr>
        <p:spPr>
          <a:xfrm>
            <a:off x="1224172" y="1581176"/>
            <a:ext cx="7236259" cy="307777"/>
          </a:xfrm>
          <a:prstGeom prst="rect">
            <a:avLst/>
          </a:prstGeom>
          <a:solidFill>
            <a:srgbClr val="FFFFCC"/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cs typeface="Arial" panose="020B0604020202020204" pitchFamily="34" charset="0"/>
              </a:rPr>
              <a:t># </a:t>
            </a:r>
            <a:r>
              <a:rPr lang="da-DK" altLang="ko-KR" sz="1400" dirty="0">
                <a:latin typeface="Consolas" panose="020B0609020204030204" pitchFamily="49" charset="0"/>
                <a:cs typeface="Arial" panose="020B0604020202020204" pitchFamily="34" charset="0"/>
              </a:rPr>
              <a:t>vim ~/ELK/filebeat-6.3.2-linux-x86_64/filebeat.yml</a:t>
            </a:r>
            <a:endParaRPr kumimoji="1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84469F-C469-44E3-AE1D-DF517A528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172" y="2744573"/>
            <a:ext cx="5723116" cy="270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902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4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Filebeat</a:t>
            </a:r>
            <a:r>
              <a:rPr lang="en-US" altLang="ko-KR" dirty="0"/>
              <a:t> </a:t>
            </a:r>
            <a:r>
              <a:rPr lang="ko-KR" altLang="en-US" dirty="0"/>
              <a:t>설정파일 수정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Input, outputs, Logstash output </a:t>
            </a:r>
            <a:r>
              <a:rPr lang="ko-KR" altLang="en-US" dirty="0"/>
              <a:t>부분 수정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 순서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95DF204-3CC4-4FF8-B262-400EAB961B82}"/>
              </a:ext>
            </a:extLst>
          </p:cNvPr>
          <p:cNvSpPr/>
          <p:nvPr/>
        </p:nvSpPr>
        <p:spPr>
          <a:xfrm>
            <a:off x="1224172" y="1581176"/>
            <a:ext cx="7236259" cy="307777"/>
          </a:xfrm>
          <a:prstGeom prst="rect">
            <a:avLst/>
          </a:prstGeom>
          <a:solidFill>
            <a:srgbClr val="FFFFCC"/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cs typeface="Arial" panose="020B0604020202020204" pitchFamily="34" charset="0"/>
              </a:rPr>
              <a:t># </a:t>
            </a:r>
            <a:r>
              <a:rPr lang="da-DK" altLang="ko-KR" sz="1400" dirty="0">
                <a:latin typeface="Consolas" panose="020B0609020204030204" pitchFamily="49" charset="0"/>
                <a:cs typeface="Arial" panose="020B0604020202020204" pitchFamily="34" charset="0"/>
              </a:rPr>
              <a:t>vim ~/ELK/filebeat-6.3.2-linux-x86_64/filebeat.yml</a:t>
            </a:r>
            <a:endParaRPr kumimoji="1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97664AF-695F-4E54-82D8-7F2F5300E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172" y="2575939"/>
            <a:ext cx="6317527" cy="222523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4E42173-6063-4A76-A555-D60633B1DE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172" y="4934181"/>
            <a:ext cx="6088908" cy="125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38982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 w="28575" cap="flat" cmpd="sng" algn="ctr">
          <a:noFill/>
          <a:prstDash val="solid"/>
          <a:round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dirty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9756</TotalTime>
  <Words>511</Words>
  <Application>Microsoft Office PowerPoint</Application>
  <PresentationFormat>화면 슬라이드 쇼(4:3)</PresentationFormat>
  <Paragraphs>104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HY헤드라인M</vt:lpstr>
      <vt:lpstr>굴림</vt:lpstr>
      <vt:lpstr>맑은 고딕</vt:lpstr>
      <vt:lpstr>Arial</vt:lpstr>
      <vt:lpstr>Consolas</vt:lpstr>
      <vt:lpstr>Times New Roman</vt:lpstr>
      <vt:lpstr>Wingdings</vt:lpstr>
      <vt:lpstr>Default Theme</vt:lpstr>
      <vt:lpstr>로그 데이터 인덱싱을 위한 Filebeat &amp; Logstash</vt:lpstr>
      <vt:lpstr>로그 파일 실시간 백업</vt:lpstr>
      <vt:lpstr>Filebeat</vt:lpstr>
      <vt:lpstr>Filebeat</vt:lpstr>
      <vt:lpstr>Logstash</vt:lpstr>
      <vt:lpstr>동작 순서</vt:lpstr>
      <vt:lpstr>진행 순서</vt:lpstr>
      <vt:lpstr>진행 순서</vt:lpstr>
      <vt:lpstr>진행 순서</vt:lpstr>
      <vt:lpstr>진행 순서</vt:lpstr>
      <vt:lpstr>진행 순서</vt:lpstr>
      <vt:lpstr>진행 순서</vt:lpstr>
      <vt:lpstr>진행 순서</vt:lpstr>
      <vt:lpstr>키바나에서 확인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임베디드 세미나 #8 -sMap-</dc:title>
  <dc:creator>Nineking</dc:creator>
  <cp:lastModifiedBy>Lee HanBeom</cp:lastModifiedBy>
  <cp:revision>390</cp:revision>
  <cp:lastPrinted>2016-11-01T07:29:09Z</cp:lastPrinted>
  <dcterms:created xsi:type="dcterms:W3CDTF">2013-09-09T21:16:08Z</dcterms:created>
  <dcterms:modified xsi:type="dcterms:W3CDTF">2019-01-27T11:55:41Z</dcterms:modified>
</cp:coreProperties>
</file>